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18" r:id="rId2"/>
  </p:sldMasterIdLst>
  <p:notesMasterIdLst>
    <p:notesMasterId r:id="rId123"/>
  </p:notesMasterIdLst>
  <p:sldIdLst>
    <p:sldId id="256" r:id="rId3"/>
    <p:sldId id="791" r:id="rId4"/>
    <p:sldId id="266" r:id="rId5"/>
    <p:sldId id="275" r:id="rId6"/>
    <p:sldId id="1073" r:id="rId7"/>
    <p:sldId id="723" r:id="rId8"/>
    <p:sldId id="790" r:id="rId9"/>
    <p:sldId id="259" r:id="rId10"/>
    <p:sldId id="292" r:id="rId11"/>
    <p:sldId id="302" r:id="rId12"/>
    <p:sldId id="303" r:id="rId13"/>
    <p:sldId id="1993219036" r:id="rId14"/>
    <p:sldId id="1993219037" r:id="rId15"/>
    <p:sldId id="798" r:id="rId16"/>
    <p:sldId id="800" r:id="rId17"/>
    <p:sldId id="799" r:id="rId18"/>
    <p:sldId id="1074" r:id="rId19"/>
    <p:sldId id="1993219052" r:id="rId20"/>
    <p:sldId id="278" r:id="rId21"/>
    <p:sldId id="1993219038" r:id="rId22"/>
    <p:sldId id="306" r:id="rId23"/>
    <p:sldId id="268" r:id="rId24"/>
    <p:sldId id="698" r:id="rId25"/>
    <p:sldId id="293" r:id="rId26"/>
    <p:sldId id="1993219053" r:id="rId27"/>
    <p:sldId id="1993219051" r:id="rId28"/>
    <p:sldId id="830" r:id="rId29"/>
    <p:sldId id="760" r:id="rId30"/>
    <p:sldId id="1993219054" r:id="rId31"/>
    <p:sldId id="1993219060" r:id="rId32"/>
    <p:sldId id="695" r:id="rId33"/>
    <p:sldId id="697" r:id="rId34"/>
    <p:sldId id="4743" r:id="rId35"/>
    <p:sldId id="4762" r:id="rId36"/>
    <p:sldId id="1993219029" r:id="rId37"/>
    <p:sldId id="850" r:id="rId38"/>
    <p:sldId id="1993219061" r:id="rId39"/>
    <p:sldId id="1993219062" r:id="rId40"/>
    <p:sldId id="848" r:id="rId41"/>
    <p:sldId id="699" r:id="rId42"/>
    <p:sldId id="1018" r:id="rId43"/>
    <p:sldId id="727" r:id="rId44"/>
    <p:sldId id="936" r:id="rId45"/>
    <p:sldId id="624" r:id="rId46"/>
    <p:sldId id="1993219039" r:id="rId47"/>
    <p:sldId id="316" r:id="rId48"/>
    <p:sldId id="779" r:id="rId49"/>
    <p:sldId id="780" r:id="rId50"/>
    <p:sldId id="940" r:id="rId51"/>
    <p:sldId id="781" r:id="rId52"/>
    <p:sldId id="762" r:id="rId53"/>
    <p:sldId id="765" r:id="rId54"/>
    <p:sldId id="1277" r:id="rId55"/>
    <p:sldId id="1993219040" r:id="rId56"/>
    <p:sldId id="773" r:id="rId57"/>
    <p:sldId id="794" r:id="rId58"/>
    <p:sldId id="776" r:id="rId59"/>
    <p:sldId id="671" r:id="rId60"/>
    <p:sldId id="673" r:id="rId61"/>
    <p:sldId id="672" r:id="rId62"/>
    <p:sldId id="802" r:id="rId63"/>
    <p:sldId id="801" r:id="rId64"/>
    <p:sldId id="647" r:id="rId65"/>
    <p:sldId id="648" r:id="rId66"/>
    <p:sldId id="640" r:id="rId67"/>
    <p:sldId id="641" r:id="rId68"/>
    <p:sldId id="642" r:id="rId69"/>
    <p:sldId id="643" r:id="rId70"/>
    <p:sldId id="1993219030" r:id="rId71"/>
    <p:sldId id="1993219035" r:id="rId72"/>
    <p:sldId id="1993219050" r:id="rId73"/>
    <p:sldId id="269" r:id="rId74"/>
    <p:sldId id="270" r:id="rId75"/>
    <p:sldId id="272" r:id="rId76"/>
    <p:sldId id="1993219044" r:id="rId77"/>
    <p:sldId id="271" r:id="rId78"/>
    <p:sldId id="1993219045" r:id="rId79"/>
    <p:sldId id="274" r:id="rId80"/>
    <p:sldId id="1993219046" r:id="rId81"/>
    <p:sldId id="277" r:id="rId82"/>
    <p:sldId id="1993219047" r:id="rId83"/>
    <p:sldId id="276" r:id="rId84"/>
    <p:sldId id="1993219049" r:id="rId85"/>
    <p:sldId id="279" r:id="rId86"/>
    <p:sldId id="286" r:id="rId87"/>
    <p:sldId id="283" r:id="rId88"/>
    <p:sldId id="284" r:id="rId89"/>
    <p:sldId id="806" r:id="rId90"/>
    <p:sldId id="1057" r:id="rId91"/>
    <p:sldId id="977" r:id="rId92"/>
    <p:sldId id="906" r:id="rId93"/>
    <p:sldId id="963" r:id="rId94"/>
    <p:sldId id="965" r:id="rId95"/>
    <p:sldId id="1072" r:id="rId96"/>
    <p:sldId id="1004" r:id="rId97"/>
    <p:sldId id="973" r:id="rId98"/>
    <p:sldId id="685" r:id="rId99"/>
    <p:sldId id="666" r:id="rId100"/>
    <p:sldId id="665" r:id="rId101"/>
    <p:sldId id="662" r:id="rId102"/>
    <p:sldId id="1017" r:id="rId103"/>
    <p:sldId id="693" r:id="rId104"/>
    <p:sldId id="592" r:id="rId105"/>
    <p:sldId id="674" r:id="rId106"/>
    <p:sldId id="703" r:id="rId107"/>
    <p:sldId id="362" r:id="rId108"/>
    <p:sldId id="287" r:id="rId109"/>
    <p:sldId id="1993219032" r:id="rId110"/>
    <p:sldId id="288" r:id="rId111"/>
    <p:sldId id="294" r:id="rId112"/>
    <p:sldId id="1993219033" r:id="rId113"/>
    <p:sldId id="1993219034" r:id="rId114"/>
    <p:sldId id="983" r:id="rId115"/>
    <p:sldId id="290" r:id="rId116"/>
    <p:sldId id="296" r:id="rId117"/>
    <p:sldId id="552" r:id="rId118"/>
    <p:sldId id="997" r:id="rId119"/>
    <p:sldId id="998" r:id="rId120"/>
    <p:sldId id="999" r:id="rId121"/>
    <p:sldId id="1000" r:id="rId1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89290" autoAdjust="0"/>
  </p:normalViewPr>
  <p:slideViewPr>
    <p:cSldViewPr>
      <p:cViewPr>
        <p:scale>
          <a:sx n="103" d="100"/>
          <a:sy n="103" d="100"/>
        </p:scale>
        <p:origin x="-384" y="-43"/>
      </p:cViewPr>
      <p:guideLst>
        <p:guide orient="horz" pos="2160"/>
        <p:guide pos="3840"/>
      </p:guideLst>
    </p:cSldViewPr>
  </p:slideViewPr>
  <p:outlineViewPr>
    <p:cViewPr>
      <p:scale>
        <a:sx n="33" d="100"/>
        <a:sy n="33" d="100"/>
      </p:scale>
      <p:origin x="0" y="-624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20.6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14362 6152 0,'25'0'187,"25"0"-171,24 0-16,-24 0 15,-1 0 1,-24 24 0,0-24-1,0 0 1,0 0 0,49 25-1,-24-25 1,24 0-1,-24 0 1,-26 0 0,1 0-1,0 0 1,74 0 0,75 25-1,74 0 1,149 49-1,-174-74 1,-99 25 0,-74-25-1,-26 0 579,1 0-594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23.6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14263 9153 0,'25'0'78,"0"0"-78,-1 0 16,1 0-16,25 0 16,-25 0-1,124 25 1,-100-25-1,26 25-15,24-25 16,99 24 0,224 100-1,223 50 1,-298-75 0,0 0-1,-173-49 1,-149-50-1,0 0 32,74 0-31,-50 0 15,-73 0 219,-76-25-234,-48-49-16,24-1 15,49 26 1,-24-1 0,74 50-1,0 0 845,0-49-845,1 49-15,-26-25 16,25-25-16,-24 50 31,24-25-15,0 1 31,0 24-32,-148-100 1,-1 1 0,100 50-1,49 49 63,0 0-62,0 0 0,0 0 62,1 0-78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25.5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14511 11088 0,'25'0'125,"0"0"-125,24 0 16,-24 0-16,25 0 15,-1 0 1,75 0-1,100 0 1,-125 0 0,25 24-1,25 1 1,-25-25 0,0 0-1,-75 0 1,-49 25-1,25-25 17,25 0-32,49 25 0,25-25 31,-74 0-15,-26 0-1,1 0 32,0 0-31,25 0-1,49 0 1,-50 0 0,-24 0-1,0 0 32</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27.6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14486 14833 0,'50'0'15,"0"0"-15,24 0 16,25-25-1,50 1 1,-25 24 0,0 0-1,0-25 17,-50 25-32,1 0 15,-1 0 1,-49 0-1,0 0 1,49 0 0,50 25-1,0-25 1,-74 0 0,-25 0-1,49 0 1,25 0-1,25 0 1,-74 0 0,-25 24 46,49-24-62,-24 0 16,24 25-1,-49-25 1,0 0 31,0 0-31,-25-25 109</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29.7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14511 15949 0,'25'-24'63,"0"24"-48,0 0-15,-1 0 16,1 0-16,124 0 16,-25 24 15,0-24-15,-99 0-16,24 25 15,-24-25 1,0 0-1,99 25 1,25 0 0,0 0-1,-75-1 1,-24-24 0,-25 0-1,24 0 1,-24 0-1,49 25 1,1-25 0,24 0-1,-74 0 17,0 0-17,24 0 1,1 25-1,49 0 1,-74-25 0,0 0 15,-1 0-15,1 0-1,25 25 1,-25-25-1,24 24 1,-24-24 47,0 0-48,0 0 1,-1 0-1,1 0 79</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31.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14313 16991 0,'24'0'31,"1"0"-15,0 0-1,0 0-15,0 0 16,-1 0 15,1 0-15,0 0-1,0 0 1,49 0 0,26 0 15,-51 25-15,-24-25 15,25 0-16,-1 0 1,1 0 0,-1 0-1,-24 0 1,0 0 0,25 25-1,49 0 1,-25-25-1,-24 0 1,-1 0 0,1 0 15,49 0-15,0 0-1,-24 24 1,-50-24 15,24 25-15,51-25-1,73 25 1,-123 0 0,-25-25-1,24 0 79,-24 25-94,0-25 16,0 0 46,-1 0-46,1 0-1,0 0 17,0 0 14,0 0-46,-1 0 16,26 0 0,24 0-1,-49 0 1,0 0 78,0 0-79,0 0 32</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82927" units="1/cm"/>
          <inkml:channelProperty channel="T" name="resolution" value="1" units="1/dev"/>
        </inkml:channelProperties>
      </inkml:inkSource>
      <inkml:timestamp xml:id="ts0" timeString="2017-05-14T00:57:34.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14387 18182 0,'25'0'78,"0"0"-78,-1 0 16,26 0-16,0 0 16,49 0-1,-25 0 1,-49 0-1,0 0 1,0 0 0,0 0-1,49 0 1,-24 0 0,-26 0-1,26 0 1,24 0 15,-49 0-31,0 0 47,0 0-31,99 0-1,-50 0 1,-49 0-1,0 0 1,0 0 0,-1 0-1,1 0 1,50 25 0,-26-25-1,-24 0-15,0 0 16,0 0-1,24 0 17,1 0-17,24 0 1,-24 0 0,0 0-1,24 0 1,-49 0-1,0 0 1,24 0 15,26 0-15,-1 0 0,25 0-1,-74 0 1,25 0-1,-26 0 17,-24-25-17,25 25 48,-25-25-16,-25 25 796,-24 0-827,24 0 0,0 0-1,0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109F7-29F7-42AC-B88B-6E7CD53C5288}" type="datetimeFigureOut">
              <a:rPr lang="en-US" smtClean="0"/>
              <a:pPr/>
              <a:t>29-Jan-21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7DC2B6-E7EB-4532-BC24-F5980BC5BA8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E3AF2B9-9DDE-4BB2-9D62-C040E9EAFE7C}" type="slidenum">
              <a:rPr lang="en-US">
                <a:latin typeface="Arial" pitchFamily="34" charset="0"/>
              </a:rPr>
              <a:pPr/>
              <a:t>22</a:t>
            </a:fld>
            <a:endParaRPr lang="en-US">
              <a:latin typeface="Arial" pitchFamily="34" charset="0"/>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p:spPr>
        <p:txBody>
          <a:bodyPr/>
          <a:lstStyle/>
          <a:p>
            <a:pPr eaLnBrk="1" hangingPunct="1"/>
            <a:r>
              <a:rPr lang="en-US" dirty="0">
                <a:latin typeface="Arial" pitchFamily="34" charset="0"/>
              </a:rPr>
              <a:t>In general, sputum gram stain cannot be used to focus initial empiric </a:t>
            </a:r>
            <a:r>
              <a:rPr lang="en-US" dirty="0" err="1">
                <a:latin typeface="Arial" pitchFamily="34" charset="0"/>
              </a:rPr>
              <a:t>antibioic</a:t>
            </a:r>
            <a:r>
              <a:rPr lang="en-US" dirty="0">
                <a:latin typeface="Arial" pitchFamily="34" charset="0"/>
              </a:rPr>
              <a:t> therapy, but could be used to broaden initial antibiotic therapy.</a:t>
            </a:r>
          </a:p>
          <a:p>
            <a:pPr eaLnBrk="1" hangingPunct="1"/>
            <a:r>
              <a:rPr lang="en-US" dirty="0">
                <a:latin typeface="Arial" pitchFamily="34" charset="0"/>
              </a:rPr>
              <a:t>IDSA consensus group believes that a properly collected and examined Gram’s stain of expectorated sputum is helpful for focusing initial empiric therapy in CAP.  A lower respiratory tract sample that is not heavily contaminated by oral secretions will typically have fewer than 10 </a:t>
            </a:r>
            <a:r>
              <a:rPr lang="en-US" dirty="0" err="1">
                <a:latin typeface="Arial" pitchFamily="34" charset="0"/>
              </a:rPr>
              <a:t>squamous</a:t>
            </a:r>
            <a:r>
              <a:rPr lang="en-US" dirty="0">
                <a:latin typeface="Arial" pitchFamily="34" charset="0"/>
              </a:rPr>
              <a:t> epithelial cells and &gt; 25 </a:t>
            </a:r>
            <a:r>
              <a:rPr lang="en-US" dirty="0" err="1">
                <a:latin typeface="Arial" pitchFamily="34" charset="0"/>
              </a:rPr>
              <a:t>neutrophils</a:t>
            </a:r>
            <a:r>
              <a:rPr lang="en-US" dirty="0">
                <a:latin typeface="Arial" pitchFamily="34" charset="0"/>
              </a:rPr>
              <a:t> per LPF.</a:t>
            </a:r>
          </a:p>
          <a:p>
            <a:pPr eaLnBrk="1" hangingPunct="1"/>
            <a:r>
              <a:rPr lang="en-US" dirty="0">
                <a:latin typeface="Arial" pitchFamily="34" charset="0"/>
              </a:rPr>
              <a:t>Limitations: not all Pts can provide an adequate sample, interpretation-observer dependent, etc.</a:t>
            </a:r>
          </a:p>
        </p:txBody>
      </p:sp>
    </p:spTree>
    <p:extLst>
      <p:ext uri="{BB962C8B-B14F-4D97-AF65-F5344CB8AC3E}">
        <p14:creationId xmlns:p14="http://schemas.microsoft.com/office/powerpoint/2010/main" val="3679492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6CA09586-B616-4B69-9FC3-0A94E0068BD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xfrm>
            <a:off x="685800" y="4343400"/>
            <a:ext cx="5486400" cy="439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1000">
              <a:latin typeface="Arial Narrow" panose="020B0606020202030204" pitchFamily="34" charset="0"/>
            </a:endParaRPr>
          </a:p>
        </p:txBody>
      </p:sp>
      <p:sp>
        <p:nvSpPr>
          <p:cNvPr id="69637" name="TextBox 4"/>
          <p:cNvSpPr txBox="1">
            <a:spLocks noChangeArrowheads="1"/>
          </p:cNvSpPr>
          <p:nvPr/>
        </p:nvSpPr>
        <p:spPr bwMode="auto">
          <a:xfrm>
            <a:off x="0" y="1670050"/>
            <a:ext cx="1504950" cy="377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45708" tIns="9142" rIns="45708" bIns="0">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Mandell 2007 PS45, table 7; PS48, L col, para 5; PS48, R col, para 4</a:t>
            </a:r>
          </a:p>
        </p:txBody>
      </p:sp>
      <p:sp>
        <p:nvSpPr>
          <p:cNvPr id="69638" name="TextBox 5"/>
          <p:cNvSpPr txBox="1">
            <a:spLocks noChangeArrowheads="1"/>
          </p:cNvSpPr>
          <p:nvPr/>
        </p:nvSpPr>
        <p:spPr bwMode="auto">
          <a:xfrm>
            <a:off x="0" y="3432175"/>
            <a:ext cx="1765300" cy="131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45708" tIns="9142" rIns="45708" bIns="0">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Mandell 2007 PS53, R col, para 3</a:t>
            </a:r>
          </a:p>
        </p:txBody>
      </p:sp>
    </p:spTree>
    <p:extLst>
      <p:ext uri="{BB962C8B-B14F-4D97-AF65-F5344CB8AC3E}">
        <p14:creationId xmlns:p14="http://schemas.microsoft.com/office/powerpoint/2010/main" val="171071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6CA09586-B616-4B69-9FC3-0A94E0068BD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xfrm>
            <a:off x="685800" y="4343400"/>
            <a:ext cx="5486400" cy="439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1000">
              <a:latin typeface="Arial Narrow" panose="020B0606020202030204" pitchFamily="34" charset="0"/>
            </a:endParaRPr>
          </a:p>
        </p:txBody>
      </p:sp>
      <p:sp>
        <p:nvSpPr>
          <p:cNvPr id="69637" name="TextBox 4"/>
          <p:cNvSpPr txBox="1">
            <a:spLocks noChangeArrowheads="1"/>
          </p:cNvSpPr>
          <p:nvPr/>
        </p:nvSpPr>
        <p:spPr bwMode="auto">
          <a:xfrm>
            <a:off x="0" y="1670050"/>
            <a:ext cx="1504950" cy="377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45708" tIns="9142" rIns="45708" bIns="0">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Mandell 2007 PS45, table 7; PS48, L col, para 5; PS48, R col, para 4</a:t>
            </a:r>
          </a:p>
        </p:txBody>
      </p:sp>
      <p:sp>
        <p:nvSpPr>
          <p:cNvPr id="69638" name="TextBox 5"/>
          <p:cNvSpPr txBox="1">
            <a:spLocks noChangeArrowheads="1"/>
          </p:cNvSpPr>
          <p:nvPr/>
        </p:nvSpPr>
        <p:spPr bwMode="auto">
          <a:xfrm>
            <a:off x="0" y="3432175"/>
            <a:ext cx="1765300" cy="131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45708" tIns="9142" rIns="45708" bIns="0">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Mandell 2007 PS53, R col, para 3</a:t>
            </a:r>
          </a:p>
        </p:txBody>
      </p:sp>
    </p:spTree>
    <p:extLst>
      <p:ext uri="{BB962C8B-B14F-4D97-AF65-F5344CB8AC3E}">
        <p14:creationId xmlns:p14="http://schemas.microsoft.com/office/powerpoint/2010/main" val="358859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a typeface="ＭＳ Ｐゴシック" charset="0"/>
                <a:cs typeface="ＭＳ Ｐゴシック" charset="0"/>
              </a:rPr>
              <a:t>Yếu tố nguy cơ của nhiễm pseudomonas </a:t>
            </a:r>
            <a:endParaRPr lang="en-US" dirty="0">
              <a:ea typeface="ＭＳ Ｐゴシック" charset="0"/>
              <a:cs typeface="ＭＳ Ｐゴシック" charset="0"/>
            </a:endParaRPr>
          </a:p>
          <a:p>
            <a:r>
              <a:rPr lang="en-US" dirty="0">
                <a:ea typeface="ＭＳ Ｐゴシック" charset="0"/>
                <a:cs typeface="ＭＳ Ｐゴシック" charset="0"/>
              </a:rPr>
              <a:t>corticosteroids, broad spectrum antibiotics for more than 1 week in the past month, malnutrition, or structural lung disease such as bronchiectasis</a:t>
            </a:r>
            <a:endParaRPr lang="vi-VN" dirty="0"/>
          </a:p>
        </p:txBody>
      </p:sp>
      <p:sp>
        <p:nvSpPr>
          <p:cNvPr id="4" name="Slide Number Placeholder 3"/>
          <p:cNvSpPr>
            <a:spLocks noGrp="1"/>
          </p:cNvSpPr>
          <p:nvPr>
            <p:ph type="sldNum" sz="quarter" idx="10"/>
          </p:nvPr>
        </p:nvSpPr>
        <p:spPr/>
        <p:txBody>
          <a:bodyPr/>
          <a:lstStyle/>
          <a:p>
            <a:pPr>
              <a:defRPr/>
            </a:pPr>
            <a:fld id="{A17356D6-6E58-494D-AE7F-2E7C4039EE16}" type="slidenum">
              <a:rPr lang="en-US" altLang="en-US" smtClean="0">
                <a:solidFill>
                  <a:prstClr val="black"/>
                </a:solidFill>
              </a:rPr>
              <a:pPr>
                <a:defRPr/>
              </a:pPr>
              <a:t>67</a:t>
            </a:fld>
            <a:endParaRPr lang="en-US" altLang="en-US">
              <a:solidFill>
                <a:prstClr val="black"/>
              </a:solidFill>
            </a:endParaRPr>
          </a:p>
        </p:txBody>
      </p:sp>
    </p:spTree>
    <p:extLst>
      <p:ext uri="{BB962C8B-B14F-4D97-AF65-F5344CB8AC3E}">
        <p14:creationId xmlns:p14="http://schemas.microsoft.com/office/powerpoint/2010/main" val="735820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Đối</a:t>
            </a:r>
            <a:r>
              <a:rPr lang="en-US" baseline="0" dirty="0"/>
              <a:t> tượng có nguy cơ?</a:t>
            </a:r>
            <a:endParaRPr lang="en-US" dirty="0"/>
          </a:p>
        </p:txBody>
      </p:sp>
      <p:sp>
        <p:nvSpPr>
          <p:cNvPr id="4" name="Slide Number Placeholder 3"/>
          <p:cNvSpPr>
            <a:spLocks noGrp="1"/>
          </p:cNvSpPr>
          <p:nvPr>
            <p:ph type="sldNum" sz="quarter" idx="10"/>
          </p:nvPr>
        </p:nvSpPr>
        <p:spPr/>
        <p:txBody>
          <a:bodyPr/>
          <a:lstStyle/>
          <a:p>
            <a:fld id="{91D28159-21F2-4047-8D6F-EA2B78B0B6C3}" type="slidenum">
              <a:rPr lang="en-US" smtClean="0"/>
              <a:t>75</a:t>
            </a:fld>
            <a:endParaRPr lang="en-US"/>
          </a:p>
        </p:txBody>
      </p:sp>
    </p:spTree>
    <p:extLst>
      <p:ext uri="{BB962C8B-B14F-4D97-AF65-F5344CB8AC3E}">
        <p14:creationId xmlns:p14="http://schemas.microsoft.com/office/powerpoint/2010/main" val="146164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Các</a:t>
            </a:r>
            <a:r>
              <a:rPr lang="en-US" baseline="0" dirty="0"/>
              <a:t> nghiên cứu hiện tại cho thấy tỉ lệ nhiễm vk kị khí không cao </a:t>
            </a:r>
          </a:p>
          <a:p>
            <a:r>
              <a:rPr lang="en-US" baseline="0" dirty="0"/>
              <a:t>Tăng nguy cơ nhiễm C.difficile, (Clindamycin) và đề kháng kháng sinh</a:t>
            </a:r>
          </a:p>
          <a:p>
            <a:r>
              <a:rPr lang="en-US" baseline="0" dirty="0"/>
              <a:t>Hiện tại chưa có nghiên cứu đáng tin cậy </a:t>
            </a:r>
            <a:endParaRPr lang="en-US" dirty="0"/>
          </a:p>
        </p:txBody>
      </p:sp>
      <p:sp>
        <p:nvSpPr>
          <p:cNvPr id="4" name="Slide Number Placeholder 3"/>
          <p:cNvSpPr>
            <a:spLocks noGrp="1"/>
          </p:cNvSpPr>
          <p:nvPr>
            <p:ph type="sldNum" sz="quarter" idx="10"/>
          </p:nvPr>
        </p:nvSpPr>
        <p:spPr/>
        <p:txBody>
          <a:bodyPr/>
          <a:lstStyle/>
          <a:p>
            <a:fld id="{91D28159-21F2-4047-8D6F-EA2B78B0B6C3}" type="slidenum">
              <a:rPr lang="en-US" smtClean="0"/>
              <a:t>80</a:t>
            </a:fld>
            <a:endParaRPr lang="en-US"/>
          </a:p>
        </p:txBody>
      </p:sp>
    </p:spTree>
    <p:extLst>
      <p:ext uri="{BB962C8B-B14F-4D97-AF65-F5344CB8AC3E}">
        <p14:creationId xmlns:p14="http://schemas.microsoft.com/office/powerpoint/2010/main" val="3478248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Cơ</a:t>
            </a:r>
            <a:r>
              <a:rPr lang="en-US" baseline="0" dirty="0"/>
              <a:t> sở: giảm đáp ứng viêm</a:t>
            </a:r>
            <a:endParaRPr lang="en-US" dirty="0"/>
          </a:p>
        </p:txBody>
      </p:sp>
      <p:sp>
        <p:nvSpPr>
          <p:cNvPr id="4" name="Slide Number Placeholder 3"/>
          <p:cNvSpPr>
            <a:spLocks noGrp="1"/>
          </p:cNvSpPr>
          <p:nvPr>
            <p:ph type="sldNum" sz="quarter" idx="10"/>
          </p:nvPr>
        </p:nvSpPr>
        <p:spPr/>
        <p:txBody>
          <a:bodyPr/>
          <a:lstStyle/>
          <a:p>
            <a:fld id="{91D28159-21F2-4047-8D6F-EA2B78B0B6C3}" type="slidenum">
              <a:rPr lang="en-US" smtClean="0"/>
              <a:t>82</a:t>
            </a:fld>
            <a:endParaRPr lang="en-US"/>
          </a:p>
        </p:txBody>
      </p:sp>
    </p:spTree>
    <p:extLst>
      <p:ext uri="{BB962C8B-B14F-4D97-AF65-F5344CB8AC3E}">
        <p14:creationId xmlns:p14="http://schemas.microsoft.com/office/powerpoint/2010/main" val="2351010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2" tIns="46586" rIns="93172" bIns="46586" anchor="b"/>
          <a:lstStyle>
            <a:lvl1pPr defTabSz="931863">
              <a:spcBef>
                <a:spcPct val="30000"/>
              </a:spcBef>
              <a:buChar char="•"/>
              <a:defRPr sz="1200">
                <a:solidFill>
                  <a:schemeClr val="tx1"/>
                </a:solidFill>
                <a:latin typeface="Arial" charset="0"/>
                <a:ea typeface="ＭＳ Ｐゴシック" charset="-128"/>
                <a:cs typeface="Arial" charset="0"/>
              </a:defRPr>
            </a:lvl1pPr>
            <a:lvl2pPr marL="742950" indent="-285750" defTabSz="931863">
              <a:spcBef>
                <a:spcPct val="30000"/>
              </a:spcBef>
              <a:buChar char="•"/>
              <a:defRPr sz="1200">
                <a:solidFill>
                  <a:schemeClr val="tx1"/>
                </a:solidFill>
                <a:latin typeface="Arial" charset="0"/>
                <a:ea typeface="ＭＳ Ｐゴシック" charset="-128"/>
                <a:cs typeface="Arial" charset="0"/>
              </a:defRPr>
            </a:lvl2pPr>
            <a:lvl3pPr marL="1143000" indent="-228600" defTabSz="931863">
              <a:spcBef>
                <a:spcPct val="30000"/>
              </a:spcBef>
              <a:buChar char="•"/>
              <a:defRPr sz="1200">
                <a:solidFill>
                  <a:schemeClr val="tx1"/>
                </a:solidFill>
                <a:latin typeface="Arial" charset="0"/>
                <a:ea typeface="ＭＳ Ｐゴシック" charset="-128"/>
                <a:cs typeface="Arial" charset="0"/>
              </a:defRPr>
            </a:lvl3pPr>
            <a:lvl4pPr marL="1600200" indent="-228600" defTabSz="931863">
              <a:spcBef>
                <a:spcPct val="30000"/>
              </a:spcBef>
              <a:buChar char="•"/>
              <a:defRPr sz="1200">
                <a:solidFill>
                  <a:schemeClr val="tx1"/>
                </a:solidFill>
                <a:latin typeface="Arial" charset="0"/>
                <a:ea typeface="ＭＳ Ｐゴシック" charset="-128"/>
                <a:cs typeface="Arial" charset="0"/>
              </a:defRPr>
            </a:lvl4pPr>
            <a:lvl5pPr marL="2057400" indent="-228600" defTabSz="931863">
              <a:spcBef>
                <a:spcPct val="30000"/>
              </a:spcBef>
              <a:buChar char="•"/>
              <a:defRPr sz="1200">
                <a:solidFill>
                  <a:schemeClr val="tx1"/>
                </a:solidFill>
                <a:latin typeface="Arial" charset="0"/>
                <a:ea typeface="ＭＳ Ｐゴシック" charset="-128"/>
                <a:cs typeface="Arial" charset="0"/>
              </a:defRPr>
            </a:lvl5pPr>
            <a:lvl6pPr marL="25146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6pPr>
            <a:lvl7pPr marL="29718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7pPr>
            <a:lvl8pPr marL="34290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8pPr>
            <a:lvl9pPr marL="38862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9pPr>
          </a:lstStyle>
          <a:p>
            <a:pPr algn="r" eaLnBrk="1" hangingPunct="1">
              <a:spcBef>
                <a:spcPct val="0"/>
              </a:spcBef>
              <a:buFontTx/>
              <a:buNone/>
            </a:pPr>
            <a:fld id="{7C37013B-F0DA-F743-8355-D82BD47C4BF8}" type="slidenum">
              <a:rPr lang="en-US" altLang="en-US" sz="1300"/>
              <a:pPr algn="r" eaLnBrk="1" hangingPunct="1">
                <a:spcBef>
                  <a:spcPct val="0"/>
                </a:spcBef>
                <a:buFontTx/>
                <a:buNone/>
              </a:pPr>
              <a:t>91</a:t>
            </a:fld>
            <a:endParaRPr lang="en-US" altLang="en-US" sz="13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xfrm>
            <a:off x="1012825" y="4416425"/>
            <a:ext cx="5062538"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vi-VN" altLang="en-US" b="1">
              <a:latin typeface="Arial" charset="0"/>
              <a:ea typeface="ＭＳ Ｐゴシック" charset="-128"/>
              <a:cs typeface="Arial" charset="0"/>
            </a:endParaRPr>
          </a:p>
        </p:txBody>
      </p:sp>
    </p:spTree>
    <p:extLst>
      <p:ext uri="{BB962C8B-B14F-4D97-AF65-F5344CB8AC3E}">
        <p14:creationId xmlns:p14="http://schemas.microsoft.com/office/powerpoint/2010/main" val="650127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406400" y="696913"/>
            <a:ext cx="6197600" cy="3486150"/>
          </a:xfrm>
          <a:ln/>
        </p:spPr>
      </p:sp>
      <p:sp>
        <p:nvSpPr>
          <p:cNvPr id="80898" name="Rectangle 3"/>
          <p:cNvSpPr>
            <a:spLocks noGrp="1" noChangeArrowheads="1"/>
          </p:cNvSpPr>
          <p:nvPr>
            <p:ph type="body" idx="1"/>
          </p:nvPr>
        </p:nvSpPr>
        <p:spPr>
          <a:xfrm>
            <a:off x="935038" y="4416425"/>
            <a:ext cx="5140325"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SG" altLang="en-US">
              <a:latin typeface="Arial" charset="0"/>
              <a:ea typeface="ＭＳ Ｐゴシック" charset="-128"/>
              <a:cs typeface="Arial" charset="0"/>
            </a:endParaRPr>
          </a:p>
        </p:txBody>
      </p:sp>
    </p:spTree>
    <p:extLst>
      <p:ext uri="{BB962C8B-B14F-4D97-AF65-F5344CB8AC3E}">
        <p14:creationId xmlns:p14="http://schemas.microsoft.com/office/powerpoint/2010/main" val="133118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a:latin typeface="Arial" charset="0"/>
                <a:ea typeface="ＭＳ Ｐゴシック" charset="-128"/>
                <a:cs typeface="Arial" charset="0"/>
              </a:rPr>
              <a:t>Phân loại kháng sinh theo hoạt tính diệt khuẩn : kháng sinh phụ thuộc thời gian và kháng sinh phụ thuộc nồng độ</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buChar char="•"/>
              <a:defRPr sz="1200">
                <a:solidFill>
                  <a:schemeClr val="tx1"/>
                </a:solidFill>
                <a:latin typeface="Arial" charset="0"/>
                <a:ea typeface="ＭＳ Ｐゴシック" charset="-128"/>
                <a:cs typeface="Arial" charset="0"/>
              </a:defRPr>
            </a:lvl1pPr>
            <a:lvl2pPr marL="742950" indent="-285750" defTabSz="931863">
              <a:spcBef>
                <a:spcPct val="30000"/>
              </a:spcBef>
              <a:buChar char="•"/>
              <a:defRPr sz="1200">
                <a:solidFill>
                  <a:schemeClr val="tx1"/>
                </a:solidFill>
                <a:latin typeface="Arial" charset="0"/>
                <a:ea typeface="ＭＳ Ｐゴシック" charset="-128"/>
                <a:cs typeface="Arial" charset="0"/>
              </a:defRPr>
            </a:lvl2pPr>
            <a:lvl3pPr marL="1143000" indent="-228600" defTabSz="931863">
              <a:spcBef>
                <a:spcPct val="30000"/>
              </a:spcBef>
              <a:buChar char="•"/>
              <a:defRPr sz="1200">
                <a:solidFill>
                  <a:schemeClr val="tx1"/>
                </a:solidFill>
                <a:latin typeface="Arial" charset="0"/>
                <a:ea typeface="ＭＳ Ｐゴシック" charset="-128"/>
                <a:cs typeface="Arial" charset="0"/>
              </a:defRPr>
            </a:lvl3pPr>
            <a:lvl4pPr marL="1600200" indent="-228600" defTabSz="931863">
              <a:spcBef>
                <a:spcPct val="30000"/>
              </a:spcBef>
              <a:buChar char="•"/>
              <a:defRPr sz="1200">
                <a:solidFill>
                  <a:schemeClr val="tx1"/>
                </a:solidFill>
                <a:latin typeface="Arial" charset="0"/>
                <a:ea typeface="ＭＳ Ｐゴシック" charset="-128"/>
                <a:cs typeface="Arial" charset="0"/>
              </a:defRPr>
            </a:lvl4pPr>
            <a:lvl5pPr marL="2057400" indent="-228600" defTabSz="931863">
              <a:spcBef>
                <a:spcPct val="30000"/>
              </a:spcBef>
              <a:buChar char="•"/>
              <a:defRPr sz="1200">
                <a:solidFill>
                  <a:schemeClr val="tx1"/>
                </a:solidFill>
                <a:latin typeface="Arial" charset="0"/>
                <a:ea typeface="ＭＳ Ｐゴシック" charset="-128"/>
                <a:cs typeface="Arial" charset="0"/>
              </a:defRPr>
            </a:lvl5pPr>
            <a:lvl6pPr marL="25146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6pPr>
            <a:lvl7pPr marL="29718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7pPr>
            <a:lvl8pPr marL="34290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8pPr>
            <a:lvl9pPr marL="3886200" indent="-228600" defTabSz="931863" eaLnBrk="0" fontAlgn="base" hangingPunct="0">
              <a:spcBef>
                <a:spcPct val="30000"/>
              </a:spcBef>
              <a:spcAft>
                <a:spcPct val="0"/>
              </a:spcAft>
              <a:buChar char="•"/>
              <a:defRPr sz="1200">
                <a:solidFill>
                  <a:schemeClr val="tx1"/>
                </a:solidFill>
                <a:latin typeface="Arial" charset="0"/>
                <a:ea typeface="ＭＳ Ｐゴシック" charset="-128"/>
                <a:cs typeface="Arial" charset="0"/>
              </a:defRPr>
            </a:lvl9pPr>
          </a:lstStyle>
          <a:p>
            <a:pPr>
              <a:spcBef>
                <a:spcPct val="0"/>
              </a:spcBef>
              <a:buFontTx/>
              <a:buNone/>
            </a:pPr>
            <a:fld id="{2306DB06-BE74-0446-9A6B-2D6E7A2A70C4}" type="slidenum">
              <a:rPr lang="en-US" altLang="en-US" sz="1300"/>
              <a:pPr>
                <a:spcBef>
                  <a:spcPct val="0"/>
                </a:spcBef>
                <a:buFontTx/>
                <a:buNone/>
              </a:pPr>
              <a:t>95</a:t>
            </a:fld>
            <a:endParaRPr lang="en-US" altLang="en-US" sz="1300"/>
          </a:p>
        </p:txBody>
      </p:sp>
    </p:spTree>
    <p:extLst>
      <p:ext uri="{BB962C8B-B14F-4D97-AF65-F5344CB8AC3E}">
        <p14:creationId xmlns:p14="http://schemas.microsoft.com/office/powerpoint/2010/main" val="66688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F213B30-6B80-4338-8EE5-15E2158156EB}"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100</a:t>
            </a:fld>
            <a:endPar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bwMode="auto">
          <a:xfrm>
            <a:off x="701675" y="4416425"/>
            <a:ext cx="56070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TW" altLang="en-US"/>
          </a:p>
        </p:txBody>
      </p:sp>
    </p:spTree>
    <p:extLst>
      <p:ext uri="{BB962C8B-B14F-4D97-AF65-F5344CB8AC3E}">
        <p14:creationId xmlns:p14="http://schemas.microsoft.com/office/powerpoint/2010/main" val="76073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40FE9F6-6A03-4299-8328-57F31B7EC42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67" name="Rectangle 2"/>
          <p:cNvSpPr>
            <a:spLocks noChangeArrowheads="1"/>
          </p:cNvSpPr>
          <p:nvPr/>
        </p:nvSpPr>
        <p:spPr bwMode="auto">
          <a:xfrm>
            <a:off x="3857625" y="0"/>
            <a:ext cx="301307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68" name="Rectangle 3"/>
          <p:cNvSpPr>
            <a:spLocks noChangeArrowheads="1"/>
          </p:cNvSpPr>
          <p:nvPr/>
        </p:nvSpPr>
        <p:spPr bwMode="auto">
          <a:xfrm>
            <a:off x="3857625" y="8658225"/>
            <a:ext cx="301307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5" tIns="44449" rIns="90485" bIns="44449" anchor="b"/>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2813"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1269" name="Rectangle 4"/>
          <p:cNvSpPr>
            <a:spLocks noChangeArrowheads="1"/>
          </p:cNvSpPr>
          <p:nvPr/>
        </p:nvSpPr>
        <p:spPr bwMode="auto">
          <a:xfrm>
            <a:off x="0" y="8658225"/>
            <a:ext cx="30099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70" name="Rectangle 5"/>
          <p:cNvSpPr>
            <a:spLocks noChangeArrowheads="1"/>
          </p:cNvSpPr>
          <p:nvPr/>
        </p:nvSpPr>
        <p:spPr bwMode="auto">
          <a:xfrm>
            <a:off x="0" y="0"/>
            <a:ext cx="30099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71" name="Rectangle 6"/>
          <p:cNvSpPr>
            <a:spLocks noGrp="1" noRot="1" noChangeAspect="1" noChangeArrowheads="1" noTextEdit="1"/>
          </p:cNvSpPr>
          <p:nvPr>
            <p:ph type="sldImg"/>
          </p:nvPr>
        </p:nvSpPr>
        <p:spPr bwMode="auto">
          <a:xfrm>
            <a:off x="400050" y="682625"/>
            <a:ext cx="6061075" cy="340995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72" name="Rectangle 7"/>
          <p:cNvSpPr>
            <a:spLocks noGrp="1" noChangeArrowheads="1"/>
          </p:cNvSpPr>
          <p:nvPr>
            <p:ph type="body" idx="1"/>
          </p:nvPr>
        </p:nvSpPr>
        <p:spPr bwMode="auto">
          <a:xfrm>
            <a:off x="925513" y="4329113"/>
            <a:ext cx="5018087" cy="410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0485" tIns="44449" rIns="90485" bIns="44449" numCol="1" anchor="t" anchorCtr="0" compatLnSpc="1">
            <a:prstTxWarp prst="textNoShape">
              <a:avLst/>
            </a:prstTxWarp>
          </a:bodyPr>
          <a:lstStyle/>
          <a:p>
            <a:r>
              <a:rPr lang="en-US" altLang="en-US"/>
              <a:t>Viral may be the largest category</a:t>
            </a:r>
          </a:p>
        </p:txBody>
      </p:sp>
    </p:spTree>
    <p:extLst>
      <p:ext uri="{BB962C8B-B14F-4D97-AF65-F5344CB8AC3E}">
        <p14:creationId xmlns:p14="http://schemas.microsoft.com/office/powerpoint/2010/main" val="77631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Tuy nhiên</a:t>
            </a:r>
            <a:r>
              <a:rPr lang="en-US" baseline="0"/>
              <a:t> xét về mặt hiệu quả trong 1 phân tích gộp gồm 23 thử nghiệm lâm sàng ngẫu nhiên có đối chứng so sánh quinolone hô hấp với phối hợp kháng sinh beta lactam và macrolide về 3 phương diện: tỉ lệ tử vong, điều trị thành công và biến cố ngoại ý.</a:t>
            </a:r>
          </a:p>
          <a:p>
            <a:r>
              <a:rPr lang="en-US" baseline="0"/>
              <a:t>Kết quả cho nhóm quinolone hô hấp cho khuynh hướng tốt hơn về mặt tử vong và thành công điều trị nhưng chưa có ý nghĩa thống kê, trong khi số lượng biến cố ngoại ý lại giảm rõ rệt và có ý nghiã thống kê so với nhóm sử dụng phối hợp kháng sinh beta lactam và macrolide </a:t>
            </a:r>
            <a:endParaRPr lang="en-US"/>
          </a:p>
        </p:txBody>
      </p:sp>
      <p:sp>
        <p:nvSpPr>
          <p:cNvPr id="4" name="Slide Number Placeholder 3"/>
          <p:cNvSpPr>
            <a:spLocks noGrp="1"/>
          </p:cNvSpPr>
          <p:nvPr>
            <p:ph type="sldNum" sz="quarter" idx="10"/>
          </p:nvPr>
        </p:nvSpPr>
        <p:spPr/>
        <p:txBody>
          <a:bodyPr/>
          <a:lstStyle/>
          <a:p>
            <a:fld id="{A1F659DE-DE3F-4661-906E-3013DA6A4594}"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2291017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26649-6D7F-4399-9BC3-79A55CCB3ADC}" type="slidenum">
              <a:rPr lang="en-US" smtClean="0"/>
              <a:pPr/>
              <a:t>113</a:t>
            </a:fld>
            <a:endParaRPr lang="en-US"/>
          </a:p>
        </p:txBody>
      </p:sp>
    </p:spTree>
    <p:extLst>
      <p:ext uri="{BB962C8B-B14F-4D97-AF65-F5344CB8AC3E}">
        <p14:creationId xmlns:p14="http://schemas.microsoft.com/office/powerpoint/2010/main" val="1855799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26649-6D7F-4399-9BC3-79A55CCB3ADC}" type="slidenum">
              <a:rPr lang="en-US" smtClean="0"/>
              <a:pPr/>
              <a:t>114</a:t>
            </a:fld>
            <a:endParaRPr lang="en-US"/>
          </a:p>
        </p:txBody>
      </p:sp>
    </p:spTree>
    <p:extLst>
      <p:ext uri="{BB962C8B-B14F-4D97-AF65-F5344CB8AC3E}">
        <p14:creationId xmlns:p14="http://schemas.microsoft.com/office/powerpoint/2010/main" val="2732108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26649-6D7F-4399-9BC3-79A55CCB3ADC}" type="slidenum">
              <a:rPr lang="en-US" smtClean="0"/>
              <a:pPr/>
              <a:t>115</a:t>
            </a:fld>
            <a:endParaRPr lang="en-US"/>
          </a:p>
        </p:txBody>
      </p:sp>
    </p:spTree>
    <p:extLst>
      <p:ext uri="{BB962C8B-B14F-4D97-AF65-F5344CB8AC3E}">
        <p14:creationId xmlns:p14="http://schemas.microsoft.com/office/powerpoint/2010/main" val="352639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B72F01-6714-4A31-8C22-8E0F1B091B5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6248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投影片圖像版面配置區 1">
            <a:extLst>
              <a:ext uri="{FF2B5EF4-FFF2-40B4-BE49-F238E27FC236}">
                <a16:creationId xmlns:a16="http://schemas.microsoft.com/office/drawing/2014/main" id="{724C1AF1-15FB-4015-AFA5-03F167521889}"/>
              </a:ext>
            </a:extLst>
          </p:cNvPr>
          <p:cNvSpPr>
            <a:spLocks noGrp="1" noRot="1" noChangeAspect="1" noChangeArrowheads="1" noTextEdit="1"/>
          </p:cNvSpPr>
          <p:nvPr>
            <p:ph type="sldImg"/>
          </p:nvPr>
        </p:nvSpPr>
        <p:spPr>
          <a:xfrm>
            <a:off x="406400" y="696913"/>
            <a:ext cx="6197600" cy="3486150"/>
          </a:xfrm>
          <a:ln/>
        </p:spPr>
      </p:sp>
      <p:sp>
        <p:nvSpPr>
          <p:cNvPr id="69634" name="備忘稿版面配置區 2">
            <a:extLst>
              <a:ext uri="{FF2B5EF4-FFF2-40B4-BE49-F238E27FC236}">
                <a16:creationId xmlns:a16="http://schemas.microsoft.com/office/drawing/2014/main" id="{676F57A6-4BA0-4C86-8922-B67FCDF55D6F}"/>
              </a:ext>
            </a:extLst>
          </p:cNvPr>
          <p:cNvSpPr>
            <a:spLocks noGrp="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marL="0" indent="0"/>
            <a:endParaRPr lang="zh-TW" altLang="en-US">
              <a:ea typeface="PMingLiU" panose="02020500000000000000" pitchFamily="18" charset="-120"/>
            </a:endParaRPr>
          </a:p>
        </p:txBody>
      </p:sp>
      <p:sp>
        <p:nvSpPr>
          <p:cNvPr id="69635" name="投影片編號版面配置區 3">
            <a:extLst>
              <a:ext uri="{FF2B5EF4-FFF2-40B4-BE49-F238E27FC236}">
                <a16:creationId xmlns:a16="http://schemas.microsoft.com/office/drawing/2014/main" id="{01BB666F-07BC-46B2-B758-ED6359D47349}"/>
              </a:ext>
            </a:extLst>
          </p:cNvPr>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r">
              <a:spcBef>
                <a:spcPct val="0"/>
              </a:spcBef>
              <a:buFontTx/>
              <a:buNone/>
            </a:pPr>
            <a:fld id="{C98FDC45-8C91-423A-AC5A-A96A8F678498}" type="slidenum">
              <a:rPr lang="en-US" altLang="ko-KR"/>
              <a:pPr algn="r">
                <a:spcBef>
                  <a:spcPct val="0"/>
                </a:spcBef>
                <a:buFontTx/>
                <a:buNone/>
              </a:pPr>
              <a:t>41</a:t>
            </a:fld>
            <a:endParaRPr lang="en-US" altLang="ko-KR"/>
          </a:p>
        </p:txBody>
      </p:sp>
    </p:spTree>
    <p:extLst>
      <p:ext uri="{BB962C8B-B14F-4D97-AF65-F5344CB8AC3E}">
        <p14:creationId xmlns:p14="http://schemas.microsoft.com/office/powerpoint/2010/main" val="3385918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投影片圖像版面配置區 1">
            <a:extLst>
              <a:ext uri="{FF2B5EF4-FFF2-40B4-BE49-F238E27FC236}">
                <a16:creationId xmlns:a16="http://schemas.microsoft.com/office/drawing/2014/main" id="{F0B7CD3B-C893-49D4-AD57-87765C589512}"/>
              </a:ext>
            </a:extLst>
          </p:cNvPr>
          <p:cNvSpPr>
            <a:spLocks noGrp="1" noRot="1" noChangeAspect="1" noChangeArrowheads="1" noTextEdit="1"/>
          </p:cNvSpPr>
          <p:nvPr>
            <p:ph type="sldImg"/>
          </p:nvPr>
        </p:nvSpPr>
        <p:spPr>
          <a:xfrm>
            <a:off x="406400" y="696913"/>
            <a:ext cx="6197600" cy="3486150"/>
          </a:xfrm>
          <a:ln/>
        </p:spPr>
      </p:sp>
      <p:sp>
        <p:nvSpPr>
          <p:cNvPr id="75778" name="備忘稿版面配置區 2">
            <a:extLst>
              <a:ext uri="{FF2B5EF4-FFF2-40B4-BE49-F238E27FC236}">
                <a16:creationId xmlns:a16="http://schemas.microsoft.com/office/drawing/2014/main" id="{1F4C8344-3FDC-4978-9975-64C143E8A55E}"/>
              </a:ext>
            </a:extLst>
          </p:cNvPr>
          <p:cNvSpPr>
            <a:spLocks noGrp="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marL="0" indent="0" eaLnBrk="1" hangingPunct="1"/>
            <a:r>
              <a:rPr lang="en-US" altLang="zh-TW">
                <a:ea typeface="PMingLiU" panose="02020500000000000000" pitchFamily="18" charset="-120"/>
              </a:rPr>
              <a:t> MRSA is  the most important gram positive agents in hospital acquired infections . But in community acquired pneumonia MRSA is also big challenge .   Study Results from ANSORP , MRSA in community is increasing  . 40% S.aureus infection was MRSA in Taiwan  , 28% in VN  . Lowest resisance is in thailand in 2.2% </a:t>
            </a:r>
            <a:endParaRPr lang="zh-TW" altLang="en-US">
              <a:ea typeface="PMingLiU" panose="02020500000000000000" pitchFamily="18" charset="-120"/>
            </a:endParaRPr>
          </a:p>
        </p:txBody>
      </p:sp>
      <p:sp>
        <p:nvSpPr>
          <p:cNvPr id="75779" name="投影片編號版面配置區 3">
            <a:extLst>
              <a:ext uri="{FF2B5EF4-FFF2-40B4-BE49-F238E27FC236}">
                <a16:creationId xmlns:a16="http://schemas.microsoft.com/office/drawing/2014/main" id="{B59C10B7-9E84-42AD-BF66-ACC4D59B534F}"/>
              </a:ext>
            </a:extLst>
          </p:cNvPr>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r">
              <a:spcBef>
                <a:spcPct val="0"/>
              </a:spcBef>
              <a:buFontTx/>
              <a:buNone/>
            </a:pPr>
            <a:fld id="{930C8D29-510E-4978-AC67-2C0065FDE0A5}" type="slidenum">
              <a:rPr lang="en-US" altLang="zh-TW"/>
              <a:pPr algn="r">
                <a:spcBef>
                  <a:spcPct val="0"/>
                </a:spcBef>
                <a:buFontTx/>
                <a:buNone/>
              </a:pPr>
              <a:t>44</a:t>
            </a:fld>
            <a:endParaRPr lang="en-US" altLang="zh-TW"/>
          </a:p>
        </p:txBody>
      </p:sp>
    </p:spTree>
    <p:extLst>
      <p:ext uri="{BB962C8B-B14F-4D97-AF65-F5344CB8AC3E}">
        <p14:creationId xmlns:p14="http://schemas.microsoft.com/office/powerpoint/2010/main" val="23929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Hình</a:t>
            </a:r>
            <a:r>
              <a:rPr lang="en-US" dirty="0"/>
              <a:t> </a:t>
            </a:r>
            <a:r>
              <a:rPr lang="en-US" dirty="0" err="1"/>
              <a:t>thành</a:t>
            </a:r>
            <a:r>
              <a:rPr lang="en-US" dirty="0"/>
              <a:t>: </a:t>
            </a:r>
          </a:p>
          <a:p>
            <a:pPr lvl="1"/>
            <a:r>
              <a:rPr lang="en-US" dirty="0"/>
              <a:t>14,199 </a:t>
            </a:r>
            <a:r>
              <a:rPr lang="en-US" dirty="0" err="1"/>
              <a:t>bn</a:t>
            </a:r>
            <a:r>
              <a:rPr lang="en-US" dirty="0"/>
              <a:t> </a:t>
            </a:r>
            <a:r>
              <a:rPr lang="en-US" dirty="0" err="1"/>
              <a:t>MedisGroups</a:t>
            </a:r>
            <a:r>
              <a:rPr lang="en-US" dirty="0"/>
              <a:t> Comparative Hospital Database</a:t>
            </a:r>
          </a:p>
          <a:p>
            <a:r>
              <a:rPr lang="en-US" dirty="0" err="1"/>
              <a:t>Định</a:t>
            </a:r>
            <a:r>
              <a:rPr lang="en-US" dirty="0"/>
              <a:t> </a:t>
            </a:r>
            <a:r>
              <a:rPr lang="en-US" dirty="0" err="1"/>
              <a:t>giá</a:t>
            </a:r>
            <a:r>
              <a:rPr lang="en-US" dirty="0"/>
              <a:t> </a:t>
            </a:r>
            <a:r>
              <a:rPr lang="en-US" dirty="0" err="1"/>
              <a:t>trị</a:t>
            </a:r>
            <a:r>
              <a:rPr lang="en-US" dirty="0"/>
              <a:t> </a:t>
            </a:r>
            <a:r>
              <a:rPr lang="en-US" dirty="0" err="1"/>
              <a:t>ngoài</a:t>
            </a:r>
            <a:r>
              <a:rPr lang="en-US" dirty="0"/>
              <a:t>: </a:t>
            </a:r>
          </a:p>
          <a:p>
            <a:pPr lvl="1"/>
            <a:r>
              <a:rPr lang="en-US" dirty="0"/>
              <a:t>38,039bn 1991 </a:t>
            </a:r>
            <a:r>
              <a:rPr lang="en-US" dirty="0" err="1"/>
              <a:t>MedisGroups</a:t>
            </a:r>
            <a:r>
              <a:rPr lang="en-US" dirty="0"/>
              <a:t> database</a:t>
            </a:r>
          </a:p>
          <a:p>
            <a:pPr lvl="1"/>
            <a:r>
              <a:rPr lang="en-US" dirty="0"/>
              <a:t>2287 </a:t>
            </a:r>
            <a:r>
              <a:rPr lang="en-US" dirty="0" err="1"/>
              <a:t>bn</a:t>
            </a:r>
            <a:r>
              <a:rPr lang="en-US" dirty="0"/>
              <a:t> </a:t>
            </a:r>
            <a:r>
              <a:rPr lang="en-US" dirty="0" err="1"/>
              <a:t>nội</a:t>
            </a:r>
            <a:r>
              <a:rPr lang="en-US" dirty="0"/>
              <a:t>, </a:t>
            </a:r>
            <a:r>
              <a:rPr lang="en-US" dirty="0" err="1"/>
              <a:t>ngoại</a:t>
            </a:r>
            <a:r>
              <a:rPr lang="en-US" dirty="0"/>
              <a:t> </a:t>
            </a:r>
            <a:r>
              <a:rPr lang="en-US" dirty="0" err="1"/>
              <a:t>trú</a:t>
            </a:r>
            <a:r>
              <a:rPr lang="en-US" dirty="0"/>
              <a:t> </a:t>
            </a:r>
            <a:r>
              <a:rPr lang="en-US" dirty="0" err="1"/>
              <a:t>thu</a:t>
            </a:r>
            <a:r>
              <a:rPr lang="en-US" dirty="0"/>
              <a:t> </a:t>
            </a:r>
            <a:r>
              <a:rPr lang="en-US" dirty="0" err="1"/>
              <a:t>nhận</a:t>
            </a:r>
            <a:r>
              <a:rPr lang="en-US" dirty="0"/>
              <a:t> </a:t>
            </a:r>
            <a:r>
              <a:rPr lang="en-US" dirty="0" err="1"/>
              <a:t>tiền</a:t>
            </a:r>
            <a:r>
              <a:rPr lang="en-US" dirty="0"/>
              <a:t> </a:t>
            </a:r>
            <a:r>
              <a:rPr lang="en-US" dirty="0" err="1"/>
              <a:t>cứu</a:t>
            </a:r>
            <a:r>
              <a:rPr lang="en-US" dirty="0"/>
              <a:t> </a:t>
            </a:r>
            <a:r>
              <a:rPr lang="en-US" dirty="0" err="1"/>
              <a:t>từ</a:t>
            </a:r>
            <a:r>
              <a:rPr lang="en-US" dirty="0"/>
              <a:t> 5 </a:t>
            </a:r>
            <a:r>
              <a:rPr lang="en-US" dirty="0" err="1"/>
              <a:t>trung</a:t>
            </a:r>
            <a:r>
              <a:rPr lang="en-US" dirty="0"/>
              <a:t> </a:t>
            </a:r>
            <a:r>
              <a:rPr lang="en-US" dirty="0" err="1"/>
              <a:t>tâm</a:t>
            </a:r>
            <a:r>
              <a:rPr lang="en-US" dirty="0"/>
              <a:t> PORT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31A27D-96B5-4C26-A1E6-7F713114B9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110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A60E5FE6-F898-4046-B611-84EB29095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931863">
              <a:spcBef>
                <a:spcPct val="30000"/>
              </a:spcBef>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931863" eaLnBrk="0" fontAlgn="base" hangingPunct="0">
              <a:spcBef>
                <a:spcPct val="30000"/>
              </a:spcBef>
              <a:spcAft>
                <a:spcPct val="0"/>
              </a:spcAft>
              <a:buChar char="•"/>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57308B9B-6AE1-43B7-AEAE-A6DCC3FD4638}" type="slidenum">
              <a:rPr lang="en-US" altLang="en-US" sz="1300" smtClean="0"/>
              <a:pPr>
                <a:spcBef>
                  <a:spcPct val="0"/>
                </a:spcBef>
                <a:buFontTx/>
                <a:buNone/>
              </a:pPr>
              <a:t>49</a:t>
            </a:fld>
            <a:endParaRPr lang="en-US" altLang="en-US" sz="1300"/>
          </a:p>
        </p:txBody>
      </p:sp>
      <p:sp>
        <p:nvSpPr>
          <p:cNvPr id="103426" name="Rectangle 1026">
            <a:extLst>
              <a:ext uri="{FF2B5EF4-FFF2-40B4-BE49-F238E27FC236}">
                <a16:creationId xmlns:a16="http://schemas.microsoft.com/office/drawing/2014/main" id="{FA15BDCC-E660-41AA-A7C2-29D2741B05C2}"/>
              </a:ext>
            </a:extLst>
          </p:cNvPr>
          <p:cNvSpPr>
            <a:spLocks noGrp="1" noRot="1" noChangeAspect="1" noChangeArrowheads="1" noTextEdit="1"/>
          </p:cNvSpPr>
          <p:nvPr>
            <p:ph type="sldImg"/>
          </p:nvPr>
        </p:nvSpPr>
        <p:spPr>
          <a:ln/>
        </p:spPr>
      </p:sp>
      <p:sp>
        <p:nvSpPr>
          <p:cNvPr id="103427" name="Rectangle 1027">
            <a:extLst>
              <a:ext uri="{FF2B5EF4-FFF2-40B4-BE49-F238E27FC236}">
                <a16:creationId xmlns:a16="http://schemas.microsoft.com/office/drawing/2014/main" id="{B98EDB5C-EFB0-4F89-8F0C-B6DA1F4BBD4A}"/>
              </a:ext>
            </a:extLst>
          </p:cNvPr>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31A27D-96B5-4C26-A1E6-7F713114B9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901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itchFamily="34" charset="0"/>
                <a:cs typeface="Arial" pitchFamily="34" charset="0"/>
              </a:defRPr>
            </a:lvl1pPr>
            <a:lvl2pPr marL="741363" indent="-284163" eaLnBrk="0" hangingPunct="0">
              <a:spcBef>
                <a:spcPct val="30000"/>
              </a:spcBef>
              <a:defRPr sz="1200">
                <a:solidFill>
                  <a:schemeClr val="tx1"/>
                </a:solidFill>
                <a:latin typeface="Arial" pitchFamily="34" charset="0"/>
                <a:cs typeface="Arial" pitchFamily="34" charset="0"/>
              </a:defRPr>
            </a:lvl2pPr>
            <a:lvl3pPr marL="1141413" indent="-227013" eaLnBrk="0" hangingPunct="0">
              <a:spcBef>
                <a:spcPct val="30000"/>
              </a:spcBef>
              <a:defRPr sz="1200">
                <a:solidFill>
                  <a:schemeClr val="tx1"/>
                </a:solidFill>
                <a:latin typeface="Arial" pitchFamily="34" charset="0"/>
                <a:cs typeface="Arial" pitchFamily="34" charset="0"/>
              </a:defRPr>
            </a:lvl3pPr>
            <a:lvl4pPr marL="1598613" indent="-227013" eaLnBrk="0" hangingPunct="0">
              <a:spcBef>
                <a:spcPct val="30000"/>
              </a:spcBef>
              <a:defRPr sz="1200">
                <a:solidFill>
                  <a:schemeClr val="tx1"/>
                </a:solidFill>
                <a:latin typeface="Arial" pitchFamily="34" charset="0"/>
                <a:cs typeface="Arial" pitchFamily="34" charset="0"/>
              </a:defRPr>
            </a:lvl4pPr>
            <a:lvl5pPr marL="2055813" indent="-227013" eaLnBrk="0" hangingPunct="0">
              <a:spcBef>
                <a:spcPct val="30000"/>
              </a:spcBef>
              <a:defRPr sz="1200">
                <a:solidFill>
                  <a:schemeClr val="tx1"/>
                </a:solidFill>
                <a:latin typeface="Arial" pitchFamily="34" charset="0"/>
                <a:cs typeface="Arial" pitchFamily="34" charset="0"/>
              </a:defRPr>
            </a:lvl5pPr>
            <a:lvl6pPr marL="2513013" indent="-227013" eaLnBrk="0" fontAlgn="base" hangingPunct="0">
              <a:spcBef>
                <a:spcPct val="30000"/>
              </a:spcBef>
              <a:spcAft>
                <a:spcPct val="0"/>
              </a:spcAft>
              <a:defRPr sz="1200">
                <a:solidFill>
                  <a:schemeClr val="tx1"/>
                </a:solidFill>
                <a:latin typeface="Arial" pitchFamily="34" charset="0"/>
                <a:cs typeface="Arial" pitchFamily="34" charset="0"/>
              </a:defRPr>
            </a:lvl6pPr>
            <a:lvl7pPr marL="2970213" indent="-227013" eaLnBrk="0" fontAlgn="base" hangingPunct="0">
              <a:spcBef>
                <a:spcPct val="30000"/>
              </a:spcBef>
              <a:spcAft>
                <a:spcPct val="0"/>
              </a:spcAft>
              <a:defRPr sz="1200">
                <a:solidFill>
                  <a:schemeClr val="tx1"/>
                </a:solidFill>
                <a:latin typeface="Arial" pitchFamily="34" charset="0"/>
                <a:cs typeface="Arial" pitchFamily="34" charset="0"/>
              </a:defRPr>
            </a:lvl7pPr>
            <a:lvl8pPr marL="3427413" indent="-227013" eaLnBrk="0" fontAlgn="base" hangingPunct="0">
              <a:spcBef>
                <a:spcPct val="30000"/>
              </a:spcBef>
              <a:spcAft>
                <a:spcPct val="0"/>
              </a:spcAft>
              <a:defRPr sz="1200">
                <a:solidFill>
                  <a:schemeClr val="tx1"/>
                </a:solidFill>
                <a:latin typeface="Arial" pitchFamily="34" charset="0"/>
                <a:cs typeface="Arial" pitchFamily="34" charset="0"/>
              </a:defRPr>
            </a:lvl8pPr>
            <a:lvl9pPr marL="3884613" indent="-227013" eaLnBrk="0" fontAlgn="base" hangingPunct="0">
              <a:spcBef>
                <a:spcPct val="30000"/>
              </a:spcBef>
              <a:spcAft>
                <a:spcPct val="0"/>
              </a:spcAft>
              <a:defRPr sz="1200">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1937527-83C6-4B22-AD5B-1F71C58FDC3B}" type="slidenum">
              <a:rPr kumimoji="0" lang="vi-VN"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51</a:t>
            </a:fld>
            <a:endParaRPr kumimoji="0" lang="vi-VN"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p:spPr>
        <p:txBody>
          <a:bodyPr/>
          <a:lstStyle/>
          <a:p>
            <a:pPr eaLnBrk="1" hangingPunct="1">
              <a:lnSpc>
                <a:spcPct val="80000"/>
              </a:lnSpc>
            </a:pPr>
            <a:r>
              <a:rPr lang="vi-VN" altLang="en-US" sz="900">
                <a:latin typeface="Arial" pitchFamily="34" charset="0"/>
                <a:cs typeface="Arial" pitchFamily="34" charset="0"/>
              </a:rPr>
              <a:t>Chọn lựa KS điều trị nhiễm trùng hô hấp cấp là phụ thuộc nhiều vào tình hình đề kháng KS của các vi khuẩn hàng đầu gây nhiễm trùng hô hấp cấp, trong đó S. pneumoniae, H. influenzae, M. catarrhalis và các trực khuẩn Gram [-] Enterobacteriaceae và non-Enterobacteriaceae là các đối tượng vi khuẩn phải được xét đến.</a:t>
            </a:r>
          </a:p>
          <a:p>
            <a:pPr eaLnBrk="1" hangingPunct="1">
              <a:lnSpc>
                <a:spcPct val="80000"/>
              </a:lnSpc>
            </a:pPr>
            <a:r>
              <a:rPr lang="vi-VN" altLang="en-US" sz="900">
                <a:latin typeface="Arial" pitchFamily="34" charset="0"/>
                <a:cs typeface="Arial" pitchFamily="34" charset="0"/>
              </a:rPr>
              <a:t>Các nhà điều trị nên xét lại việc thay thế các KS đầu tay như Ampicillin hay Sulfamethoxazol-trimethoprim trong điều trị nhiễm trùng hô hấp cấp vì thực tế đề kh</a:t>
            </a:r>
            <a:r>
              <a:rPr lang="en-US" altLang="en-US" sz="900">
                <a:latin typeface="Arial" pitchFamily="34" charset="0"/>
                <a:cs typeface="Arial" pitchFamily="34" charset="0"/>
              </a:rPr>
              <a:t>á</a:t>
            </a:r>
            <a:r>
              <a:rPr lang="vi-VN" altLang="en-US" sz="900">
                <a:latin typeface="Arial" pitchFamily="34" charset="0"/>
                <a:cs typeface="Arial" pitchFamily="34" charset="0"/>
              </a:rPr>
              <a:t>ng ng</a:t>
            </a:r>
            <a:r>
              <a:rPr lang="en-US" altLang="en-US" sz="900">
                <a:latin typeface="Arial" pitchFamily="34" charset="0"/>
                <a:cs typeface="Arial" pitchFamily="34" charset="0"/>
              </a:rPr>
              <a:t>à</a:t>
            </a:r>
            <a:r>
              <a:rPr lang="vi-VN" altLang="en-US" sz="900">
                <a:latin typeface="Arial" pitchFamily="34" charset="0"/>
                <a:cs typeface="Arial" pitchFamily="34" charset="0"/>
              </a:rPr>
              <a:t>y c</a:t>
            </a:r>
            <a:r>
              <a:rPr lang="en-US" altLang="en-US" sz="900">
                <a:latin typeface="Arial" pitchFamily="34" charset="0"/>
                <a:cs typeface="Arial" pitchFamily="34" charset="0"/>
              </a:rPr>
              <a:t>à</a:t>
            </a:r>
            <a:r>
              <a:rPr lang="vi-VN" altLang="en-US" sz="900">
                <a:latin typeface="Arial" pitchFamily="34" charset="0"/>
                <a:cs typeface="Arial" pitchFamily="34" charset="0"/>
              </a:rPr>
              <a:t>ng cao c</a:t>
            </a:r>
            <a:r>
              <a:rPr lang="en-US" altLang="en-US" sz="900">
                <a:latin typeface="Arial" pitchFamily="34" charset="0"/>
                <a:cs typeface="Arial" pitchFamily="34" charset="0"/>
              </a:rPr>
              <a:t>ủ</a:t>
            </a:r>
            <a:r>
              <a:rPr lang="vi-VN" altLang="en-US" sz="900">
                <a:latin typeface="Arial" pitchFamily="34" charset="0"/>
                <a:cs typeface="Arial" pitchFamily="34" charset="0"/>
              </a:rPr>
              <a:t>a c</a:t>
            </a:r>
            <a:r>
              <a:rPr lang="en-US" altLang="en-US" sz="900">
                <a:latin typeface="Arial" pitchFamily="34" charset="0"/>
                <a:cs typeface="Arial" pitchFamily="34" charset="0"/>
              </a:rPr>
              <a:t>á</a:t>
            </a:r>
            <a:r>
              <a:rPr lang="vi-VN" altLang="en-US" sz="900">
                <a:latin typeface="Arial" pitchFamily="34" charset="0"/>
                <a:cs typeface="Arial" pitchFamily="34" charset="0"/>
              </a:rPr>
              <a:t>c vi khu</a:t>
            </a:r>
            <a:r>
              <a:rPr lang="en-US" altLang="en-US" sz="900">
                <a:latin typeface="Arial" pitchFamily="34" charset="0"/>
                <a:cs typeface="Arial" pitchFamily="34" charset="0"/>
              </a:rPr>
              <a:t>ẩ</a:t>
            </a:r>
            <a:r>
              <a:rPr lang="vi-VN" altLang="en-US" sz="900">
                <a:latin typeface="Arial" pitchFamily="34" charset="0"/>
                <a:cs typeface="Arial" pitchFamily="34" charset="0"/>
              </a:rPr>
              <a:t>n gây b</a:t>
            </a:r>
            <a:r>
              <a:rPr lang="en-US" altLang="en-US" sz="900">
                <a:latin typeface="Arial" pitchFamily="34" charset="0"/>
                <a:cs typeface="Arial" pitchFamily="34" charset="0"/>
              </a:rPr>
              <a:t>ệ</a:t>
            </a:r>
            <a:r>
              <a:rPr lang="vi-VN" altLang="en-US" sz="900">
                <a:latin typeface="Arial" pitchFamily="34" charset="0"/>
                <a:cs typeface="Arial" pitchFamily="34" charset="0"/>
              </a:rPr>
              <a:t>nh h</a:t>
            </a:r>
            <a:r>
              <a:rPr lang="en-US" altLang="en-US" sz="900">
                <a:latin typeface="Arial" pitchFamily="34" charset="0"/>
                <a:cs typeface="Arial" pitchFamily="34" charset="0"/>
              </a:rPr>
              <a:t>à</a:t>
            </a:r>
            <a:r>
              <a:rPr lang="vi-VN" altLang="en-US" sz="900">
                <a:latin typeface="Arial" pitchFamily="34" charset="0"/>
                <a:cs typeface="Arial" pitchFamily="34" charset="0"/>
              </a:rPr>
              <a:t>ng </a:t>
            </a:r>
            <a:r>
              <a:rPr lang="en-US" altLang="en-US" sz="900">
                <a:latin typeface="Arial" pitchFamily="34" charset="0"/>
                <a:cs typeface="Arial" pitchFamily="34" charset="0"/>
              </a:rPr>
              <a:t>đầu </a:t>
            </a:r>
            <a:r>
              <a:rPr lang="vi-VN" altLang="en-US" sz="900">
                <a:latin typeface="Arial" pitchFamily="34" charset="0"/>
                <a:cs typeface="Arial" pitchFamily="34" charset="0"/>
              </a:rPr>
              <a:t>n</a:t>
            </a:r>
            <a:r>
              <a:rPr lang="en-US" altLang="en-US" sz="900">
                <a:latin typeface="Arial" pitchFamily="34" charset="0"/>
                <a:cs typeface="Arial" pitchFamily="34" charset="0"/>
              </a:rPr>
              <a:t>ê</a:t>
            </a:r>
            <a:r>
              <a:rPr lang="vi-VN" altLang="en-US" sz="900">
                <a:latin typeface="Arial" pitchFamily="34" charset="0"/>
                <a:cs typeface="Arial" pitchFamily="34" charset="0"/>
              </a:rPr>
              <a:t>u tr</a:t>
            </a:r>
            <a:r>
              <a:rPr lang="en-US" altLang="en-US" sz="900">
                <a:latin typeface="Arial" pitchFamily="34" charset="0"/>
                <a:cs typeface="Arial" pitchFamily="34" charset="0"/>
              </a:rPr>
              <a:t>ê</a:t>
            </a:r>
            <a:r>
              <a:rPr lang="vi-VN" altLang="en-US" sz="900">
                <a:latin typeface="Arial" pitchFamily="34" charset="0"/>
                <a:cs typeface="Arial" pitchFamily="34" charset="0"/>
              </a:rPr>
              <a:t>n Trong s</a:t>
            </a:r>
            <a:r>
              <a:rPr lang="en-US" altLang="en-US" sz="900">
                <a:latin typeface="Arial" pitchFamily="34" charset="0"/>
                <a:cs typeface="Arial" pitchFamily="34" charset="0"/>
              </a:rPr>
              <a:t>ố</a:t>
            </a:r>
            <a:r>
              <a:rPr lang="vi-VN" altLang="en-US" sz="900">
                <a:latin typeface="Arial" pitchFamily="34" charset="0"/>
                <a:cs typeface="Arial" pitchFamily="34" charset="0"/>
              </a:rPr>
              <a:t> c</a:t>
            </a:r>
            <a:r>
              <a:rPr lang="en-US" altLang="en-US" sz="900">
                <a:latin typeface="Arial" pitchFamily="34" charset="0"/>
                <a:cs typeface="Arial" pitchFamily="34" charset="0"/>
              </a:rPr>
              <a:t>á</a:t>
            </a:r>
            <a:r>
              <a:rPr lang="vi-VN" altLang="en-US" sz="900">
                <a:latin typeface="Arial" pitchFamily="34" charset="0"/>
                <a:cs typeface="Arial" pitchFamily="34" charset="0"/>
              </a:rPr>
              <a:t>c kh</a:t>
            </a:r>
            <a:r>
              <a:rPr lang="en-US" altLang="en-US" sz="900">
                <a:latin typeface="Arial" pitchFamily="34" charset="0"/>
                <a:cs typeface="Arial" pitchFamily="34" charset="0"/>
              </a:rPr>
              <a:t>á</a:t>
            </a:r>
            <a:r>
              <a:rPr lang="vi-VN" altLang="en-US" sz="900">
                <a:latin typeface="Arial" pitchFamily="34" charset="0"/>
                <a:cs typeface="Arial" pitchFamily="34" charset="0"/>
              </a:rPr>
              <a:t>ng sinh c</a:t>
            </a:r>
            <a:r>
              <a:rPr lang="en-US" altLang="en-US" sz="900">
                <a:latin typeface="Arial" pitchFamily="34" charset="0"/>
                <a:cs typeface="Arial" pitchFamily="34" charset="0"/>
              </a:rPr>
              <a:t>ó</a:t>
            </a:r>
            <a:r>
              <a:rPr lang="vi-VN" altLang="en-US" sz="900">
                <a:latin typeface="Arial" pitchFamily="34" charset="0"/>
                <a:cs typeface="Arial" pitchFamily="34" charset="0"/>
              </a:rPr>
              <a:t> th</a:t>
            </a:r>
            <a:r>
              <a:rPr lang="en-US" altLang="en-US" sz="900">
                <a:latin typeface="Arial" pitchFamily="34" charset="0"/>
                <a:cs typeface="Arial" pitchFamily="34" charset="0"/>
              </a:rPr>
              <a:t>ể</a:t>
            </a:r>
            <a:r>
              <a:rPr lang="vi-VN" altLang="en-US" sz="900">
                <a:latin typeface="Arial" pitchFamily="34" charset="0"/>
                <a:cs typeface="Arial" pitchFamily="34" charset="0"/>
              </a:rPr>
              <a:t> l</a:t>
            </a:r>
            <a:r>
              <a:rPr lang="en-US" altLang="en-US" sz="900">
                <a:latin typeface="Arial" pitchFamily="34" charset="0"/>
                <a:cs typeface="Arial" pitchFamily="34" charset="0"/>
              </a:rPr>
              <a:t>à</a:t>
            </a:r>
            <a:r>
              <a:rPr lang="vi-VN" altLang="en-US" sz="900">
                <a:latin typeface="Arial" pitchFamily="34" charset="0"/>
                <a:cs typeface="Arial" pitchFamily="34" charset="0"/>
              </a:rPr>
              <a:t> </a:t>
            </a:r>
            <a:r>
              <a:rPr lang="en-US" altLang="en-US" sz="900">
                <a:latin typeface="Arial" pitchFamily="34" charset="0"/>
                <a:cs typeface="Arial" pitchFamily="34" charset="0"/>
              </a:rPr>
              <a:t>đú</a:t>
            </a:r>
            <a:r>
              <a:rPr lang="vi-VN" altLang="en-US" sz="900">
                <a:latin typeface="Arial" pitchFamily="34" charset="0"/>
                <a:cs typeface="Arial" pitchFamily="34" charset="0"/>
              </a:rPr>
              <a:t>ng ch</a:t>
            </a:r>
            <a:r>
              <a:rPr lang="en-US" altLang="en-US" sz="900">
                <a:latin typeface="Arial" pitchFamily="34" charset="0"/>
                <a:cs typeface="Arial" pitchFamily="34" charset="0"/>
              </a:rPr>
              <a:t>ỉ</a:t>
            </a:r>
            <a:r>
              <a:rPr lang="vi-VN" altLang="en-US" sz="900">
                <a:latin typeface="Arial" pitchFamily="34" charset="0"/>
                <a:cs typeface="Arial" pitchFamily="34" charset="0"/>
              </a:rPr>
              <a:t> </a:t>
            </a:r>
            <a:r>
              <a:rPr lang="en-US" altLang="en-US" sz="900">
                <a:latin typeface="Arial" pitchFamily="34" charset="0"/>
                <a:cs typeface="Arial" pitchFamily="34" charset="0"/>
              </a:rPr>
              <a:t>định điều trị trên người lớn</a:t>
            </a:r>
            <a:r>
              <a:rPr lang="vi-VN" altLang="en-US" sz="900">
                <a:latin typeface="Arial" pitchFamily="34" charset="0"/>
                <a:cs typeface="Arial" pitchFamily="34" charset="0"/>
              </a:rPr>
              <a:t>, Levofloxacin l</a:t>
            </a:r>
            <a:r>
              <a:rPr lang="en-US" altLang="en-US" sz="900">
                <a:latin typeface="Arial" pitchFamily="34" charset="0"/>
                <a:cs typeface="Arial" pitchFamily="34" charset="0"/>
              </a:rPr>
              <a:t>à</a:t>
            </a:r>
            <a:r>
              <a:rPr lang="vi-VN" altLang="en-US" sz="900">
                <a:latin typeface="Arial" pitchFamily="34" charset="0"/>
                <a:cs typeface="Arial" pitchFamily="34" charset="0"/>
              </a:rPr>
              <a:t> m</a:t>
            </a:r>
            <a:r>
              <a:rPr lang="en-US" altLang="en-US" sz="900">
                <a:latin typeface="Arial" pitchFamily="34" charset="0"/>
                <a:cs typeface="Arial" pitchFamily="34" charset="0"/>
              </a:rPr>
              <a:t>ộ</a:t>
            </a:r>
            <a:r>
              <a:rPr lang="vi-VN" altLang="en-US" sz="900">
                <a:latin typeface="Arial" pitchFamily="34" charset="0"/>
                <a:cs typeface="Arial" pitchFamily="34" charset="0"/>
              </a:rPr>
              <a:t>t kh</a:t>
            </a:r>
            <a:r>
              <a:rPr lang="en-US" altLang="en-US" sz="900">
                <a:latin typeface="Arial" pitchFamily="34" charset="0"/>
                <a:cs typeface="Arial" pitchFamily="34" charset="0"/>
              </a:rPr>
              <a:t>á</a:t>
            </a:r>
            <a:r>
              <a:rPr lang="vi-VN" altLang="en-US" sz="900">
                <a:latin typeface="Arial" pitchFamily="34" charset="0"/>
                <a:cs typeface="Arial" pitchFamily="34" charset="0"/>
              </a:rPr>
              <a:t>ng sinh n</a:t>
            </a:r>
            <a:r>
              <a:rPr lang="en-US" altLang="en-US" sz="900">
                <a:latin typeface="Arial" pitchFamily="34" charset="0"/>
                <a:cs typeface="Arial" pitchFamily="34" charset="0"/>
              </a:rPr>
              <a:t>ê</a:t>
            </a:r>
            <a:r>
              <a:rPr lang="vi-VN" altLang="en-US" sz="900">
                <a:latin typeface="Arial" pitchFamily="34" charset="0"/>
                <a:cs typeface="Arial" pitchFamily="34" charset="0"/>
              </a:rPr>
              <a:t>n </a:t>
            </a:r>
            <a:r>
              <a:rPr lang="en-US" altLang="en-US" sz="900">
                <a:latin typeface="Arial" pitchFamily="34" charset="0"/>
                <a:cs typeface="Arial" pitchFamily="34" charset="0"/>
              </a:rPr>
              <a:t>được liệt kê vào danh sách nhờ tính hiệu quả đã được chứng minh qua các kết quả kháng sinh đồ và tính an toàn vì ít gây ra các tác dụng phụ </a:t>
            </a:r>
            <a:r>
              <a:rPr lang="vi-VN" altLang="en-US" sz="900">
                <a:latin typeface="Arial" pitchFamily="34" charset="0"/>
                <a:cs typeface="Arial" pitchFamily="34" charset="0"/>
              </a:rPr>
              <a:t>tr</a:t>
            </a:r>
            <a:r>
              <a:rPr lang="en-US" altLang="en-US" sz="900">
                <a:latin typeface="Arial" pitchFamily="34" charset="0"/>
                <a:cs typeface="Arial" pitchFamily="34" charset="0"/>
              </a:rPr>
              <a:t>ê</a:t>
            </a:r>
            <a:r>
              <a:rPr lang="vi-VN" altLang="en-US" sz="900">
                <a:latin typeface="Arial" pitchFamily="34" charset="0"/>
                <a:cs typeface="Arial" pitchFamily="34" charset="0"/>
              </a:rPr>
              <a:t>n b</a:t>
            </a:r>
            <a:r>
              <a:rPr lang="en-US" altLang="en-US" sz="900">
                <a:latin typeface="Arial" pitchFamily="34" charset="0"/>
                <a:cs typeface="Arial" pitchFamily="34" charset="0"/>
              </a:rPr>
              <a:t>ệ</a:t>
            </a:r>
            <a:r>
              <a:rPr lang="vi-VN" altLang="en-US" sz="900">
                <a:latin typeface="Arial" pitchFamily="34" charset="0"/>
                <a:cs typeface="Arial" pitchFamily="34" charset="0"/>
              </a:rPr>
              <a:t>nh nhân</a:t>
            </a:r>
            <a:r>
              <a:rPr lang="en-US" altLang="en-US" sz="900">
                <a:latin typeface="Arial" pitchFamily="34" charset="0"/>
                <a:cs typeface="Arial" pitchFamily="34" charset="0"/>
              </a:rPr>
              <a:t>.</a:t>
            </a:r>
            <a:r>
              <a:rPr lang="vi-VN" altLang="en-US" sz="900">
                <a:latin typeface="Arial" pitchFamily="34" charset="0"/>
                <a:cs typeface="Arial" pitchFamily="34" charset="0"/>
              </a:rPr>
              <a:t> Levofloxacin c</a:t>
            </a:r>
            <a:r>
              <a:rPr lang="en-US" altLang="en-US" sz="900">
                <a:latin typeface="Arial" pitchFamily="34" charset="0"/>
                <a:cs typeface="Arial" pitchFamily="34" charset="0"/>
              </a:rPr>
              <a:t>ò</a:t>
            </a:r>
            <a:r>
              <a:rPr lang="vi-VN" altLang="en-US" sz="900">
                <a:latin typeface="Arial" pitchFamily="34" charset="0"/>
                <a:cs typeface="Arial" pitchFamily="34" charset="0"/>
              </a:rPr>
              <a:t>n l</a:t>
            </a:r>
            <a:r>
              <a:rPr lang="en-US" altLang="en-US" sz="900">
                <a:latin typeface="Arial" pitchFamily="34" charset="0"/>
                <a:cs typeface="Arial" pitchFamily="34" charset="0"/>
              </a:rPr>
              <a:t>à</a:t>
            </a:r>
            <a:r>
              <a:rPr lang="vi-VN" altLang="en-US" sz="900">
                <a:latin typeface="Arial" pitchFamily="34" charset="0"/>
                <a:cs typeface="Arial" pitchFamily="34" charset="0"/>
              </a:rPr>
              <a:t> kh</a:t>
            </a:r>
            <a:r>
              <a:rPr lang="en-US" altLang="en-US" sz="900">
                <a:latin typeface="Arial" pitchFamily="34" charset="0"/>
                <a:cs typeface="Arial" pitchFamily="34" charset="0"/>
              </a:rPr>
              <a:t>á</a:t>
            </a:r>
            <a:r>
              <a:rPr lang="vi-VN" altLang="en-US" sz="900">
                <a:latin typeface="Arial" pitchFamily="34" charset="0"/>
                <a:cs typeface="Arial" pitchFamily="34" charset="0"/>
              </a:rPr>
              <a:t>ng sinh c</a:t>
            </a:r>
            <a:r>
              <a:rPr lang="en-US" altLang="en-US" sz="900">
                <a:latin typeface="Arial" pitchFamily="34" charset="0"/>
                <a:cs typeface="Arial" pitchFamily="34" charset="0"/>
              </a:rPr>
              <a:t>ó</a:t>
            </a:r>
            <a:r>
              <a:rPr lang="vi-VN" altLang="en-US" sz="900">
                <a:latin typeface="Arial" pitchFamily="34" charset="0"/>
                <a:cs typeface="Arial" pitchFamily="34" charset="0"/>
              </a:rPr>
              <a:t> hi</a:t>
            </a:r>
            <a:r>
              <a:rPr lang="en-US" altLang="en-US" sz="900">
                <a:latin typeface="Arial" pitchFamily="34" charset="0"/>
                <a:cs typeface="Arial" pitchFamily="34" charset="0"/>
              </a:rPr>
              <a:t>ệu quả trên các tác nhân gây bệnh không điển hình </a:t>
            </a:r>
            <a:r>
              <a:rPr lang="vi-VN" altLang="en-US" sz="900">
                <a:latin typeface="Arial" pitchFamily="34" charset="0"/>
                <a:cs typeface="Arial" pitchFamily="34" charset="0"/>
              </a:rPr>
              <a:t>(M.pneumoniae, L. pneumophila, C. pneumoniae)</a:t>
            </a:r>
            <a:r>
              <a:rPr lang="en-US" altLang="en-US" sz="900">
                <a:latin typeface="Arial" pitchFamily="34" charset="0"/>
                <a:cs typeface="Arial" pitchFamily="34" charset="0"/>
              </a:rPr>
              <a:t>.</a:t>
            </a:r>
            <a:endParaRPr lang="vi-VN" altLang="en-US" sz="900">
              <a:latin typeface="Arial" pitchFamily="34" charset="0"/>
              <a:cs typeface="Arial" pitchFamily="34" charset="0"/>
            </a:endParaRPr>
          </a:p>
          <a:p>
            <a:pPr eaLnBrk="1" hangingPunct="1">
              <a:lnSpc>
                <a:spcPct val="80000"/>
              </a:lnSpc>
            </a:pPr>
            <a:endParaRPr lang="en-US" altLang="en-US" sz="900" b="1">
              <a:latin typeface="Arial" pitchFamily="34" charset="0"/>
              <a:cs typeface="Arial" pitchFamily="34" charset="0"/>
            </a:endParaRPr>
          </a:p>
        </p:txBody>
      </p:sp>
    </p:spTree>
    <p:extLst>
      <p:ext uri="{BB962C8B-B14F-4D97-AF65-F5344CB8AC3E}">
        <p14:creationId xmlns:p14="http://schemas.microsoft.com/office/powerpoint/2010/main" val="170216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704836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37161D-893A-40EC-AAEB-6516156A34F1}" type="datetimeFigureOut">
              <a:rPr lang="en-US" smtClean="0"/>
              <a:pPr/>
              <a:t>29-Jan-21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331400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3034116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564754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2757816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2555819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173339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9428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365732485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41867" y="76200"/>
            <a:ext cx="11108267" cy="1143000"/>
          </a:xfrm>
        </p:spPr>
        <p:txBody>
          <a:bodyPr/>
          <a:lstStyle/>
          <a:p>
            <a:r>
              <a:rPr lang="en-US"/>
              <a:t>Click to edit Master title style</a:t>
            </a:r>
          </a:p>
        </p:txBody>
      </p:sp>
      <p:sp>
        <p:nvSpPr>
          <p:cNvPr id="3" name="Text Placeholder 2"/>
          <p:cNvSpPr>
            <a:spLocks noGrp="1"/>
          </p:cNvSpPr>
          <p:nvPr>
            <p:ph type="body" sz="half" idx="1"/>
          </p:nvPr>
        </p:nvSpPr>
        <p:spPr>
          <a:xfrm>
            <a:off x="1016005" y="1524000"/>
            <a:ext cx="4989689"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86312" y="1524000"/>
            <a:ext cx="4989689" cy="4800600"/>
          </a:xfrm>
        </p:spPr>
        <p:txBody>
          <a:bodyPr/>
          <a:lstStyle/>
          <a:p>
            <a:pPr lvl="0"/>
            <a:endParaRPr lang="en-US" noProof="0"/>
          </a:p>
        </p:txBody>
      </p:sp>
    </p:spTree>
    <p:extLst>
      <p:ext uri="{BB962C8B-B14F-4D97-AF65-F5344CB8AC3E}">
        <p14:creationId xmlns:p14="http://schemas.microsoft.com/office/powerpoint/2010/main" val="4067704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p:txBody>
          <a:bodyPr/>
          <a:lstStyle/>
          <a:p>
            <a:pPr>
              <a:defRPr/>
            </a:pPr>
            <a:fld id="{2817BE97-FCE5-450C-8367-626F28B4802C}" type="datetimeFigureOut">
              <a:rPr lang="en-US" smtClean="0">
                <a:solidFill>
                  <a:prstClr val="black">
                    <a:tint val="75000"/>
                  </a:prstClr>
                </a:solidFill>
              </a:rPr>
              <a:pPr>
                <a:defRPr/>
              </a:pPr>
              <a:t>29-Jan-21</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59EC11-1CE8-42AC-8F4A-F188F86EF0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9382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4479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2"/>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600202"/>
            <a:ext cx="5384800" cy="4525963"/>
          </a:xfrm>
        </p:spPr>
        <p:txBody>
          <a:bodyPr/>
          <a:lstStyle/>
          <a:p>
            <a:pPr lvl="0"/>
            <a:endParaRPr lang="en-US" noProof="0"/>
          </a:p>
        </p:txBody>
      </p:sp>
      <p:sp>
        <p:nvSpPr>
          <p:cNvPr id="5" name="Rectangle 2"/>
          <p:cNvSpPr>
            <a:spLocks noGrp="1" noChangeArrowheads="1"/>
          </p:cNvSpPr>
          <p:nvPr>
            <p:ph type="dt" sz="half" idx="10"/>
          </p:nvPr>
        </p:nvSpPr>
        <p:spPr/>
        <p:txBody>
          <a:bodyPr/>
          <a:lstStyle>
            <a:lvl1pPr>
              <a:defRPr/>
            </a:lvl1pPr>
          </a:lstStyle>
          <a:p>
            <a:pPr>
              <a:defRPr/>
            </a:pPr>
            <a:endParaRPr lang="en-US"/>
          </a:p>
        </p:txBody>
      </p:sp>
      <p:sp>
        <p:nvSpPr>
          <p:cNvPr id="6" name="Rectangle 3"/>
          <p:cNvSpPr>
            <a:spLocks noGrp="1" noChangeArrowheads="1"/>
          </p:cNvSpPr>
          <p:nvPr>
            <p:ph type="sldNum" sz="quarter" idx="11"/>
          </p:nvPr>
        </p:nvSpPr>
        <p:spPr/>
        <p:txBody>
          <a:bodyPr/>
          <a:lstStyle>
            <a:lvl1pPr>
              <a:defRPr/>
            </a:lvl1pPr>
          </a:lstStyle>
          <a:p>
            <a:pPr>
              <a:defRPr/>
            </a:pPr>
            <a:fld id="{79AB6450-CF50-4A13-8F1D-FB30C46D2125}" type="slidenum">
              <a:rPr lang="en-US"/>
              <a:pPr>
                <a:defRPr/>
              </a:pPr>
              <a:t>‹#›</a:t>
            </a:fld>
            <a:endParaRPr lang="en-US"/>
          </a:p>
        </p:txBody>
      </p:sp>
      <p:sp>
        <p:nvSpPr>
          <p:cNvPr id="7" name="Rectangle 14"/>
          <p:cNvSpPr>
            <a:spLocks noGrp="1" noChangeArrowheads="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015701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00205"/>
            <a:ext cx="10972800" cy="4525963"/>
          </a:xfrm>
        </p:spPr>
        <p:txBody>
          <a:bodyPr/>
          <a:lstStyle/>
          <a:p>
            <a:pPr lvl="0"/>
            <a:endParaRPr lang="en-US" noProof="0"/>
          </a:p>
        </p:txBody>
      </p:sp>
      <p:sp>
        <p:nvSpPr>
          <p:cNvPr id="4" name="Rectangle 4"/>
          <p:cNvSpPr>
            <a:spLocks noGrp="1" noChangeArrowheads="1"/>
          </p:cNvSpPr>
          <p:nvPr>
            <p:ph type="dt" sz="half" idx="10"/>
          </p:nvPr>
        </p:nvSpPr>
        <p:spPr>
          <a:xfrm>
            <a:off x="609600" y="6245225"/>
            <a:ext cx="2844800" cy="476250"/>
          </a:xfrm>
        </p:spPr>
        <p:txBody>
          <a:bodyPr/>
          <a:lstStyle>
            <a:lvl1pPr eaLnBrk="1" hangingPunct="1">
              <a:defRPr sz="900">
                <a:solidFill>
                  <a:prstClr val="black">
                    <a:tint val="75000"/>
                  </a:prstClr>
                </a:solidFill>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p:spPr>
        <p:txBody>
          <a:bodyPr/>
          <a:lstStyle>
            <a:lvl1pPr eaLnBrk="1" hangingPunct="1">
              <a:defRPr sz="900">
                <a:solidFill>
                  <a:prstClr val="black">
                    <a:tint val="75000"/>
                  </a:prstClr>
                </a:solidFill>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p:spPr>
        <p:txBody>
          <a:bodyPr/>
          <a:lstStyle>
            <a:lvl1pPr>
              <a:defRPr>
                <a:solidFill>
                  <a:srgbClr val="898989"/>
                </a:solidFill>
              </a:defRPr>
            </a:lvl1pPr>
          </a:lstStyle>
          <a:p>
            <a:pPr>
              <a:defRPr/>
            </a:pPr>
            <a:fld id="{EFBDF4AA-9805-4E20-8170-07E18F81571A}" type="slidenum">
              <a:rPr lang="en-US" altLang="en-US"/>
              <a:pPr>
                <a:defRPr/>
              </a:pPr>
              <a:t>‹#›</a:t>
            </a:fld>
            <a:endParaRPr lang="en-US" altLang="en-US"/>
          </a:p>
        </p:txBody>
      </p:sp>
    </p:spTree>
    <p:extLst>
      <p:ext uri="{BB962C8B-B14F-4D97-AF65-F5344CB8AC3E}">
        <p14:creationId xmlns:p14="http://schemas.microsoft.com/office/powerpoint/2010/main" val="2402477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00205"/>
            <a:ext cx="10972800" cy="4525963"/>
          </a:xfrm>
        </p:spPr>
        <p:txBody>
          <a:bodyPr/>
          <a:lstStyle/>
          <a:p>
            <a:pPr lvl="0"/>
            <a:endParaRPr lang="en-US" noProof="0"/>
          </a:p>
        </p:txBody>
      </p:sp>
      <p:sp>
        <p:nvSpPr>
          <p:cNvPr id="4" name="Rectangle 4"/>
          <p:cNvSpPr>
            <a:spLocks noGrp="1" noChangeArrowheads="1"/>
          </p:cNvSpPr>
          <p:nvPr>
            <p:ph type="dt" sz="half" idx="10"/>
          </p:nvPr>
        </p:nvSpPr>
        <p:spPr>
          <a:xfrm>
            <a:off x="609600" y="6245225"/>
            <a:ext cx="2844800" cy="476250"/>
          </a:xfrm>
        </p:spPr>
        <p:txBody>
          <a:bodyPr/>
          <a:lstStyle>
            <a:lvl1pPr eaLnBrk="1" hangingPunct="1">
              <a:defRPr sz="900">
                <a:solidFill>
                  <a:prstClr val="black">
                    <a:tint val="75000"/>
                  </a:prstClr>
                </a:solidFill>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p:spPr>
        <p:txBody>
          <a:bodyPr/>
          <a:lstStyle>
            <a:lvl1pPr eaLnBrk="1" hangingPunct="1">
              <a:defRPr sz="900">
                <a:solidFill>
                  <a:prstClr val="black">
                    <a:tint val="75000"/>
                  </a:prstClr>
                </a:solidFill>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p:spPr>
        <p:txBody>
          <a:bodyPr/>
          <a:lstStyle>
            <a:lvl1pPr>
              <a:defRPr smtClean="0">
                <a:solidFill>
                  <a:srgbClr val="898989"/>
                </a:solidFill>
              </a:defRPr>
            </a:lvl1pPr>
          </a:lstStyle>
          <a:p>
            <a:pPr>
              <a:defRPr/>
            </a:pPr>
            <a:fld id="{34D9030C-F7CF-42D4-8DB5-89FFECCB86D7}" type="slidenum">
              <a:rPr lang="en-US" altLang="en-US"/>
              <a:pPr>
                <a:defRPr/>
              </a:pPr>
              <a:t>‹#›</a:t>
            </a:fld>
            <a:endParaRPr lang="en-US" altLang="en-US"/>
          </a:p>
        </p:txBody>
      </p:sp>
    </p:spTree>
    <p:extLst>
      <p:ext uri="{BB962C8B-B14F-4D97-AF65-F5344CB8AC3E}">
        <p14:creationId xmlns:p14="http://schemas.microsoft.com/office/powerpoint/2010/main" val="30184121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hart Placeholder 2"/>
          <p:cNvSpPr>
            <a:spLocks noGrp="1"/>
          </p:cNvSpPr>
          <p:nvPr>
            <p:ph type="chart" idx="1"/>
          </p:nvPr>
        </p:nvSpPr>
        <p:spPr>
          <a:xfrm>
            <a:off x="609600" y="1600201"/>
            <a:ext cx="10972800" cy="4525963"/>
          </a:xfrm>
        </p:spPr>
        <p:txBody>
          <a:bodyPr/>
          <a:lstStyle/>
          <a:p>
            <a:pPr lvl="0"/>
            <a:endParaRPr lang="en-US" noProof="0"/>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a:defRPr/>
            </a:pPr>
            <a:endParaRPr lang="en-US" altLang="en-US"/>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a:xfrm>
            <a:off x="8737600" y="6534150"/>
            <a:ext cx="2844800" cy="247650"/>
          </a:xfrm>
        </p:spPr>
        <p:txBody>
          <a:bodyPr/>
          <a:lstStyle>
            <a:lvl1pPr>
              <a:defRPr smtClean="0"/>
            </a:lvl1pPr>
          </a:lstStyle>
          <a:p>
            <a:pPr>
              <a:defRPr/>
            </a:pPr>
            <a:fld id="{2672E11B-900B-4943-9B09-A131C35FD030}" type="slidenum">
              <a:rPr lang="en-US" altLang="en-US"/>
              <a:pPr>
                <a:defRPr/>
              </a:pPr>
              <a:t>‹#›</a:t>
            </a:fld>
            <a:endParaRPr lang="en-US" altLang="en-US"/>
          </a:p>
        </p:txBody>
      </p:sp>
    </p:spTree>
    <p:extLst>
      <p:ext uri="{BB962C8B-B14F-4D97-AF65-F5344CB8AC3E}">
        <p14:creationId xmlns:p14="http://schemas.microsoft.com/office/powerpoint/2010/main" val="26258775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371600"/>
          </a:xfrm>
        </p:spPr>
        <p:txBody>
          <a:bodyPr/>
          <a:lstStyle/>
          <a:p>
            <a:r>
              <a:rPr lang="en-US"/>
              <a:t>Click to edit Master title style</a:t>
            </a:r>
          </a:p>
        </p:txBody>
      </p:sp>
      <p:sp>
        <p:nvSpPr>
          <p:cNvPr id="3" name="Table Placeholder 2"/>
          <p:cNvSpPr>
            <a:spLocks noGrp="1"/>
          </p:cNvSpPr>
          <p:nvPr>
            <p:ph type="tbl" idx="1"/>
          </p:nvPr>
        </p:nvSpPr>
        <p:spPr>
          <a:xfrm>
            <a:off x="609600" y="1981200"/>
            <a:ext cx="10972800" cy="4114800"/>
          </a:xfrm>
        </p:spPr>
        <p:txBody>
          <a:bodyPr/>
          <a:lstStyle/>
          <a:p>
            <a:endParaRPr lang="en-US"/>
          </a:p>
        </p:txBody>
      </p:sp>
      <p:sp>
        <p:nvSpPr>
          <p:cNvPr id="4" name="Date Placeholder 3"/>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D6A8FEBA-A896-40CB-A531-137A918F75E5}" type="slidenum">
              <a:rPr lang="en-US" altLang="en-US"/>
              <a:pPr/>
              <a:t>‹#›</a:t>
            </a:fld>
            <a:endParaRPr lang="en-US" altLang="en-US"/>
          </a:p>
        </p:txBody>
      </p:sp>
    </p:spTree>
    <p:extLst>
      <p:ext uri="{BB962C8B-B14F-4D97-AF65-F5344CB8AC3E}">
        <p14:creationId xmlns:p14="http://schemas.microsoft.com/office/powerpoint/2010/main" val="4121604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33C57-2955-4059-BBCD-82A8AEE188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1575" y="3665838"/>
            <a:ext cx="6076950" cy="3200400"/>
          </a:xfrm>
          <a:prstGeom prst="rect">
            <a:avLst/>
          </a:prstGeom>
        </p:spPr>
      </p:pic>
      <p:sp>
        <p:nvSpPr>
          <p:cNvPr id="10" name="Rectangle 54"/>
          <p:cNvSpPr>
            <a:spLocks noGrp="1" noChangeArrowheads="1"/>
          </p:cNvSpPr>
          <p:nvPr>
            <p:ph type="subTitle" idx="1"/>
          </p:nvPr>
        </p:nvSpPr>
        <p:spPr>
          <a:xfrm>
            <a:off x="609600" y="4041650"/>
            <a:ext cx="5181600" cy="1120775"/>
          </a:xfrm>
        </p:spPr>
        <p:txBody>
          <a:bodyPr/>
          <a:lstStyle>
            <a:lvl1pPr marL="0" indent="0">
              <a:lnSpc>
                <a:spcPct val="100000"/>
              </a:lnSpc>
              <a:buFont typeface="Wingdings" pitchFamily="2" charset="2"/>
              <a:buNone/>
              <a:defRPr sz="2000" b="1">
                <a:solidFill>
                  <a:schemeClr val="bg2"/>
                </a:solidFill>
              </a:defRPr>
            </a:lvl1pPr>
          </a:lstStyle>
          <a:p>
            <a:r>
              <a:rPr lang="en-US"/>
              <a:t>Click to edit Master subtitle style</a:t>
            </a:r>
            <a:endParaRPr lang="en-US" dirty="0"/>
          </a:p>
        </p:txBody>
      </p:sp>
      <p:sp>
        <p:nvSpPr>
          <p:cNvPr id="8" name="Rectangle 7">
            <a:extLst>
              <a:ext uri="{FF2B5EF4-FFF2-40B4-BE49-F238E27FC236}">
                <a16:creationId xmlns:a16="http://schemas.microsoft.com/office/drawing/2014/main" id="{02294B36-D511-4E23-A768-EAFA149B5CC7}"/>
              </a:ext>
            </a:extLst>
          </p:cNvPr>
          <p:cNvSpPr/>
          <p:nvPr/>
        </p:nvSpPr>
        <p:spPr>
          <a:xfrm>
            <a:off x="1" y="1620838"/>
            <a:ext cx="12192000" cy="2057400"/>
          </a:xfrm>
          <a:prstGeom prst="rect">
            <a:avLst/>
          </a:prstGeom>
          <a:solidFill>
            <a:srgbClr val="CDCDC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dirty="0">
              <a:solidFill>
                <a:srgbClr val="FFFFFF"/>
              </a:solidFill>
              <a:latin typeface="Arial"/>
            </a:endParaRPr>
          </a:p>
        </p:txBody>
      </p:sp>
      <p:cxnSp>
        <p:nvCxnSpPr>
          <p:cNvPr id="9" name="Straight Connector 8">
            <a:extLst>
              <a:ext uri="{FF2B5EF4-FFF2-40B4-BE49-F238E27FC236}">
                <a16:creationId xmlns:a16="http://schemas.microsoft.com/office/drawing/2014/main" id="{A5B42F6D-719A-45C6-BB57-84887368226C}"/>
              </a:ext>
            </a:extLst>
          </p:cNvPr>
          <p:cNvCxnSpPr/>
          <p:nvPr/>
        </p:nvCxnSpPr>
        <p:spPr bwMode="auto">
          <a:xfrm>
            <a:off x="-14291" y="1620838"/>
            <a:ext cx="12214232" cy="0"/>
          </a:xfrm>
          <a:prstGeom prst="line">
            <a:avLst/>
          </a:prstGeom>
          <a:ln w="12700">
            <a:solidFill>
              <a:schemeClr val="bg2"/>
            </a:solidFill>
            <a:headEnd type="none" w="med" len="med"/>
            <a:tailEnd type="none" w="med" len="med"/>
          </a:ln>
          <a:effectLst/>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9ACD6CB8-625C-44F5-9B90-77A60BCC4A2E}"/>
              </a:ext>
            </a:extLst>
          </p:cNvPr>
          <p:cNvCxnSpPr/>
          <p:nvPr/>
        </p:nvCxnSpPr>
        <p:spPr bwMode="auto">
          <a:xfrm>
            <a:off x="-14291" y="3662363"/>
            <a:ext cx="12214232" cy="0"/>
          </a:xfrm>
          <a:prstGeom prst="line">
            <a:avLst/>
          </a:prstGeom>
          <a:ln w="12700">
            <a:solidFill>
              <a:schemeClr val="bg2"/>
            </a:solidFill>
            <a:headEnd type="none" w="med" len="med"/>
            <a:tailEnd type="none" w="med" len="med"/>
          </a:ln>
          <a:effectLst/>
        </p:spPr>
        <p:style>
          <a:lnRef idx="2">
            <a:schemeClr val="accent6"/>
          </a:lnRef>
          <a:fillRef idx="0">
            <a:schemeClr val="accent6"/>
          </a:fillRef>
          <a:effectRef idx="1">
            <a:schemeClr val="accent6"/>
          </a:effectRef>
          <a:fontRef idx="minor">
            <a:schemeClr val="tx1"/>
          </a:fontRef>
        </p:style>
      </p:cxnSp>
      <p:sp>
        <p:nvSpPr>
          <p:cNvPr id="13" name="Rectangle 55">
            <a:extLst>
              <a:ext uri="{FF2B5EF4-FFF2-40B4-BE49-F238E27FC236}">
                <a16:creationId xmlns:a16="http://schemas.microsoft.com/office/drawing/2014/main" id="{078B106A-3121-420B-B2D9-854FF204BD0F}"/>
              </a:ext>
            </a:extLst>
          </p:cNvPr>
          <p:cNvSpPr>
            <a:spLocks noGrp="1" noChangeArrowheads="1"/>
          </p:cNvSpPr>
          <p:nvPr>
            <p:ph type="ctrTitle"/>
          </p:nvPr>
        </p:nvSpPr>
        <p:spPr bwMode="invGray">
          <a:xfrm>
            <a:off x="609600" y="1600200"/>
            <a:ext cx="11264901" cy="2057400"/>
          </a:xfrm>
          <a:prstGeom prst="rect">
            <a:avLst/>
          </a:prstGeom>
        </p:spPr>
        <p:txBody>
          <a:bodyPr/>
          <a:lstStyle>
            <a:lvl1pPr>
              <a:defRPr sz="3900">
                <a:solidFill>
                  <a:srgbClr val="455560"/>
                </a:solidFill>
              </a:defRPr>
            </a:lvl1pPr>
          </a:lstStyle>
          <a:p>
            <a:r>
              <a:rPr lang="en-US"/>
              <a:t>Click to edit Master title style</a:t>
            </a:r>
            <a:endParaRPr lang="en-US" dirty="0"/>
          </a:p>
        </p:txBody>
      </p:sp>
      <p:sp>
        <p:nvSpPr>
          <p:cNvPr id="14" name="Rectangle 13">
            <a:extLst>
              <a:ext uri="{FF2B5EF4-FFF2-40B4-BE49-F238E27FC236}">
                <a16:creationId xmlns:a16="http://schemas.microsoft.com/office/drawing/2014/main" id="{C6C33664-ACD6-44A3-95A5-32325CBC9685}"/>
              </a:ext>
            </a:extLst>
          </p:cNvPr>
          <p:cNvSpPr/>
          <p:nvPr userDrawn="1"/>
        </p:nvSpPr>
        <p:spPr>
          <a:xfrm>
            <a:off x="1" y="1620838"/>
            <a:ext cx="12192000" cy="2057400"/>
          </a:xfrm>
          <a:prstGeom prst="rect">
            <a:avLst/>
          </a:prstGeom>
          <a:solidFill>
            <a:srgbClr val="CDCDC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dirty="0">
              <a:solidFill>
                <a:srgbClr val="FFFFFF"/>
              </a:solidFill>
              <a:latin typeface="Arial"/>
            </a:endParaRPr>
          </a:p>
        </p:txBody>
      </p:sp>
      <p:cxnSp>
        <p:nvCxnSpPr>
          <p:cNvPr id="15" name="Straight Connector 14">
            <a:extLst>
              <a:ext uri="{FF2B5EF4-FFF2-40B4-BE49-F238E27FC236}">
                <a16:creationId xmlns:a16="http://schemas.microsoft.com/office/drawing/2014/main" id="{5EECCBFD-9ED3-4167-961B-65218739F1A5}"/>
              </a:ext>
            </a:extLst>
          </p:cNvPr>
          <p:cNvCxnSpPr/>
          <p:nvPr userDrawn="1"/>
        </p:nvCxnSpPr>
        <p:spPr bwMode="auto">
          <a:xfrm>
            <a:off x="-14291" y="1620838"/>
            <a:ext cx="12214232" cy="0"/>
          </a:xfrm>
          <a:prstGeom prst="line">
            <a:avLst/>
          </a:prstGeom>
          <a:ln w="12700">
            <a:solidFill>
              <a:schemeClr val="bg2"/>
            </a:solidFill>
            <a:headEnd type="none" w="med" len="med"/>
            <a:tailEnd type="none" w="med" len="med"/>
          </a:ln>
          <a:effectLst/>
        </p:spPr>
        <p:style>
          <a:lnRef idx="2">
            <a:schemeClr val="accent6"/>
          </a:lnRef>
          <a:fillRef idx="0">
            <a:schemeClr val="accent6"/>
          </a:fillRef>
          <a:effectRef idx="1">
            <a:schemeClr val="accent6"/>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DE77B297-BA66-4928-B55A-853A709359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47818" y="317827"/>
            <a:ext cx="2671682" cy="962333"/>
          </a:xfrm>
          <a:prstGeom prst="rect">
            <a:avLst/>
          </a:prstGeom>
        </p:spPr>
      </p:pic>
      <p:cxnSp>
        <p:nvCxnSpPr>
          <p:cNvPr id="19" name="Straight Connector 18">
            <a:extLst>
              <a:ext uri="{FF2B5EF4-FFF2-40B4-BE49-F238E27FC236}">
                <a16:creationId xmlns:a16="http://schemas.microsoft.com/office/drawing/2014/main" id="{F95A2832-7EB2-44CE-B43D-FCA9D107E325}"/>
              </a:ext>
            </a:extLst>
          </p:cNvPr>
          <p:cNvCxnSpPr/>
          <p:nvPr userDrawn="1"/>
        </p:nvCxnSpPr>
        <p:spPr bwMode="auto">
          <a:xfrm>
            <a:off x="-14291" y="3662363"/>
            <a:ext cx="12214232" cy="0"/>
          </a:xfrm>
          <a:prstGeom prst="line">
            <a:avLst/>
          </a:prstGeom>
          <a:ln w="12700">
            <a:solidFill>
              <a:schemeClr val="bg2"/>
            </a:solidFill>
            <a:headEnd type="none" w="med" len="med"/>
            <a:tailEnd type="none" w="med" len="med"/>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604997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9" y="238127"/>
            <a:ext cx="10872444" cy="1103313"/>
          </a:xfrm>
          <a:prstGeom prst="rect">
            <a:avLst/>
          </a:prstGeo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604675" y="1513047"/>
            <a:ext cx="10877529" cy="465068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445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sp>
        <p:nvSpPr>
          <p:cNvPr id="5" name="Title 1"/>
          <p:cNvSpPr>
            <a:spLocks noGrp="1"/>
          </p:cNvSpPr>
          <p:nvPr>
            <p:ph type="title"/>
          </p:nvPr>
        </p:nvSpPr>
        <p:spPr>
          <a:xfrm>
            <a:off x="514352" y="330201"/>
            <a:ext cx="11244149" cy="5250792"/>
          </a:xfrm>
          <a:prstGeom prst="rect">
            <a:avLst/>
          </a:prstGeom>
        </p:spPr>
        <p:txBody>
          <a:bodyPr anchorCtr="1"/>
          <a:lstStyle>
            <a:lvl1pPr algn="ctr">
              <a:defRPr sz="4000" b="1" cap="none">
                <a:solidFill>
                  <a:schemeClr val="bg2"/>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CF8F8BDA-1A03-445B-A76B-525DE8317C18}"/>
              </a:ext>
            </a:extLst>
          </p:cNvPr>
          <p:cNvSpPr/>
          <p:nvPr userDrawn="1"/>
        </p:nvSpPr>
        <p:spPr>
          <a:xfrm>
            <a:off x="1" y="6590270"/>
            <a:ext cx="12192000" cy="267732"/>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dirty="0">
              <a:solidFill>
                <a:srgbClr val="FFFFFF"/>
              </a:solidFill>
              <a:latin typeface="Arial"/>
            </a:endParaRPr>
          </a:p>
        </p:txBody>
      </p:sp>
      <p:cxnSp>
        <p:nvCxnSpPr>
          <p:cNvPr id="8" name="Straight Connector 7">
            <a:extLst>
              <a:ext uri="{FF2B5EF4-FFF2-40B4-BE49-F238E27FC236}">
                <a16:creationId xmlns:a16="http://schemas.microsoft.com/office/drawing/2014/main" id="{0FA01F1A-8AE6-48F9-95F4-73790D6CA686}"/>
              </a:ext>
            </a:extLst>
          </p:cNvPr>
          <p:cNvCxnSpPr/>
          <p:nvPr userDrawn="1"/>
        </p:nvCxnSpPr>
        <p:spPr>
          <a:xfrm>
            <a:off x="1" y="6589713"/>
            <a:ext cx="12192000" cy="0"/>
          </a:xfrm>
          <a:prstGeom prst="line">
            <a:avLst/>
          </a:prstGeom>
          <a:ln w="19050">
            <a:solidFill>
              <a:srgbClr val="F47D55"/>
            </a:solidFill>
          </a:ln>
        </p:spPr>
        <p:style>
          <a:lnRef idx="1">
            <a:schemeClr val="accent1"/>
          </a:lnRef>
          <a:fillRef idx="0">
            <a:schemeClr val="accent1"/>
          </a:fillRef>
          <a:effectRef idx="0">
            <a:schemeClr val="accent1"/>
          </a:effectRef>
          <a:fontRef idx="minor">
            <a:schemeClr val="tx1"/>
          </a:fontRef>
        </p:style>
      </p:cxnSp>
      <p:pic>
        <p:nvPicPr>
          <p:cNvPr id="9" name="Picture 18">
            <a:extLst>
              <a:ext uri="{FF2B5EF4-FFF2-40B4-BE49-F238E27FC236}">
                <a16:creationId xmlns:a16="http://schemas.microsoft.com/office/drawing/2014/main" id="{AE3A72E3-C1BB-41C0-975D-BD50CDE816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6606"/>
          <a:stretch>
            <a:fillRect/>
          </a:stretch>
        </p:blipFill>
        <p:spPr bwMode="auto">
          <a:xfrm>
            <a:off x="8412163" y="5357813"/>
            <a:ext cx="3776662" cy="123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809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9" y="238127"/>
            <a:ext cx="10872445" cy="110331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1820" y="1510730"/>
            <a:ext cx="5309278" cy="4678738"/>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2634" y="1510730"/>
            <a:ext cx="5229570" cy="4679462"/>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22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and Char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6252634" y="1510730"/>
            <a:ext cx="5229570" cy="4665746"/>
          </a:xfrm>
          <a:prstGeom prst="rect">
            <a:avLst/>
          </a:prstGeom>
        </p:spPr>
        <p:txBody>
          <a:bodyPr/>
          <a:lstStyle>
            <a:lvl1pPr>
              <a:defRPr sz="2800"/>
            </a:lvl1pPr>
            <a:lvl2pPr>
              <a:defRPr sz="2400"/>
            </a:lvl2pPr>
            <a:lvl3pPr>
              <a:defRPr sz="2200"/>
            </a:lvl3pPr>
            <a:lvl4pPr>
              <a:defRPr sz="2000"/>
            </a:lvl4pPr>
            <a:lvl5pPr>
              <a:defRPr sz="1800"/>
            </a:lvl5pPr>
            <a:lvl6pPr>
              <a:defRPr sz="1800"/>
            </a:lvl6pPr>
            <a:lvl7pPr>
              <a:defRPr sz="1800"/>
            </a:lvl7pPr>
            <a:lvl8pPr>
              <a:defRPr sz="1800"/>
            </a:lvl8pPr>
            <a:lvl9pPr>
              <a:defRPr sz="1800"/>
            </a:lvl9pPr>
          </a:lstStyle>
          <a:p>
            <a:pPr lvl="0"/>
            <a:r>
              <a:rPr lang="en-US"/>
              <a:t>Edit Master text styles</a:t>
            </a:r>
          </a:p>
        </p:txBody>
      </p:sp>
      <p:sp>
        <p:nvSpPr>
          <p:cNvPr id="10" name="Title 1"/>
          <p:cNvSpPr>
            <a:spLocks noGrp="1"/>
          </p:cNvSpPr>
          <p:nvPr>
            <p:ph type="title"/>
          </p:nvPr>
        </p:nvSpPr>
        <p:spPr>
          <a:xfrm>
            <a:off x="609759" y="238127"/>
            <a:ext cx="10872444" cy="1103313"/>
          </a:xfrm>
          <a:prstGeom prst="rect">
            <a:avLst/>
          </a:prstGeom>
        </p:spPr>
        <p:txBody>
          <a:bodyPr/>
          <a:lstStyle/>
          <a:p>
            <a:r>
              <a:rPr lang="en-US"/>
              <a:t>Click to edit Master title style</a:t>
            </a:r>
            <a:endParaRPr lang="en-US" dirty="0"/>
          </a:p>
        </p:txBody>
      </p:sp>
      <p:sp>
        <p:nvSpPr>
          <p:cNvPr id="11" name="Content Placeholder 2"/>
          <p:cNvSpPr>
            <a:spLocks noGrp="1"/>
          </p:cNvSpPr>
          <p:nvPr>
            <p:ph sz="half" idx="1"/>
          </p:nvPr>
        </p:nvSpPr>
        <p:spPr>
          <a:xfrm>
            <a:off x="601820" y="1510730"/>
            <a:ext cx="5309278" cy="4678738"/>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95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161D-893A-40EC-AAEB-6516156A34F1}" type="datetimeFigureOut">
              <a:rPr lang="en-US" smtClean="0"/>
              <a:pPr/>
              <a:t>29-Jan-21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8294843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59" y="238127"/>
            <a:ext cx="11141055" cy="110331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207272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389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mo Slide">
    <p:spTree>
      <p:nvGrpSpPr>
        <p:cNvPr id="1" name=""/>
        <p:cNvGrpSpPr/>
        <p:nvPr/>
      </p:nvGrpSpPr>
      <p:grpSpPr>
        <a:xfrm>
          <a:off x="0" y="0"/>
          <a:ext cx="0" cy="0"/>
          <a:chOff x="0" y="0"/>
          <a:chExt cx="0" cy="0"/>
        </a:xfrm>
      </p:grpSpPr>
      <p:pic>
        <p:nvPicPr>
          <p:cNvPr id="9" name="Picture 17">
            <a:extLst>
              <a:ext uri="{FF2B5EF4-FFF2-40B4-BE49-F238E27FC236}">
                <a16:creationId xmlns:a16="http://schemas.microsoft.com/office/drawing/2014/main" id="{8747257F-EDEA-4B19-A521-737D316575F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6638"/>
          <a:stretch>
            <a:fillRect/>
          </a:stretch>
        </p:blipFill>
        <p:spPr bwMode="auto">
          <a:xfrm>
            <a:off x="8531225" y="3414242"/>
            <a:ext cx="3657600"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14484" y="239715"/>
            <a:ext cx="11244016" cy="1674813"/>
          </a:xfrm>
          <a:prstGeom prst="rect">
            <a:avLst/>
          </a:prstGeom>
        </p:spPr>
        <p:txBody>
          <a:bodyPr/>
          <a:lstStyle>
            <a:lvl1pPr algn="ctr">
              <a:defRPr sz="39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0"/>
          </p:nvPr>
        </p:nvSpPr>
        <p:spPr>
          <a:xfrm>
            <a:off x="609759" y="1895477"/>
            <a:ext cx="10872444" cy="2605717"/>
          </a:xfrm>
          <a:prstGeom prst="rect">
            <a:avLst/>
          </a:prstGeom>
        </p:spPr>
        <p:txBody>
          <a:bodyPr/>
          <a:lstStyle>
            <a:lvl1pPr marL="0" indent="0">
              <a:buFontTx/>
              <a:buNone/>
              <a:defRPr sz="2000" b="1">
                <a:solidFill>
                  <a:schemeClr val="bg2"/>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cxnSp>
        <p:nvCxnSpPr>
          <p:cNvPr id="11" name="Straight Connector 10">
            <a:extLst>
              <a:ext uri="{FF2B5EF4-FFF2-40B4-BE49-F238E27FC236}">
                <a16:creationId xmlns:a16="http://schemas.microsoft.com/office/drawing/2014/main" id="{5FB50470-EA3D-49B4-8F28-4C9C1E0D226A}"/>
              </a:ext>
            </a:extLst>
          </p:cNvPr>
          <p:cNvCxnSpPr/>
          <p:nvPr userDrawn="1"/>
        </p:nvCxnSpPr>
        <p:spPr bwMode="auto">
          <a:xfrm>
            <a:off x="-22231" y="4605619"/>
            <a:ext cx="12214231" cy="0"/>
          </a:xfrm>
          <a:prstGeom prst="line">
            <a:avLst/>
          </a:prstGeom>
          <a:ln w="28575">
            <a:solidFill>
              <a:schemeClr val="tx1">
                <a:lumMod val="75000"/>
              </a:schemeClr>
            </a:solidFill>
            <a:headEnd type="none" w="med" len="med"/>
            <a:tailEnd type="none" w="med" len="med"/>
          </a:ln>
          <a:effectLst/>
        </p:spPr>
        <p:style>
          <a:lnRef idx="2">
            <a:schemeClr val="accent6"/>
          </a:lnRef>
          <a:fillRef idx="0">
            <a:schemeClr val="accent6"/>
          </a:fillRef>
          <a:effectRef idx="1">
            <a:schemeClr val="accent6"/>
          </a:effectRef>
          <a:fontRef idx="minor">
            <a:schemeClr val="tx1"/>
          </a:fontRef>
        </p:style>
      </p:cxnSp>
      <p:sp>
        <p:nvSpPr>
          <p:cNvPr id="14" name="Content Placeholder 9">
            <a:extLst>
              <a:ext uri="{FF2B5EF4-FFF2-40B4-BE49-F238E27FC236}">
                <a16:creationId xmlns:a16="http://schemas.microsoft.com/office/drawing/2014/main" id="{DF9EACC2-568A-498C-8601-A87328BD11D3}"/>
              </a:ext>
            </a:extLst>
          </p:cNvPr>
          <p:cNvSpPr>
            <a:spLocks noGrp="1"/>
          </p:cNvSpPr>
          <p:nvPr>
            <p:ph sz="quarter" idx="11"/>
          </p:nvPr>
        </p:nvSpPr>
        <p:spPr>
          <a:xfrm>
            <a:off x="514351" y="4856674"/>
            <a:ext cx="11283950" cy="1155939"/>
          </a:xfrm>
          <a:prstGeom prst="rect">
            <a:avLst/>
          </a:prstGeom>
        </p:spPr>
        <p:txBody>
          <a:bodyPr/>
          <a:lstStyle>
            <a:lvl1pPr>
              <a:buFontTx/>
              <a:buNone/>
              <a:defRPr sz="2400" b="1">
                <a:solidFill>
                  <a:srgbClr val="E1471D"/>
                </a:solidFill>
              </a:defRPr>
            </a:lvl1pPr>
            <a:lvl2pPr>
              <a:buFontTx/>
              <a:buNone/>
              <a:defRPr sz="2400"/>
            </a:lvl2pPr>
            <a:lvl3pPr>
              <a:buFontTx/>
              <a:buNone/>
              <a:defRPr sz="2400"/>
            </a:lvl3pPr>
            <a:lvl4pPr>
              <a:buFontTx/>
              <a:buNone/>
              <a:defRPr sz="2400"/>
            </a:lvl4pPr>
            <a:lvl5pPr>
              <a:buFontTx/>
              <a:buNone/>
              <a:defRPr sz="2400"/>
            </a:lvl5pPr>
          </a:lstStyle>
          <a:p>
            <a:pPr lvl="0"/>
            <a:r>
              <a:rPr lang="en-US" dirty="0"/>
              <a:t>Edit Master text styles</a:t>
            </a:r>
          </a:p>
        </p:txBody>
      </p:sp>
      <p:pic>
        <p:nvPicPr>
          <p:cNvPr id="12" name="Picture 8">
            <a:extLst>
              <a:ext uri="{FF2B5EF4-FFF2-40B4-BE49-F238E27FC236}">
                <a16:creationId xmlns:a16="http://schemas.microsoft.com/office/drawing/2014/main" id="{AF4F9F73-BEC1-4E4B-A964-017445771F6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55531"/>
          <a:stretch/>
        </p:blipFill>
        <p:spPr bwMode="auto">
          <a:xfrm>
            <a:off x="8148638" y="6231265"/>
            <a:ext cx="3686175" cy="266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5115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37161D-893A-40EC-AAEB-6516156A34F1}" type="datetimeFigureOut">
              <a:rPr lang="en-US" smtClean="0"/>
              <a:pPr/>
              <a:t>29-Jan-21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276271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37161D-893A-40EC-AAEB-6516156A34F1}" type="datetimeFigureOut">
              <a:rPr lang="en-US" smtClean="0"/>
              <a:pPr/>
              <a:t>29-Jan-21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1343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37161D-893A-40EC-AAEB-6516156A34F1}" type="datetimeFigureOut">
              <a:rPr lang="en-US" smtClean="0"/>
              <a:pPr/>
              <a:t>29-Jan-21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2534959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F37161D-893A-40EC-AAEB-6516156A34F1}" type="datetimeFigureOut">
              <a:rPr lang="en-US" smtClean="0"/>
              <a:pPr/>
              <a:t>29-Jan-21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292203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37161D-893A-40EC-AAEB-6516156A34F1}" type="datetimeFigureOut">
              <a:rPr lang="en-US" smtClean="0"/>
              <a:pPr/>
              <a:t>29-Jan-21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3846458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37161D-893A-40EC-AAEB-6516156A34F1}" type="datetimeFigureOut">
              <a:rPr lang="en-US" smtClean="0"/>
              <a:pPr/>
              <a:t>29-Jan-21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9B87A-2FB7-4ABF-B23E-5CEE0D6ABC75}" type="slidenum">
              <a:rPr lang="en-US" smtClean="0"/>
              <a:pPr/>
              <a:t>‹#›</a:t>
            </a:fld>
            <a:endParaRPr lang="en-US"/>
          </a:p>
        </p:txBody>
      </p:sp>
    </p:spTree>
    <p:extLst>
      <p:ext uri="{BB962C8B-B14F-4D97-AF65-F5344CB8AC3E}">
        <p14:creationId xmlns:p14="http://schemas.microsoft.com/office/powerpoint/2010/main" val="323132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37161D-893A-40EC-AAEB-6516156A34F1}" type="datetimeFigureOut">
              <a:rPr lang="en-US" smtClean="0"/>
              <a:pPr/>
              <a:t>29-Jan-21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19B87A-2FB7-4ABF-B23E-5CEE0D6ABC75}" type="slidenum">
              <a:rPr lang="en-US" smtClean="0"/>
              <a:pPr/>
              <a:t>‹#›</a:t>
            </a:fld>
            <a:endParaRPr lang="en-US"/>
          </a:p>
        </p:txBody>
      </p:sp>
    </p:spTree>
    <p:extLst>
      <p:ext uri="{BB962C8B-B14F-4D97-AF65-F5344CB8AC3E}">
        <p14:creationId xmlns:p14="http://schemas.microsoft.com/office/powerpoint/2010/main" val="1085720507"/>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2" r:id="rId18"/>
    <p:sldLayoutId id="2147483813" r:id="rId19"/>
    <p:sldLayoutId id="2147483814" r:id="rId20"/>
    <p:sldLayoutId id="2147483706" r:id="rId21"/>
    <p:sldLayoutId id="2147483723" r:id="rId22"/>
    <p:sldLayoutId id="2147483816" r:id="rId23"/>
    <p:sldLayoutId id="2147483817" r:id="rId24"/>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6">
            <a:extLst>
              <a:ext uri="{FF2B5EF4-FFF2-40B4-BE49-F238E27FC236}">
                <a16:creationId xmlns:a16="http://schemas.microsoft.com/office/drawing/2014/main" id="{1FBA405B-91D7-455B-838E-7390C471CAC4}"/>
              </a:ext>
            </a:extLst>
          </p:cNvPr>
          <p:cNvSpPr>
            <a:spLocks noGrp="1"/>
          </p:cNvSpPr>
          <p:nvPr>
            <p:ph type="title"/>
          </p:nvPr>
        </p:nvSpPr>
        <p:spPr bwMode="auto">
          <a:xfrm>
            <a:off x="609759" y="238125"/>
            <a:ext cx="10872444" cy="110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7">
            <a:extLst>
              <a:ext uri="{FF2B5EF4-FFF2-40B4-BE49-F238E27FC236}">
                <a16:creationId xmlns:a16="http://schemas.microsoft.com/office/drawing/2014/main" id="{5E3FA78F-9815-470C-AAC7-65118010A9A9}"/>
              </a:ext>
            </a:extLst>
          </p:cNvPr>
          <p:cNvSpPr>
            <a:spLocks noGrp="1"/>
          </p:cNvSpPr>
          <p:nvPr>
            <p:ph type="body" idx="1"/>
          </p:nvPr>
        </p:nvSpPr>
        <p:spPr bwMode="auto">
          <a:xfrm>
            <a:off x="600231" y="1517650"/>
            <a:ext cx="10881972" cy="465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Rectangle 3">
            <a:extLst>
              <a:ext uri="{FF2B5EF4-FFF2-40B4-BE49-F238E27FC236}">
                <a16:creationId xmlns:a16="http://schemas.microsoft.com/office/drawing/2014/main" id="{2928AFCB-3188-4961-AAEE-DB4C7846ECE6}"/>
              </a:ext>
            </a:extLst>
          </p:cNvPr>
          <p:cNvSpPr/>
          <p:nvPr/>
        </p:nvSpPr>
        <p:spPr>
          <a:xfrm>
            <a:off x="1" y="1"/>
            <a:ext cx="12192000" cy="144463"/>
          </a:xfrm>
          <a:prstGeom prst="rect">
            <a:avLst/>
          </a:prstGeom>
          <a:gradFill>
            <a:gsLst>
              <a:gs pos="0">
                <a:schemeClr val="tx1"/>
              </a:gs>
              <a:gs pos="50000">
                <a:schemeClr val="tx1">
                  <a:lumMod val="50000"/>
                </a:schemeClr>
              </a:gs>
              <a:gs pos="100000">
                <a:schemeClr val="tx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dirty="0">
              <a:solidFill>
                <a:srgbClr val="FFFFFF"/>
              </a:solidFill>
              <a:latin typeface="Arial"/>
            </a:endParaRPr>
          </a:p>
        </p:txBody>
      </p:sp>
      <p:sp>
        <p:nvSpPr>
          <p:cNvPr id="6" name="Rectangle 5">
            <a:extLst>
              <a:ext uri="{FF2B5EF4-FFF2-40B4-BE49-F238E27FC236}">
                <a16:creationId xmlns:a16="http://schemas.microsoft.com/office/drawing/2014/main" id="{507A185B-7FCD-47CF-95BF-44DC96F2E8FE}"/>
              </a:ext>
            </a:extLst>
          </p:cNvPr>
          <p:cNvSpPr/>
          <p:nvPr userDrawn="1"/>
        </p:nvSpPr>
        <p:spPr>
          <a:xfrm>
            <a:off x="1" y="1"/>
            <a:ext cx="12192000" cy="144463"/>
          </a:xfrm>
          <a:prstGeom prst="rect">
            <a:avLst/>
          </a:prstGeom>
          <a:gradFill>
            <a:gsLst>
              <a:gs pos="0">
                <a:schemeClr val="tx1"/>
              </a:gs>
              <a:gs pos="50000">
                <a:schemeClr val="tx1">
                  <a:lumMod val="75000"/>
                </a:schemeClr>
              </a:gs>
              <a:gs pos="100000">
                <a:schemeClr val="tx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dirty="0">
              <a:solidFill>
                <a:srgbClr val="FFFFFF"/>
              </a:solidFill>
              <a:latin typeface="Arial"/>
            </a:endParaRPr>
          </a:p>
        </p:txBody>
      </p:sp>
      <p:cxnSp>
        <p:nvCxnSpPr>
          <p:cNvPr id="8" name="Straight Connector 7">
            <a:extLst>
              <a:ext uri="{FF2B5EF4-FFF2-40B4-BE49-F238E27FC236}">
                <a16:creationId xmlns:a16="http://schemas.microsoft.com/office/drawing/2014/main" id="{DFEB3B6D-B8AE-4726-B830-C447FAD3394B}"/>
              </a:ext>
            </a:extLst>
          </p:cNvPr>
          <p:cNvCxnSpPr/>
          <p:nvPr userDrawn="1"/>
        </p:nvCxnSpPr>
        <p:spPr>
          <a:xfrm>
            <a:off x="1" y="6745288"/>
            <a:ext cx="12192000" cy="0"/>
          </a:xfrm>
          <a:prstGeom prst="line">
            <a:avLst/>
          </a:prstGeom>
          <a:ln w="19050">
            <a:solidFill>
              <a:srgbClr val="F47D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419366"/>
      </p:ext>
    </p:extLst>
  </p:cSld>
  <p:clrMap bg1="dk2" tx1="lt1" bg2="dk1"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Lst>
  <p:txStyles>
    <p:titleStyle>
      <a:lvl1pPr algn="l" rtl="0" eaLnBrk="1" fontAlgn="base" hangingPunct="1">
        <a:spcBef>
          <a:spcPct val="0"/>
        </a:spcBef>
        <a:spcAft>
          <a:spcPct val="0"/>
        </a:spcAft>
        <a:defRPr sz="3600" b="1">
          <a:solidFill>
            <a:schemeClr val="bg2"/>
          </a:solidFill>
          <a:latin typeface="Calibri" panose="020F0502020204030204" pitchFamily="34" charset="0"/>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500" b="1">
          <a:solidFill>
            <a:schemeClr val="tx2"/>
          </a:solidFill>
          <a:latin typeface="Arial" charset="0"/>
        </a:defRPr>
      </a:lvl6pPr>
      <a:lvl7pPr marL="914400" algn="l" rtl="0" eaLnBrk="1" fontAlgn="base" hangingPunct="1">
        <a:spcBef>
          <a:spcPct val="0"/>
        </a:spcBef>
        <a:spcAft>
          <a:spcPct val="0"/>
        </a:spcAft>
        <a:defRPr sz="3500" b="1">
          <a:solidFill>
            <a:schemeClr val="tx2"/>
          </a:solidFill>
          <a:latin typeface="Arial" charset="0"/>
        </a:defRPr>
      </a:lvl7pPr>
      <a:lvl8pPr marL="1371600" algn="l" rtl="0" eaLnBrk="1" fontAlgn="base" hangingPunct="1">
        <a:spcBef>
          <a:spcPct val="0"/>
        </a:spcBef>
        <a:spcAft>
          <a:spcPct val="0"/>
        </a:spcAft>
        <a:defRPr sz="3500" b="1">
          <a:solidFill>
            <a:schemeClr val="tx2"/>
          </a:solidFill>
          <a:latin typeface="Arial" charset="0"/>
        </a:defRPr>
      </a:lvl8pPr>
      <a:lvl9pPr marL="1828800" algn="l" rtl="0" eaLnBrk="1" fontAlgn="base" hangingPunct="1">
        <a:spcBef>
          <a:spcPct val="0"/>
        </a:spcBef>
        <a:spcAft>
          <a:spcPct val="0"/>
        </a:spcAft>
        <a:defRPr sz="3500" b="1">
          <a:solidFill>
            <a:schemeClr val="tx2"/>
          </a:solidFill>
          <a:latin typeface="Arial" charset="0"/>
        </a:defRPr>
      </a:lvl9pPr>
    </p:titleStyle>
    <p:bodyStyle>
      <a:lvl1pPr marL="342900" indent="-342900" algn="l" rtl="0" eaLnBrk="1" fontAlgn="base" hangingPunct="1">
        <a:lnSpc>
          <a:spcPct val="90000"/>
        </a:lnSpc>
        <a:spcBef>
          <a:spcPts val="1000"/>
        </a:spcBef>
        <a:spcAft>
          <a:spcPts val="700"/>
        </a:spcAft>
        <a:buClr>
          <a:schemeClr val="bg1"/>
        </a:buClr>
        <a:buFont typeface="Wingdings" panose="05000000000000000000" pitchFamily="2" charset="2"/>
        <a:buChar char="§"/>
        <a:defRPr sz="2800">
          <a:solidFill>
            <a:schemeClr val="bg1"/>
          </a:solidFill>
          <a:latin typeface="Calibri" panose="020F0502020204030204" pitchFamily="34" charset="0"/>
          <a:ea typeface="+mn-ea"/>
          <a:cs typeface="+mn-cs"/>
        </a:defRPr>
      </a:lvl1pPr>
      <a:lvl2pPr marL="742950" indent="-285750" algn="l" rtl="0" eaLnBrk="1" fontAlgn="base" hangingPunct="1">
        <a:lnSpc>
          <a:spcPct val="90000"/>
        </a:lnSpc>
        <a:spcBef>
          <a:spcPts val="1000"/>
        </a:spcBef>
        <a:spcAft>
          <a:spcPts val="700"/>
        </a:spcAft>
        <a:buClr>
          <a:schemeClr val="bg1"/>
        </a:buClr>
        <a:buFont typeface="Arial" panose="020B0604020202020204" pitchFamily="34" charset="0"/>
        <a:buChar char="‒"/>
        <a:defRPr sz="2600">
          <a:solidFill>
            <a:schemeClr val="bg1"/>
          </a:solidFill>
          <a:latin typeface="Calibri" panose="020F0502020204030204" pitchFamily="34" charset="0"/>
        </a:defRPr>
      </a:lvl2pPr>
      <a:lvl3pPr marL="1143000" indent="-228600" algn="l" rtl="0" eaLnBrk="1" fontAlgn="base" hangingPunct="1">
        <a:lnSpc>
          <a:spcPct val="90000"/>
        </a:lnSpc>
        <a:spcBef>
          <a:spcPts val="1000"/>
        </a:spcBef>
        <a:spcAft>
          <a:spcPts val="700"/>
        </a:spcAft>
        <a:buClr>
          <a:schemeClr val="bg1"/>
        </a:buClr>
        <a:buFont typeface="Arial" panose="020B0604020202020204" pitchFamily="34" charset="0"/>
        <a:buChar char="‒"/>
        <a:defRPr sz="2400">
          <a:solidFill>
            <a:schemeClr val="bg1"/>
          </a:solidFill>
          <a:latin typeface="Calibri" panose="020F0502020204030204" pitchFamily="34" charset="0"/>
        </a:defRPr>
      </a:lvl3pPr>
      <a:lvl4pPr marL="1600200" indent="-228600" algn="l" rtl="0" eaLnBrk="1" fontAlgn="base" hangingPunct="1">
        <a:lnSpc>
          <a:spcPct val="90000"/>
        </a:lnSpc>
        <a:spcBef>
          <a:spcPts val="1000"/>
        </a:spcBef>
        <a:spcAft>
          <a:spcPts val="700"/>
        </a:spcAft>
        <a:buClr>
          <a:schemeClr val="bg1"/>
        </a:buClr>
        <a:buFont typeface="Arial" panose="020B0604020202020204" pitchFamily="34" charset="0"/>
        <a:buChar char="‒"/>
        <a:defRPr sz="2200">
          <a:solidFill>
            <a:schemeClr val="bg1"/>
          </a:solidFill>
          <a:latin typeface="Calibri" panose="020F0502020204030204" pitchFamily="34" charset="0"/>
        </a:defRPr>
      </a:lvl4pPr>
      <a:lvl5pPr marL="2057400" indent="-228600" algn="l" rtl="0" eaLnBrk="1" fontAlgn="base" hangingPunct="1">
        <a:lnSpc>
          <a:spcPct val="90000"/>
        </a:lnSpc>
        <a:spcBef>
          <a:spcPts val="1000"/>
        </a:spcBef>
        <a:spcAft>
          <a:spcPts val="700"/>
        </a:spcAft>
        <a:buClr>
          <a:schemeClr val="bg1"/>
        </a:buClr>
        <a:buFont typeface="Arial" panose="020B0604020202020204" pitchFamily="34" charset="0"/>
        <a:buChar char="‒"/>
        <a:defRPr sz="2000">
          <a:solidFill>
            <a:schemeClr val="bg1"/>
          </a:solidFill>
          <a:latin typeface="Calibri" panose="020F0502020204030204" pitchFamily="34" charset="0"/>
        </a:defRPr>
      </a:lvl5pPr>
      <a:lvl6pPr marL="2514600" indent="-228600" algn="l" rtl="0" eaLnBrk="1" fontAlgn="base" hangingPunct="1">
        <a:lnSpc>
          <a:spcPct val="90000"/>
        </a:lnSpc>
        <a:spcBef>
          <a:spcPct val="35000"/>
        </a:spcBef>
        <a:spcAft>
          <a:spcPct val="25000"/>
        </a:spcAft>
        <a:buClr>
          <a:schemeClr val="accent2"/>
        </a:buClr>
        <a:buFont typeface="Arial" charset="0"/>
        <a:buChar char="–"/>
        <a:defRPr sz="1400">
          <a:solidFill>
            <a:schemeClr val="tx1"/>
          </a:solidFill>
          <a:latin typeface="+mn-lt"/>
        </a:defRPr>
      </a:lvl6pPr>
      <a:lvl7pPr marL="2971800" indent="-228600" algn="l" rtl="0" eaLnBrk="1" fontAlgn="base" hangingPunct="1">
        <a:lnSpc>
          <a:spcPct val="90000"/>
        </a:lnSpc>
        <a:spcBef>
          <a:spcPct val="35000"/>
        </a:spcBef>
        <a:spcAft>
          <a:spcPct val="25000"/>
        </a:spcAft>
        <a:buClr>
          <a:schemeClr val="accent2"/>
        </a:buClr>
        <a:buFont typeface="Arial" charset="0"/>
        <a:buChar char="–"/>
        <a:defRPr sz="1400">
          <a:solidFill>
            <a:schemeClr val="tx1"/>
          </a:solidFill>
          <a:latin typeface="+mn-lt"/>
        </a:defRPr>
      </a:lvl7pPr>
      <a:lvl8pPr marL="3429000" indent="-228600" algn="l" rtl="0" eaLnBrk="1" fontAlgn="base" hangingPunct="1">
        <a:lnSpc>
          <a:spcPct val="90000"/>
        </a:lnSpc>
        <a:spcBef>
          <a:spcPct val="35000"/>
        </a:spcBef>
        <a:spcAft>
          <a:spcPct val="25000"/>
        </a:spcAft>
        <a:buClr>
          <a:schemeClr val="accent2"/>
        </a:buClr>
        <a:buFont typeface="Arial" charset="0"/>
        <a:buChar char="–"/>
        <a:defRPr sz="1400">
          <a:solidFill>
            <a:schemeClr val="tx1"/>
          </a:solidFill>
          <a:latin typeface="+mn-lt"/>
        </a:defRPr>
      </a:lvl8pPr>
      <a:lvl9pPr marL="3886200" indent="-228600" algn="l" rtl="0" eaLnBrk="1" fontAlgn="base" hangingPunct="1">
        <a:lnSpc>
          <a:spcPct val="90000"/>
        </a:lnSpc>
        <a:spcBef>
          <a:spcPct val="35000"/>
        </a:spcBef>
        <a:spcAft>
          <a:spcPct val="25000"/>
        </a:spcAft>
        <a:buClr>
          <a:schemeClr val="accent2"/>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00.png"/><Relationship Id="rId2" Type="http://schemas.openxmlformats.org/officeDocument/2006/relationships/image" Target="../media/image69.png"/><Relationship Id="rId16"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90.png"/><Relationship Id="rId4" Type="http://schemas.openxmlformats.org/officeDocument/2006/relationships/image" Target="../media/image560.png"/><Relationship Id="rId9" Type="http://schemas.openxmlformats.org/officeDocument/2006/relationships/customXml" Target="../ink/ink4.xml"/><Relationship Id="rId14" Type="http://schemas.openxmlformats.org/officeDocument/2006/relationships/image" Target="../media/image61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www.britannica.com/science/pure-culture"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hyperlink" Target="http://www.clinicaloptions.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25.wmf"/><Relationship Id="rId4" Type="http://schemas.openxmlformats.org/officeDocument/2006/relationships/hyperlink" Target="http://www.clinicaloptions.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linicaloptions.com/"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pcp.org.ph/"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data.unicef.org/child-health/pneumonia.html"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295400"/>
            <a:ext cx="11658600" cy="1975104"/>
          </a:xfrm>
        </p:spPr>
        <p:txBody>
          <a:bodyPr>
            <a:normAutofit fontScale="90000"/>
          </a:bodyPr>
          <a:lstStyle/>
          <a:p>
            <a:r>
              <a:rPr lang="en-US" b="1" dirty="0" err="1">
                <a:latin typeface="Arial" panose="020B0604020202020204" pitchFamily="34" charset="0"/>
                <a:cs typeface="Arial" panose="020B0604020202020204" pitchFamily="34" charset="0"/>
              </a:rPr>
              <a:t>Chẩn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Điều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trị</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Viêm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Phổi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mắc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phải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trong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cộng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514600" y="5029200"/>
            <a:ext cx="7772400" cy="1508760"/>
          </a:xfrm>
        </p:spPr>
        <p:txBody>
          <a:bodyPr>
            <a:normAutofit fontScale="70000" lnSpcReduction="20000"/>
          </a:bodyPr>
          <a:lstStyle/>
          <a:p>
            <a:pPr algn="r">
              <a:spcBef>
                <a:spcPts val="575"/>
              </a:spcBef>
            </a:pPr>
            <a:r>
              <a:rPr lang="en-US" sz="3200" dirty="0">
                <a:latin typeface="Arial" panose="020B0604020202020204" pitchFamily="34" charset="0"/>
                <a:cs typeface="Arial" panose="020B0604020202020204" pitchFamily="34" charset="0"/>
              </a:rPr>
              <a:t>Bs TS Lê </a:t>
            </a:r>
            <a:r>
              <a:rPr lang="en-US" sz="3200" dirty="0" err="1">
                <a:latin typeface="Arial" panose="020B0604020202020204" pitchFamily="34" charset="0"/>
                <a:cs typeface="Arial" panose="020B0604020202020204" pitchFamily="34" charset="0"/>
              </a:rPr>
              <a:t>Thượng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Vũ</a:t>
            </a:r>
            <a:endParaRPr lang="en-US" dirty="0">
              <a:latin typeface="Arial" panose="020B0604020202020204" pitchFamily="34" charset="0"/>
              <a:cs typeface="Arial" panose="020B0604020202020204" pitchFamily="34" charset="0"/>
            </a:endParaRPr>
          </a:p>
          <a:p>
            <a:pPr algn="r">
              <a:spcBef>
                <a:spcPts val="575"/>
              </a:spcBef>
            </a:pPr>
            <a:r>
              <a:rPr lang="en-US" dirty="0" err="1">
                <a:latin typeface="Arial" panose="020B0604020202020204" pitchFamily="34" charset="0"/>
                <a:cs typeface="Arial" panose="020B0604020202020204" pitchFamily="34" charset="0"/>
              </a:rPr>
              <a:t>Phó</a:t>
            </a:r>
            <a:r>
              <a:rPr lang="en-US" dirty="0">
                <a:latin typeface="Arial" panose="020B0604020202020204" pitchFamily="34" charset="0"/>
                <a:cs typeface="Arial" panose="020B0604020202020204" pitchFamily="34" charset="0"/>
              </a:rPr>
              <a:t> Cn BM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Dược</a:t>
            </a:r>
            <a:r>
              <a:rPr lang="en-US" dirty="0">
                <a:latin typeface="Arial" panose="020B0604020202020204" pitchFamily="34" charset="0"/>
                <a:cs typeface="Arial" panose="020B0604020202020204" pitchFamily="34" charset="0"/>
              </a:rPr>
              <a:t> TP HCM</a:t>
            </a:r>
          </a:p>
          <a:p>
            <a:pPr algn="r">
              <a:spcBef>
                <a:spcPts val="575"/>
              </a:spcBef>
            </a:pPr>
            <a:r>
              <a:rPr lang="en-US" dirty="0" err="1">
                <a:latin typeface="Arial" panose="020B0604020202020204" pitchFamily="34" charset="0"/>
                <a:cs typeface="Arial" panose="020B0604020202020204" pitchFamily="34" charset="0"/>
              </a:rPr>
              <a:t>Phó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Trưởng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Hấp</a:t>
            </a:r>
            <a:r>
              <a:rPr lang="en-US" dirty="0">
                <a:latin typeface="Arial" panose="020B0604020202020204" pitchFamily="34" charset="0"/>
                <a:cs typeface="Arial" panose="020B0604020202020204" pitchFamily="34" charset="0"/>
              </a:rPr>
              <a:t> BV </a:t>
            </a:r>
            <a:r>
              <a:rPr lang="en-US" dirty="0" err="1">
                <a:latin typeface="Arial" panose="020B0604020202020204" pitchFamily="34" charset="0"/>
                <a:cs typeface="Arial" panose="020B0604020202020204" pitchFamily="34" charset="0"/>
              </a:rPr>
              <a:t>Chợ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rẫy</a:t>
            </a:r>
            <a:endParaRPr lang="en-US" dirty="0">
              <a:latin typeface="Arial" panose="020B0604020202020204" pitchFamily="34" charset="0"/>
              <a:cs typeface="Arial" panose="020B0604020202020204" pitchFamily="34" charset="0"/>
            </a:endParaRPr>
          </a:p>
          <a:p>
            <a:pPr algn="r">
              <a:spcBef>
                <a:spcPts val="575"/>
              </a:spcBef>
            </a:pP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a:t>
            </a:r>
            <a:r>
              <a:rPr lang="en-US" dirty="0">
                <a:latin typeface="Arial" panose="020B0604020202020204" pitchFamily="34" charset="0"/>
                <a:cs typeface="Arial" panose="020B0604020202020204" pitchFamily="34" charset="0"/>
              </a:rPr>
              <a:t> Minh</a:t>
            </a:r>
            <a:endParaRPr lang="en-US" sz="32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X </a:t>
            </a:r>
            <a:r>
              <a:rPr lang="en-US" sz="3200" dirty="0" err="1">
                <a:latin typeface="Arial" panose="020B0604020202020204" pitchFamily="34" charset="0"/>
                <a:cs typeface="Arial" panose="020B0604020202020204" pitchFamily="34" charset="0"/>
              </a:rPr>
              <a:t>quang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trong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chẩn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đoán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viêm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phổi</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878975"/>
            <a:ext cx="11125200" cy="4572000"/>
          </a:xfrm>
        </p:spPr>
        <p:txBody>
          <a:bodyPr>
            <a:normAutofit/>
          </a:bodyPr>
          <a:lstStyle/>
          <a:p>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tả</a:t>
            </a:r>
            <a:r>
              <a:rPr lang="en-US" sz="2800" dirty="0">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đông</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đặc</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tổn</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thương</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phế</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nang</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đám</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mờ</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hình</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mờ</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nhu</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mô</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hình</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tăng</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đậm</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gợi</a:t>
            </a:r>
            <a:r>
              <a:rPr lang="en-US" sz="2800" dirty="0">
                <a:latin typeface="Arial" panose="020B0604020202020204" pitchFamily="34" charset="0"/>
                <a:cs typeface="Arial" panose="020B0604020202020204" pitchFamily="34" charset="0"/>
              </a:rPr>
              <a:t> ý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solidFill>
                  <a:schemeClr val="accent4">
                    <a:lumMod val="40000"/>
                    <a:lumOff val="60000"/>
                  </a:schemeClr>
                </a:solidFill>
                <a:latin typeface="Arial" panose="020B0604020202020204" pitchFamily="34" charset="0"/>
                <a:cs typeface="Arial" panose="020B0604020202020204" pitchFamily="34" charset="0"/>
              </a:rPr>
              <a:t>mới</a:t>
            </a:r>
            <a:r>
              <a:rPr lang="en-US" sz="2800" dirty="0">
                <a:solidFill>
                  <a:schemeClr val="accent4">
                    <a:lumMod val="40000"/>
                    <a:lumOff val="60000"/>
                  </a:schemeClr>
                </a:solidFill>
                <a:latin typeface="Arial" panose="020B0604020202020204" pitchFamily="34" charset="0"/>
                <a:cs typeface="Arial" panose="020B0604020202020204" pitchFamily="34" charset="0"/>
              </a:rPr>
              <a:t>, </a:t>
            </a:r>
            <a:r>
              <a:rPr lang="en-US" sz="2800" dirty="0" err="1">
                <a:solidFill>
                  <a:schemeClr val="accent4">
                    <a:lumMod val="40000"/>
                    <a:lumOff val="60000"/>
                  </a:schemeClr>
                </a:solidFill>
                <a:latin typeface="Arial" panose="020B0604020202020204" pitchFamily="34" charset="0"/>
                <a:cs typeface="Arial" panose="020B0604020202020204" pitchFamily="34" charset="0"/>
              </a:rPr>
              <a:t>cấp</a:t>
            </a:r>
            <a:r>
              <a:rPr lang="en-US" sz="2800" dirty="0">
                <a:solidFill>
                  <a:schemeClr val="accent4">
                    <a:lumMod val="40000"/>
                    <a:lumOff val="60000"/>
                  </a:schemeClr>
                </a:solidFill>
                <a:latin typeface="Arial" panose="020B0604020202020204" pitchFamily="34" charset="0"/>
                <a:cs typeface="Arial" panose="020B0604020202020204" pitchFamily="34" charset="0"/>
              </a:rPr>
              <a:t> </a:t>
            </a:r>
            <a:r>
              <a:rPr lang="en-US" sz="2800" dirty="0" err="1">
                <a:solidFill>
                  <a:schemeClr val="accent4">
                    <a:lumMod val="40000"/>
                    <a:lumOff val="60000"/>
                  </a:schemeClr>
                </a:solidFill>
                <a:latin typeface="Arial" panose="020B0604020202020204" pitchFamily="34" charset="0"/>
                <a:cs typeface="Arial" panose="020B0604020202020204" pitchFamily="34" charset="0"/>
              </a:rPr>
              <a:t>và</a:t>
            </a:r>
            <a:r>
              <a:rPr lang="en-US" sz="2800" dirty="0">
                <a:solidFill>
                  <a:schemeClr val="accent4">
                    <a:lumMod val="40000"/>
                    <a:lumOff val="60000"/>
                  </a:schemeClr>
                </a:solidFill>
                <a:latin typeface="Arial" panose="020B0604020202020204" pitchFamily="34" charset="0"/>
                <a:cs typeface="Arial" panose="020B0604020202020204" pitchFamily="34" charset="0"/>
              </a:rPr>
              <a:t>/</a:t>
            </a:r>
            <a:r>
              <a:rPr lang="en-US" sz="2800" dirty="0" err="1">
                <a:solidFill>
                  <a:schemeClr val="accent4">
                    <a:lumMod val="40000"/>
                    <a:lumOff val="60000"/>
                  </a:schemeClr>
                </a:solidFill>
                <a:latin typeface="Arial" panose="020B0604020202020204" pitchFamily="34" charset="0"/>
                <a:cs typeface="Arial" panose="020B0604020202020204" pitchFamily="34" charset="0"/>
              </a:rPr>
              <a:t>hoặc</a:t>
            </a:r>
            <a:r>
              <a:rPr lang="en-US" sz="2800" dirty="0">
                <a:solidFill>
                  <a:schemeClr val="accent4">
                    <a:lumMod val="40000"/>
                    <a:lumOff val="60000"/>
                  </a:schemeClr>
                </a:solidFill>
                <a:latin typeface="Arial" panose="020B0604020202020204" pitchFamily="34" charset="0"/>
                <a:cs typeface="Arial" panose="020B0604020202020204" pitchFamily="34" charset="0"/>
              </a:rPr>
              <a:t> </a:t>
            </a:r>
            <a:r>
              <a:rPr lang="en-US" sz="2800" dirty="0" err="1">
                <a:solidFill>
                  <a:schemeClr val="accent4">
                    <a:lumMod val="40000"/>
                    <a:lumOff val="60000"/>
                  </a:schemeClr>
                </a:solidFill>
                <a:latin typeface="Arial" panose="020B0604020202020204" pitchFamily="34" charset="0"/>
                <a:cs typeface="Arial" panose="020B0604020202020204" pitchFamily="34" charset="0"/>
              </a:rPr>
              <a:t>tiến</a:t>
            </a:r>
            <a:r>
              <a:rPr lang="en-US" sz="2800" dirty="0">
                <a:solidFill>
                  <a:schemeClr val="accent4">
                    <a:lumMod val="40000"/>
                    <a:lumOff val="60000"/>
                  </a:schemeClr>
                </a:solidFill>
                <a:latin typeface="Arial" panose="020B0604020202020204" pitchFamily="34" charset="0"/>
                <a:cs typeface="Arial" panose="020B0604020202020204" pitchFamily="34" charset="0"/>
              </a:rPr>
              <a:t> </a:t>
            </a:r>
            <a:r>
              <a:rPr lang="en-US" sz="2800" dirty="0" err="1">
                <a:solidFill>
                  <a:schemeClr val="accent4">
                    <a:lumMod val="40000"/>
                    <a:lumOff val="60000"/>
                  </a:schemeClr>
                </a:solidFill>
                <a:latin typeface="Arial" panose="020B0604020202020204" pitchFamily="34" charset="0"/>
                <a:cs typeface="Arial" panose="020B0604020202020204" pitchFamily="34" charset="0"/>
              </a:rPr>
              <a:t>triển</a:t>
            </a:r>
            <a:r>
              <a:rPr lang="en-US" sz="2800" dirty="0">
                <a:solidFill>
                  <a:schemeClr val="accent4">
                    <a:lumMod val="40000"/>
                    <a:lumOff val="60000"/>
                  </a:schemeClr>
                </a:solidFill>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endParaRPr lang="en-US" sz="2800" dirty="0">
              <a:latin typeface="Arial" panose="020B0604020202020204" pitchFamily="34" charset="0"/>
              <a:cs typeface="Arial" panose="020B0604020202020204" pitchFamily="34" charset="0"/>
            </a:endParaRPr>
          </a:p>
          <a:p>
            <a:pPr lvl="1"/>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đặc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kém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Luôn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cần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phối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hợp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sàng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để</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loại</a:t>
            </a:r>
            <a:r>
              <a:rPr lang="en-US" sz="2600" dirty="0">
                <a:latin typeface="Arial" panose="020B0604020202020204" pitchFamily="34" charset="0"/>
                <a:cs typeface="Arial" panose="020B0604020202020204" pitchFamily="34" charset="0"/>
              </a:rPr>
              <a:t> lao </a:t>
            </a:r>
            <a:r>
              <a:rPr lang="en-US" sz="2600" dirty="0" err="1">
                <a:latin typeface="Arial" panose="020B0604020202020204" pitchFamily="34" charset="0"/>
                <a:cs typeface="Arial" panose="020B0604020202020204" pitchFamily="34" charset="0"/>
              </a:rPr>
              <a:t>phổi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tổn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thương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phổi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cấp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suy</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tim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hít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sặc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xẹp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phổi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thuyên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tắc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phổi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hoặc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xuất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huyết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phế</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nang</a:t>
            </a:r>
            <a:r>
              <a:rPr lang="en-US" sz="2600" dirty="0">
                <a:latin typeface="Arial" panose="020B0604020202020204" pitchFamily="34" charset="0"/>
                <a:cs typeface="Arial" panose="020B0604020202020204" pitchFamily="34" charset="0"/>
              </a:rPr>
              <a:t>…</a:t>
            </a:r>
          </a:p>
          <a:p>
            <a:pPr lvl="1"/>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nhạy</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kém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sàng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viêm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phổi</a:t>
            </a:r>
            <a:r>
              <a:rPr lang="en-US" sz="2600" dirty="0">
                <a:latin typeface="Arial" panose="020B0604020202020204" pitchFamily="34" charset="0"/>
                <a:cs typeface="Arial" panose="020B0604020202020204" pitchFamily="34" charset="0"/>
              </a:rPr>
              <a:t>, X </a:t>
            </a:r>
            <a:r>
              <a:rPr lang="en-US" sz="2600" dirty="0" err="1">
                <a:latin typeface="Arial" panose="020B0604020202020204" pitchFamily="34" charset="0"/>
                <a:cs typeface="Arial" panose="020B0604020202020204" pitchFamily="34" charset="0"/>
              </a:rPr>
              <a:t>quang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bình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thường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có</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thể</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gặp</a:t>
            </a:r>
            <a:r>
              <a:rPr lang="en-US" sz="2600" dirty="0">
                <a:latin typeface="Arial" panose="020B0604020202020204" pitchFamily="34" charset="0"/>
                <a:cs typeface="Arial" panose="020B0604020202020204" pitchFamily="34" charset="0"/>
              </a:rPr>
              <a:t> do X </a:t>
            </a:r>
            <a:r>
              <a:rPr lang="en-US" sz="2600" dirty="0" err="1">
                <a:latin typeface="Arial" panose="020B0604020202020204" pitchFamily="34" charset="0"/>
                <a:cs typeface="Arial" panose="020B0604020202020204" pitchFamily="34" charset="0"/>
              </a:rPr>
              <a:t>quang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trễ</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hơn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sàng</a:t>
            </a:r>
            <a:r>
              <a:rPr lang="en-US" sz="2600" dirty="0">
                <a:latin typeface="Arial" panose="020B0604020202020204" pitchFamily="34" charset="0"/>
                <a:cs typeface="Arial" panose="020B0604020202020204" pitchFamily="34" charset="0"/>
                <a:sym typeface="Wingdings" pitchFamily="2" charset="2"/>
              </a:rPr>
              <a:t> </a:t>
            </a:r>
            <a:r>
              <a:rPr lang="en-US" sz="2600" dirty="0" err="1">
                <a:latin typeface="Arial" panose="020B0604020202020204" pitchFamily="34" charset="0"/>
                <a:cs typeface="Arial" panose="020B0604020202020204" pitchFamily="34" charset="0"/>
              </a:rPr>
              <a:t>vẫn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có</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thể</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phải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khởi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đầu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kháng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sinh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đánh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giá</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lại</a:t>
            </a:r>
            <a:r>
              <a:rPr lang="en-US" sz="2600" dirty="0">
                <a:latin typeface="Arial" panose="020B0604020202020204" pitchFamily="34" charset="0"/>
                <a:cs typeface="Arial" panose="020B0604020202020204" pitchFamily="34" charset="0"/>
              </a:rPr>
              <a:t> X </a:t>
            </a:r>
            <a:r>
              <a:rPr lang="en-US" sz="2600" dirty="0" err="1">
                <a:latin typeface="Arial" panose="020B0604020202020204" pitchFamily="34" charset="0"/>
                <a:cs typeface="Arial" panose="020B0604020202020204" pitchFamily="34" charset="0"/>
              </a:rPr>
              <a:t>quang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sau</a:t>
            </a:r>
            <a:r>
              <a:rPr lang="en-US" sz="2600" dirty="0">
                <a:latin typeface="Arial" panose="020B0604020202020204" pitchFamily="34" charset="0"/>
                <a:cs typeface="Arial" panose="020B0604020202020204" pitchFamily="34" charset="0"/>
              </a:rPr>
              <a:t> 24-48 </a:t>
            </a:r>
            <a:r>
              <a:rPr lang="en-US" sz="2600" dirty="0" err="1">
                <a:latin typeface="Arial" panose="020B0604020202020204" pitchFamily="34" charset="0"/>
                <a:cs typeface="Arial" panose="020B0604020202020204" pitchFamily="34" charset="0"/>
              </a:rPr>
              <a:t>giờ</a:t>
            </a:r>
            <a:r>
              <a:rPr lang="en-US" sz="2600" dirty="0">
                <a:latin typeface="Arial" panose="020B0604020202020204" pitchFamily="34" charset="0"/>
                <a:cs typeface="Arial" panose="020B0604020202020204" pitchFamily="34" charset="0"/>
              </a:rPr>
              <a:t>.</a:t>
            </a:r>
          </a:p>
          <a:p>
            <a:pPr lvl="2"/>
            <a:endParaRPr lang="en-US" sz="2800" dirty="0">
              <a:latin typeface="Arial" panose="020B0604020202020204" pitchFamily="34" charset="0"/>
              <a:cs typeface="Arial" panose="020B0604020202020204" pitchFamily="34" charset="0"/>
            </a:endParaRPr>
          </a:p>
          <a:p>
            <a:pPr lvl="1"/>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pic>
        <p:nvPicPr>
          <p:cNvPr id="4" name="Picture 13" descr="rad2">
            <a:extLst>
              <a:ext uri="{FF2B5EF4-FFF2-40B4-BE49-F238E27FC236}">
                <a16:creationId xmlns:a16="http://schemas.microsoft.com/office/drawing/2014/main" id="{877B00A1-DCA1-40A7-BCCD-4F4DAF5AB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379874" y="0"/>
            <a:ext cx="2801239" cy="228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50331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971800" y="3857625"/>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TW" altLang="en-US">
              <a:solidFill>
                <a:srgbClr val="FFFFFF"/>
              </a:solidFill>
              <a:latin typeface="Tahoma" panose="020B0604030504040204" pitchFamily="34" charset="0"/>
              <a:ea typeface="PMingLiU" pitchFamily="18" charset="-120"/>
            </a:endParaRPr>
          </a:p>
        </p:txBody>
      </p:sp>
      <p:sp>
        <p:nvSpPr>
          <p:cNvPr id="29699" name="Rectangle 3"/>
          <p:cNvSpPr>
            <a:spLocks noGrp="1" noRot="1" noChangeArrowheads="1"/>
          </p:cNvSpPr>
          <p:nvPr>
            <p:ph type="title"/>
          </p:nvPr>
        </p:nvSpPr>
        <p:spPr>
          <a:xfrm>
            <a:off x="1703388" y="304800"/>
            <a:ext cx="8229600" cy="857250"/>
          </a:xfrm>
        </p:spPr>
        <p:txBody>
          <a:bodyPr>
            <a:normAutofit fontScale="90000"/>
          </a:bodyPr>
          <a:lstStyle/>
          <a:p>
            <a:pPr eaLnBrk="1" hangingPunct="1"/>
            <a:r>
              <a:rPr lang="en-US" altLang="zh-TW" sz="4000" b="1">
                <a:solidFill>
                  <a:srgbClr val="FFFF00"/>
                </a:solidFill>
                <a:effectLst/>
                <a:latin typeface="Arial" panose="020B0604020202020204" pitchFamily="34" charset="0"/>
                <a:ea typeface="Arial Unicode MS" panose="020B0604020202020204" pitchFamily="34" charset="-128"/>
                <a:cs typeface="Arial" panose="020B0604020202020204" pitchFamily="34" charset="0"/>
              </a:rPr>
              <a:t>KS phối hợp trong CAP nặng</a:t>
            </a:r>
          </a:p>
        </p:txBody>
      </p:sp>
      <p:sp>
        <p:nvSpPr>
          <p:cNvPr id="963588" name="Rectangle 4"/>
          <p:cNvSpPr>
            <a:spLocks noGrp="1" noChangeArrowheads="1"/>
          </p:cNvSpPr>
          <p:nvPr>
            <p:ph type="body" sz="half" idx="1"/>
          </p:nvPr>
        </p:nvSpPr>
        <p:spPr>
          <a:xfrm>
            <a:off x="1524001" y="2282826"/>
            <a:ext cx="3509963" cy="3051175"/>
          </a:xfrm>
        </p:spPr>
        <p:txBody>
          <a:bodyPr/>
          <a:lstStyle/>
          <a:p>
            <a:pPr eaLnBrk="1" hangingPunct="1">
              <a:spcAft>
                <a:spcPct val="20000"/>
              </a:spcAft>
              <a:defRPr/>
            </a:pPr>
            <a:r>
              <a:rPr lang="en-US" altLang="zh-TW" sz="2400" dirty="0">
                <a:latin typeface="Arial" panose="020B0604020202020204" pitchFamily="34" charset="0"/>
                <a:ea typeface="Arial Unicode MS" pitchFamily="34" charset="-128"/>
                <a:cs typeface="Arial" panose="020B0604020202020204" pitchFamily="34" charset="0"/>
              </a:rPr>
              <a:t>NC </a:t>
            </a:r>
            <a:r>
              <a:rPr lang="en-US" altLang="zh-TW" sz="2400" dirty="0" err="1">
                <a:latin typeface="Arial" panose="020B0604020202020204" pitchFamily="34" charset="0"/>
                <a:ea typeface="Arial Unicode MS" pitchFamily="34" charset="-128"/>
                <a:cs typeface="Arial" panose="020B0604020202020204" pitchFamily="34" charset="0"/>
              </a:rPr>
              <a:t>tiền</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cứu</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đa</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trung</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tâm</a:t>
            </a:r>
            <a:r>
              <a:rPr lang="en-US" altLang="zh-TW" sz="2400" dirty="0">
                <a:latin typeface="Arial" panose="020B0604020202020204" pitchFamily="34" charset="0"/>
                <a:ea typeface="Arial Unicode MS" pitchFamily="34" charset="-128"/>
                <a:cs typeface="Arial" panose="020B0604020202020204" pitchFamily="34" charset="0"/>
              </a:rPr>
              <a:t> 844 BN </a:t>
            </a:r>
            <a:r>
              <a:rPr lang="en-US" altLang="zh-TW" sz="2400" dirty="0" err="1">
                <a:latin typeface="Arial" panose="020B0604020202020204" pitchFamily="34" charset="0"/>
                <a:ea typeface="Arial Unicode MS" pitchFamily="34" charset="-128"/>
                <a:cs typeface="Arial" panose="020B0604020202020204" pitchFamily="34" charset="0"/>
              </a:rPr>
              <a:t>nhiễm</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trùng</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huyết</a:t>
            </a:r>
            <a:r>
              <a:rPr lang="en-US" altLang="zh-TW" sz="2400" dirty="0">
                <a:latin typeface="Arial" panose="020B0604020202020204" pitchFamily="34" charset="0"/>
                <a:ea typeface="Arial Unicode MS" pitchFamily="34" charset="-128"/>
                <a:cs typeface="Arial" panose="020B0604020202020204" pitchFamily="34" charset="0"/>
              </a:rPr>
              <a:t> do </a:t>
            </a:r>
            <a:r>
              <a:rPr lang="en-US" altLang="zh-TW" sz="2400" i="1" dirty="0">
                <a:latin typeface="Arial" panose="020B0604020202020204" pitchFamily="34" charset="0"/>
                <a:ea typeface="Arial Unicode MS" pitchFamily="34" charset="-128"/>
                <a:cs typeface="Arial" panose="020B0604020202020204" pitchFamily="34" charset="0"/>
              </a:rPr>
              <a:t>S. </a:t>
            </a:r>
            <a:r>
              <a:rPr lang="en-US" altLang="zh-TW" sz="2400" i="1" dirty="0" err="1">
                <a:latin typeface="Arial" panose="020B0604020202020204" pitchFamily="34" charset="0"/>
                <a:ea typeface="Arial Unicode MS" pitchFamily="34" charset="-128"/>
                <a:cs typeface="Arial" panose="020B0604020202020204" pitchFamily="34" charset="0"/>
              </a:rPr>
              <a:t>pneumoniae</a:t>
            </a:r>
            <a:endParaRPr lang="en-US" altLang="zh-TW" sz="2400" i="1" dirty="0">
              <a:latin typeface="Arial" panose="020B0604020202020204" pitchFamily="34" charset="0"/>
              <a:ea typeface="Arial Unicode MS" pitchFamily="34" charset="-128"/>
              <a:cs typeface="Arial" panose="020B0604020202020204" pitchFamily="34" charset="0"/>
            </a:endParaRPr>
          </a:p>
          <a:p>
            <a:pPr eaLnBrk="1" hangingPunct="1">
              <a:spcAft>
                <a:spcPct val="20000"/>
              </a:spcAft>
              <a:defRPr/>
            </a:pP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tử</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vong</a:t>
            </a:r>
            <a:r>
              <a:rPr lang="en-US" altLang="zh-TW" sz="2400" dirty="0">
                <a:latin typeface="Arial" panose="020B0604020202020204" pitchFamily="34" charset="0"/>
                <a:ea typeface="Arial Unicode MS" pitchFamily="34" charset="-128"/>
                <a:cs typeface="Arial" panose="020B0604020202020204" pitchFamily="34" charset="0"/>
              </a:rPr>
              <a:t> </a:t>
            </a:r>
            <a:r>
              <a:rPr lang="en-US" altLang="zh-TW" sz="2400" dirty="0" err="1">
                <a:latin typeface="Arial" panose="020B0604020202020204" pitchFamily="34" charset="0"/>
                <a:ea typeface="Arial Unicode MS" pitchFamily="34" charset="-128"/>
                <a:cs typeface="Arial" panose="020B0604020202020204" pitchFamily="34" charset="0"/>
              </a:rPr>
              <a:t>giảm</a:t>
            </a:r>
            <a:r>
              <a:rPr lang="en-US" altLang="zh-TW" sz="2400" dirty="0">
                <a:latin typeface="Arial" panose="020B0604020202020204" pitchFamily="34" charset="0"/>
                <a:ea typeface="Arial Unicode MS" pitchFamily="34" charset="-128"/>
                <a:cs typeface="Arial" panose="020B0604020202020204" pitchFamily="34" charset="0"/>
              </a:rPr>
              <a:t>  23.4% vs. 55.3%, </a:t>
            </a:r>
            <a:r>
              <a:rPr lang="en-US" altLang="zh-TW" sz="2400" i="1" dirty="0">
                <a:latin typeface="Arial" panose="020B0604020202020204" pitchFamily="34" charset="0"/>
                <a:ea typeface="Arial Unicode MS" pitchFamily="34" charset="-128"/>
                <a:cs typeface="Arial" panose="020B0604020202020204" pitchFamily="34" charset="0"/>
              </a:rPr>
              <a:t>P</a:t>
            </a:r>
            <a:r>
              <a:rPr lang="en-US" altLang="zh-TW" sz="2400" dirty="0">
                <a:latin typeface="Arial" panose="020B0604020202020204" pitchFamily="34" charset="0"/>
                <a:ea typeface="Arial Unicode MS" pitchFamily="34" charset="-128"/>
                <a:cs typeface="Arial" panose="020B0604020202020204" pitchFamily="34" charset="0"/>
              </a:rPr>
              <a:t>=0.0015</a:t>
            </a:r>
          </a:p>
        </p:txBody>
      </p:sp>
      <p:graphicFrame>
        <p:nvGraphicFramePr>
          <p:cNvPr id="29702" name="Object 6"/>
          <p:cNvGraphicFramePr>
            <a:graphicFrameLocks noGrp="1" noChangeAspect="1"/>
          </p:cNvGraphicFramePr>
          <p:nvPr>
            <p:ph type="chart" sz="half" idx="2"/>
          </p:nvPr>
        </p:nvGraphicFramePr>
        <p:xfrm>
          <a:off x="4984750" y="1766888"/>
          <a:ext cx="5680075" cy="4133850"/>
        </p:xfrm>
        <a:graphic>
          <a:graphicData uri="http://schemas.openxmlformats.org/presentationml/2006/ole">
            <mc:AlternateContent xmlns:mc="http://schemas.openxmlformats.org/markup-compatibility/2006">
              <mc:Choice xmlns:v="urn:schemas-microsoft-com:vml" Requires="v">
                <p:oleObj name="Chart" r:id="rId3" imgW="5688061" imgH="4139543" progId="Excel.Chart.8">
                  <p:embed/>
                </p:oleObj>
              </mc:Choice>
              <mc:Fallback>
                <p:oleObj name="Chart" r:id="rId3" imgW="5688061" imgH="4139543" progId="Excel.Chart.8">
                  <p:embed/>
                  <p:pic>
                    <p:nvPicPr>
                      <p:cNvPr id="29702"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1766888"/>
                        <a:ext cx="5680075" cy="4133850"/>
                      </a:xfrm>
                      <a:prstGeom prst="rect">
                        <a:avLst/>
                      </a:prstGeom>
                    </p:spPr>
                  </p:pic>
                </p:oleObj>
              </mc:Fallback>
            </mc:AlternateContent>
          </a:graphicData>
        </a:graphic>
      </p:graphicFrame>
      <p:sp>
        <p:nvSpPr>
          <p:cNvPr id="29701" name="Text Box 5"/>
          <p:cNvSpPr txBox="1">
            <a:spLocks noChangeArrowheads="1"/>
          </p:cNvSpPr>
          <p:nvPr/>
        </p:nvSpPr>
        <p:spPr bwMode="auto">
          <a:xfrm>
            <a:off x="5715000" y="6505576"/>
            <a:ext cx="5562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5"/>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6"/>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7"/>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7"/>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7"/>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7"/>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7"/>
              </a:buBlip>
              <a:defRPr sz="2000">
                <a:solidFill>
                  <a:schemeClr val="tx1"/>
                </a:solidFill>
                <a:latin typeface="Arial" panose="020B0604020202020204" pitchFamily="34" charset="0"/>
                <a:cs typeface="Arial" panose="020B0604020202020204" pitchFamily="34" charset="0"/>
              </a:defRPr>
            </a:lvl9pPr>
          </a:lstStyle>
          <a:p>
            <a:pPr>
              <a:spcBef>
                <a:spcPct val="50000"/>
              </a:spcBef>
              <a:buClrTx/>
              <a:buSzTx/>
              <a:buNone/>
              <a:defRPr/>
            </a:pPr>
            <a:r>
              <a:rPr lang="en-US" altLang="zh-TW" sz="1200">
                <a:solidFill>
                  <a:srgbClr val="FFFFFF"/>
                </a:solidFill>
                <a:ea typeface="PMingLiU" pitchFamily="18" charset="-120"/>
              </a:rPr>
              <a:t>Baddour LM, et al. </a:t>
            </a:r>
            <a:r>
              <a:rPr lang="en-US" altLang="zh-TW" sz="1200" i="1">
                <a:solidFill>
                  <a:srgbClr val="FFFFFF"/>
                </a:solidFill>
                <a:ea typeface="PMingLiU" pitchFamily="18" charset="-120"/>
              </a:rPr>
              <a:t>Am J Respir Crit Care Med</a:t>
            </a:r>
            <a:r>
              <a:rPr lang="en-US" altLang="zh-TW" sz="1200">
                <a:solidFill>
                  <a:srgbClr val="FFFFFF"/>
                </a:solidFill>
                <a:ea typeface="PMingLiU" pitchFamily="18" charset="-120"/>
              </a:rPr>
              <a:t>. 2004;170:440-44.</a:t>
            </a:r>
          </a:p>
        </p:txBody>
      </p:sp>
    </p:spTree>
    <p:extLst>
      <p:ext uri="{BB962C8B-B14F-4D97-AF65-F5344CB8AC3E}">
        <p14:creationId xmlns:p14="http://schemas.microsoft.com/office/powerpoint/2010/main" val="168047361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9FAFD-148E-4355-B367-0B134F8BC9B3}"/>
              </a:ext>
            </a:extLst>
          </p:cNvPr>
          <p:cNvSpPr>
            <a:spLocks noGrp="1"/>
          </p:cNvSpPr>
          <p:nvPr>
            <p:ph type="title"/>
          </p:nvPr>
        </p:nvSpPr>
        <p:spPr>
          <a:xfrm>
            <a:off x="609601" y="389715"/>
            <a:ext cx="10972800" cy="1143000"/>
          </a:xfrm>
        </p:spPr>
        <p:txBody>
          <a:bodyPr/>
          <a:lstStyle/>
          <a:p>
            <a:r>
              <a:rPr lang="fr-BE" altLang="fr-FR" b="1" dirty="0">
                <a:solidFill>
                  <a:srgbClr val="FFFF00"/>
                </a:solidFill>
                <a:latin typeface="Arial" panose="020B0604020202020204" pitchFamily="34" charset="0"/>
                <a:ea typeface="MS PGothic" charset="-128"/>
                <a:cs typeface="Arial" panose="020B0604020202020204" pitchFamily="34" charset="0"/>
              </a:rPr>
              <a:t>PHỐI HỢP KHÁNG SINH </a:t>
            </a:r>
            <a:endParaRPr lang="en-US"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A707BE5-7E26-4C14-A583-6309234732E1}"/>
              </a:ext>
            </a:extLst>
          </p:cNvPr>
          <p:cNvSpPr>
            <a:spLocks noGrp="1"/>
          </p:cNvSpPr>
          <p:nvPr>
            <p:ph type="body" idx="1"/>
          </p:nvPr>
        </p:nvSpPr>
        <p:spPr>
          <a:xfrm>
            <a:off x="412749" y="1594826"/>
            <a:ext cx="5386917" cy="639762"/>
          </a:xfrm>
        </p:spPr>
        <p:txBody>
          <a:bodyPr/>
          <a:lstStyle/>
          <a:p>
            <a:r>
              <a:rPr lang="fr-BE" altLang="fr-FR" dirty="0">
                <a:solidFill>
                  <a:srgbClr val="FFFF00"/>
                </a:solidFill>
                <a:latin typeface="Arial" panose="020B0604020202020204" pitchFamily="34" charset="0"/>
                <a:ea typeface="MS PGothic" charset="-128"/>
                <a:cs typeface="Arial" panose="020B0604020202020204" pitchFamily="34" charset="0"/>
              </a:rPr>
              <a:t>LỢI</a:t>
            </a:r>
          </a:p>
        </p:txBody>
      </p:sp>
      <p:sp>
        <p:nvSpPr>
          <p:cNvPr id="9" name="Content Placeholder 8">
            <a:extLst>
              <a:ext uri="{FF2B5EF4-FFF2-40B4-BE49-F238E27FC236}">
                <a16:creationId xmlns:a16="http://schemas.microsoft.com/office/drawing/2014/main" id="{1408F753-58C7-4D1C-BA38-93F49298B59A}"/>
              </a:ext>
            </a:extLst>
          </p:cNvPr>
          <p:cNvSpPr>
            <a:spLocks noGrp="1"/>
          </p:cNvSpPr>
          <p:nvPr>
            <p:ph sz="half" idx="2"/>
          </p:nvPr>
        </p:nvSpPr>
        <p:spPr/>
        <p:txBody>
          <a:bodyPr>
            <a:normAutofit lnSpcReduction="10000"/>
          </a:bodyPr>
          <a:lstStyle/>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Phổ</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khuẩn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rộng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hơn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có</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thể</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tăng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hiệu</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quả</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a:t>
            </a: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Giúp</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điều</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trị</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sớm</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và</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hiệu</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quả</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tránh</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việc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trì</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hoãn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phối</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hợp</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thêm</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1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sinh</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a:t>
            </a: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Giảm</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nguy</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cơ</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xuất</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hiện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thuốc</a:t>
            </a:r>
            <a:endParaRPr lang="fr-BE" dirty="0">
              <a:solidFill>
                <a:srgbClr val="FFFFFF"/>
              </a:solidFill>
              <a:latin typeface="Arial" panose="020B0604020202020204" pitchFamily="34" charset="0"/>
              <a:ea typeface="MS PGothic" panose="020B0600070205080204" pitchFamily="34" charset="-128"/>
              <a:cs typeface="Arial" panose="020B0604020202020204" pitchFamily="34" charset="0"/>
            </a:endParaRP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Có</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thể</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có</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tác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dụng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hiệp</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đồng</a:t>
            </a:r>
            <a:endParaRPr lang="fr-BE" dirty="0">
              <a:solidFill>
                <a:srgbClr val="FFFFFF"/>
              </a:solidFill>
              <a:latin typeface="Arial" panose="020B0604020202020204" pitchFamily="34" charset="0"/>
              <a:ea typeface="MS PGothic" panose="020B0600070205080204" pitchFamily="34" charset="-128"/>
              <a:cs typeface="Arial" panose="020B0604020202020204" pitchFamily="34" charset="0"/>
            </a:endParaRP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Những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tác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động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có</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lợi</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viêm</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giảm</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nội</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độc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tố</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96787005-E26B-4BB6-92BF-6B63F5E1DD12}"/>
              </a:ext>
            </a:extLst>
          </p:cNvPr>
          <p:cNvSpPr>
            <a:spLocks noGrp="1"/>
          </p:cNvSpPr>
          <p:nvPr>
            <p:ph type="body" sz="quarter" idx="3"/>
          </p:nvPr>
        </p:nvSpPr>
        <p:spPr/>
        <p:txBody>
          <a:bodyPr/>
          <a:lstStyle/>
          <a:p>
            <a:r>
              <a:rPr lang="fr-BE" altLang="fr-FR" dirty="0">
                <a:solidFill>
                  <a:srgbClr val="FF0000"/>
                </a:solidFill>
                <a:latin typeface="Arial" panose="020B0604020202020204" pitchFamily="34" charset="0"/>
                <a:ea typeface="MS PGothic" charset="-128"/>
                <a:cs typeface="Arial" panose="020B0604020202020204" pitchFamily="34" charset="0"/>
              </a:rPr>
              <a:t>HẠI</a:t>
            </a:r>
          </a:p>
        </p:txBody>
      </p:sp>
      <p:sp>
        <p:nvSpPr>
          <p:cNvPr id="11" name="Content Placeholder 10">
            <a:extLst>
              <a:ext uri="{FF2B5EF4-FFF2-40B4-BE49-F238E27FC236}">
                <a16:creationId xmlns:a16="http://schemas.microsoft.com/office/drawing/2014/main" id="{F1131FE7-79FB-43E1-A53D-D1FF08E3431A}"/>
              </a:ext>
            </a:extLst>
          </p:cNvPr>
          <p:cNvSpPr>
            <a:spLocks noGrp="1"/>
          </p:cNvSpPr>
          <p:nvPr>
            <p:ph sz="quarter" idx="4"/>
          </p:nvPr>
        </p:nvSpPr>
        <p:spPr/>
        <p:txBody>
          <a:bodyPr>
            <a:normAutofit lnSpcReduction="10000"/>
          </a:bodyPr>
          <a:lstStyle/>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Phổ</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khuẩn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rộng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có</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thể</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tạo</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VK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thuốc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không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chỉ</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ở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ký</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chủ</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mà</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còn</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ở vi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sinh</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vật</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a:t>
            </a: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Tăng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nguy</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cơ</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bội</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nhiễm</a:t>
            </a:r>
            <a:endParaRPr lang="fr-BE" dirty="0">
              <a:solidFill>
                <a:srgbClr val="FFFFFF"/>
              </a:solidFill>
              <a:latin typeface="Arial" panose="020B0604020202020204" pitchFamily="34" charset="0"/>
              <a:ea typeface="MS PGothic" panose="020B0600070205080204" pitchFamily="34" charset="-128"/>
              <a:cs typeface="Arial" panose="020B0604020202020204" pitchFamily="34" charset="0"/>
            </a:endParaRP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Tăng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tương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tác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thuốc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và</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độc</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tính</a:t>
            </a:r>
            <a:endParaRPr lang="fr-BE" dirty="0">
              <a:solidFill>
                <a:srgbClr val="FFFFFF"/>
              </a:solidFill>
              <a:latin typeface="Arial" panose="020B0604020202020204" pitchFamily="34" charset="0"/>
              <a:ea typeface="MS PGothic" panose="020B0600070205080204" pitchFamily="34" charset="-128"/>
              <a:cs typeface="Arial" panose="020B0604020202020204" pitchFamily="34" charset="0"/>
            </a:endParaRPr>
          </a:p>
          <a:p>
            <a:pPr marL="457200" indent="-457200">
              <a:buBlip>
                <a:blip r:embed="rId2"/>
              </a:buBlip>
              <a:defRPr/>
            </a:pP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Tăng</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chi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phí</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điều</a:t>
            </a:r>
            <a:r>
              <a:rPr lang="fr-BE" dirty="0">
                <a:solidFill>
                  <a:srgbClr val="FFFFFF"/>
                </a:solidFill>
                <a:latin typeface="Arial" panose="020B0604020202020204" pitchFamily="34" charset="0"/>
                <a:ea typeface="MS PGothic" panose="020B0600070205080204" pitchFamily="34" charset="-128"/>
                <a:cs typeface="Arial" panose="020B0604020202020204" pitchFamily="34" charset="0"/>
              </a:rPr>
              <a:t> </a:t>
            </a:r>
            <a:r>
              <a:rPr lang="fr-BE" dirty="0" err="1">
                <a:solidFill>
                  <a:srgbClr val="FFFFFF"/>
                </a:solidFill>
                <a:latin typeface="Arial" panose="020B0604020202020204" pitchFamily="34" charset="0"/>
                <a:ea typeface="MS PGothic" panose="020B0600070205080204" pitchFamily="34" charset="-128"/>
                <a:cs typeface="Arial" panose="020B0604020202020204" pitchFamily="34" charset="0"/>
              </a:rPr>
              <a:t>trị</a:t>
            </a:r>
            <a:endParaRPr lang="fr-BE" dirty="0">
              <a:solidFill>
                <a:srgbClr val="FFFFFF"/>
              </a:solidFill>
              <a:latin typeface="Arial" panose="020B0604020202020204" pitchFamily="34" charset="0"/>
              <a:ea typeface="MS PGothic" panose="020B0600070205080204" pitchFamily="34" charset="-128"/>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1" y="84836"/>
            <a:ext cx="8981439" cy="669157"/>
          </a:xfrm>
          <a:prstGeom prst="rect">
            <a:avLst/>
          </a:prstGeom>
        </p:spPr>
        <p:txBody>
          <a:bodyPr vert="horz" wrap="square" lIns="0" tIns="175005" rIns="0" bIns="0" rtlCol="0" anchor="ctr">
            <a:spAutoFit/>
          </a:bodyPr>
          <a:lstStyle/>
          <a:p>
            <a:pPr marL="391160"/>
            <a:r>
              <a:rPr lang="en-US" sz="3200" b="1" dirty="0">
                <a:latin typeface="Arial" panose="020B0604020202020204" pitchFamily="34" charset="0"/>
                <a:cs typeface="Arial" panose="020B0604020202020204" pitchFamily="34" charset="0"/>
              </a:rPr>
              <a:t>ĐƠN TRỊ LIỆU HAY PHỐI HỢP KHÁNG SINH</a:t>
            </a:r>
            <a:endParaRPr sz="3200" b="1" dirty="0">
              <a:latin typeface="Arial" panose="020B0604020202020204" pitchFamily="34" charset="0"/>
              <a:cs typeface="Arial" panose="020B0604020202020204" pitchFamily="34" charset="0"/>
            </a:endParaRPr>
          </a:p>
        </p:txBody>
      </p:sp>
      <p:sp>
        <p:nvSpPr>
          <p:cNvPr id="3" name="object 3"/>
          <p:cNvSpPr txBox="1"/>
          <p:nvPr/>
        </p:nvSpPr>
        <p:spPr>
          <a:xfrm>
            <a:off x="1524000" y="1524000"/>
            <a:ext cx="9144000" cy="2904641"/>
          </a:xfrm>
          <a:prstGeom prst="rect">
            <a:avLst/>
          </a:prstGeom>
        </p:spPr>
        <p:txBody>
          <a:bodyPr vert="horz" wrap="square" lIns="0" tIns="69850" rIns="0" bIns="0" rtlCol="0">
            <a:spAutoFit/>
          </a:bodyPr>
          <a:lstStyle/>
          <a:p>
            <a:pPr marL="624840">
              <a:spcBef>
                <a:spcPts val="550"/>
              </a:spcBef>
              <a:tabLst>
                <a:tab pos="1100455" algn="l"/>
              </a:tabLst>
              <a:defRPr/>
            </a:pPr>
            <a:r>
              <a:rPr sz="2800" spc="-5" dirty="0">
                <a:solidFill>
                  <a:prstClr val="black"/>
                </a:solidFill>
                <a:latin typeface="Wingdings"/>
                <a:cs typeface="Wingdings"/>
              </a:rPr>
              <a:t></a:t>
            </a:r>
            <a:r>
              <a:rPr sz="2800" spc="-5" dirty="0">
                <a:solidFill>
                  <a:prstClr val="black"/>
                </a:solidFill>
                <a:latin typeface="Times New Roman"/>
                <a:cs typeface="Times New Roman"/>
              </a:rPr>
              <a:t>	</a:t>
            </a:r>
            <a:r>
              <a:rPr sz="2800" spc="-5" dirty="0">
                <a:solidFill>
                  <a:srgbClr val="000066"/>
                </a:solidFill>
                <a:latin typeface="Arial"/>
                <a:cs typeface="Arial"/>
              </a:rPr>
              <a:t>Đồng nhiễm nhiều </a:t>
            </a:r>
            <a:r>
              <a:rPr sz="2800" dirty="0">
                <a:solidFill>
                  <a:srgbClr val="000066"/>
                </a:solidFill>
                <a:latin typeface="Arial"/>
                <a:cs typeface="Arial"/>
              </a:rPr>
              <a:t>loại </a:t>
            </a:r>
            <a:r>
              <a:rPr sz="2800" spc="-5" dirty="0">
                <a:solidFill>
                  <a:srgbClr val="000066"/>
                </a:solidFill>
                <a:latin typeface="Arial"/>
                <a:cs typeface="Arial"/>
              </a:rPr>
              <a:t>vi</a:t>
            </a:r>
            <a:r>
              <a:rPr sz="2800" spc="65" dirty="0">
                <a:solidFill>
                  <a:srgbClr val="000066"/>
                </a:solidFill>
                <a:latin typeface="Arial"/>
                <a:cs typeface="Arial"/>
              </a:rPr>
              <a:t> </a:t>
            </a:r>
            <a:r>
              <a:rPr sz="2800" spc="-5" dirty="0">
                <a:solidFill>
                  <a:srgbClr val="000066"/>
                </a:solidFill>
                <a:latin typeface="Arial"/>
                <a:cs typeface="Arial"/>
              </a:rPr>
              <a:t>khuẩn</a:t>
            </a:r>
            <a:endParaRPr sz="2800">
              <a:solidFill>
                <a:prstClr val="black"/>
              </a:solidFill>
              <a:latin typeface="Arial"/>
              <a:cs typeface="Arial"/>
            </a:endParaRPr>
          </a:p>
          <a:p>
            <a:pPr marL="624840">
              <a:spcBef>
                <a:spcPts val="335"/>
              </a:spcBef>
              <a:tabLst>
                <a:tab pos="1100455" algn="l"/>
              </a:tabLst>
              <a:defRPr/>
            </a:pPr>
            <a:r>
              <a:rPr sz="2800" spc="-5" dirty="0">
                <a:solidFill>
                  <a:prstClr val="black"/>
                </a:solidFill>
                <a:latin typeface="Wingdings"/>
                <a:cs typeface="Wingdings"/>
              </a:rPr>
              <a:t></a:t>
            </a:r>
            <a:r>
              <a:rPr sz="2800" spc="-5" dirty="0">
                <a:solidFill>
                  <a:prstClr val="black"/>
                </a:solidFill>
                <a:latin typeface="Times New Roman"/>
                <a:cs typeface="Times New Roman"/>
              </a:rPr>
              <a:t>	</a:t>
            </a:r>
            <a:r>
              <a:rPr sz="2800" spc="-5" dirty="0">
                <a:solidFill>
                  <a:srgbClr val="000066"/>
                </a:solidFill>
                <a:latin typeface="Arial"/>
                <a:cs typeface="Arial"/>
              </a:rPr>
              <a:t>Giảm </a:t>
            </a:r>
            <a:r>
              <a:rPr sz="2800" dirty="0">
                <a:solidFill>
                  <a:srgbClr val="000066"/>
                </a:solidFill>
                <a:latin typeface="Arial"/>
                <a:cs typeface="Arial"/>
              </a:rPr>
              <a:t>nguy cơ xuất </a:t>
            </a:r>
            <a:r>
              <a:rPr sz="2800" spc="-5" dirty="0">
                <a:solidFill>
                  <a:srgbClr val="000066"/>
                </a:solidFill>
                <a:latin typeface="Arial"/>
                <a:cs typeface="Arial"/>
              </a:rPr>
              <a:t>hiện </a:t>
            </a:r>
            <a:r>
              <a:rPr sz="2800" dirty="0">
                <a:solidFill>
                  <a:srgbClr val="000066"/>
                </a:solidFill>
                <a:latin typeface="Arial"/>
                <a:cs typeface="Arial"/>
              </a:rPr>
              <a:t>kháng</a:t>
            </a:r>
            <a:r>
              <a:rPr sz="2800" spc="15" dirty="0">
                <a:solidFill>
                  <a:srgbClr val="000066"/>
                </a:solidFill>
                <a:latin typeface="Arial"/>
                <a:cs typeface="Arial"/>
              </a:rPr>
              <a:t> </a:t>
            </a:r>
            <a:r>
              <a:rPr sz="2800" spc="-5" dirty="0">
                <a:solidFill>
                  <a:srgbClr val="000066"/>
                </a:solidFill>
                <a:latin typeface="Arial"/>
                <a:cs typeface="Arial"/>
              </a:rPr>
              <a:t>thuốc</a:t>
            </a:r>
            <a:endParaRPr sz="2800">
              <a:solidFill>
                <a:prstClr val="black"/>
              </a:solidFill>
              <a:latin typeface="Arial"/>
              <a:cs typeface="Arial"/>
            </a:endParaRPr>
          </a:p>
          <a:p>
            <a:pPr marL="624840">
              <a:spcBef>
                <a:spcPts val="335"/>
              </a:spcBef>
              <a:tabLst>
                <a:tab pos="1100455" algn="l"/>
              </a:tabLst>
              <a:defRPr/>
            </a:pPr>
            <a:r>
              <a:rPr sz="2800" spc="-5" dirty="0">
                <a:solidFill>
                  <a:prstClr val="black"/>
                </a:solidFill>
                <a:latin typeface="Wingdings"/>
                <a:cs typeface="Wingdings"/>
              </a:rPr>
              <a:t></a:t>
            </a:r>
            <a:r>
              <a:rPr sz="2800" spc="-5" dirty="0">
                <a:solidFill>
                  <a:prstClr val="black"/>
                </a:solidFill>
                <a:latin typeface="Times New Roman"/>
                <a:cs typeface="Times New Roman"/>
              </a:rPr>
              <a:t>	</a:t>
            </a:r>
            <a:r>
              <a:rPr sz="2800" spc="-5" dirty="0">
                <a:solidFill>
                  <a:srgbClr val="000066"/>
                </a:solidFill>
                <a:latin typeface="Arial"/>
                <a:cs typeface="Arial"/>
              </a:rPr>
              <a:t>Bao </a:t>
            </a:r>
            <a:r>
              <a:rPr sz="2800" dirty="0">
                <a:solidFill>
                  <a:srgbClr val="000066"/>
                </a:solidFill>
                <a:latin typeface="Arial"/>
                <a:cs typeface="Arial"/>
              </a:rPr>
              <a:t>vây atypical pathogens,</a:t>
            </a:r>
            <a:r>
              <a:rPr sz="2800" spc="-5" dirty="0">
                <a:solidFill>
                  <a:srgbClr val="000066"/>
                </a:solidFill>
                <a:latin typeface="Arial"/>
                <a:cs typeface="Arial"/>
              </a:rPr>
              <a:t> pseudomonas</a:t>
            </a:r>
            <a:endParaRPr sz="2800">
              <a:solidFill>
                <a:prstClr val="black"/>
              </a:solidFill>
              <a:latin typeface="Arial"/>
              <a:cs typeface="Arial"/>
            </a:endParaRPr>
          </a:p>
          <a:p>
            <a:pPr marL="624840">
              <a:lnSpc>
                <a:spcPts val="3190"/>
              </a:lnSpc>
              <a:spcBef>
                <a:spcPts val="335"/>
              </a:spcBef>
              <a:tabLst>
                <a:tab pos="1132205" algn="l"/>
              </a:tabLst>
              <a:defRPr/>
            </a:pPr>
            <a:r>
              <a:rPr sz="2800" spc="-5" dirty="0">
                <a:solidFill>
                  <a:prstClr val="black"/>
                </a:solidFill>
                <a:latin typeface="Wingdings"/>
                <a:cs typeface="Wingdings"/>
              </a:rPr>
              <a:t></a:t>
            </a:r>
            <a:r>
              <a:rPr sz="2800" spc="-5" dirty="0">
                <a:solidFill>
                  <a:prstClr val="black"/>
                </a:solidFill>
                <a:latin typeface="Times New Roman"/>
                <a:cs typeface="Times New Roman"/>
              </a:rPr>
              <a:t>	</a:t>
            </a:r>
            <a:r>
              <a:rPr sz="2800" spc="-5" dirty="0">
                <a:solidFill>
                  <a:srgbClr val="000066"/>
                </a:solidFill>
                <a:latin typeface="Arial"/>
                <a:cs typeface="Arial"/>
              </a:rPr>
              <a:t>Giảm nhanh </a:t>
            </a:r>
            <a:r>
              <a:rPr sz="2800" dirty="0">
                <a:solidFill>
                  <a:srgbClr val="000066"/>
                </a:solidFill>
                <a:latin typeface="Arial"/>
                <a:cs typeface="Arial"/>
              </a:rPr>
              <a:t>VK </a:t>
            </a:r>
            <a:r>
              <a:rPr sz="2800" spc="-5" dirty="0">
                <a:solidFill>
                  <a:srgbClr val="000066"/>
                </a:solidFill>
                <a:latin typeface="Arial"/>
                <a:cs typeface="Arial"/>
              </a:rPr>
              <a:t>tại chỗ bằng </a:t>
            </a:r>
            <a:r>
              <a:rPr sz="2800" dirty="0">
                <a:solidFill>
                  <a:srgbClr val="000066"/>
                </a:solidFill>
                <a:latin typeface="Arial"/>
                <a:cs typeface="Arial"/>
              </a:rPr>
              <a:t>nhiều </a:t>
            </a:r>
            <a:r>
              <a:rPr sz="2800" spc="-5" dirty="0">
                <a:solidFill>
                  <a:srgbClr val="000066"/>
                </a:solidFill>
                <a:latin typeface="Arial"/>
                <a:cs typeface="Arial"/>
              </a:rPr>
              <a:t>cơ chế </a:t>
            </a:r>
            <a:r>
              <a:rPr sz="2800" spc="375" dirty="0">
                <a:solidFill>
                  <a:srgbClr val="000066"/>
                </a:solidFill>
                <a:latin typeface="Arial"/>
                <a:cs typeface="Arial"/>
              </a:rPr>
              <a:t> </a:t>
            </a:r>
            <a:r>
              <a:rPr sz="2800" spc="-5" dirty="0">
                <a:solidFill>
                  <a:srgbClr val="000066"/>
                </a:solidFill>
                <a:latin typeface="Arial"/>
                <a:cs typeface="Arial"/>
              </a:rPr>
              <a:t>bao</a:t>
            </a:r>
            <a:endParaRPr sz="2800">
              <a:solidFill>
                <a:prstClr val="black"/>
              </a:solidFill>
              <a:latin typeface="Arial"/>
              <a:cs typeface="Arial"/>
            </a:endParaRPr>
          </a:p>
          <a:p>
            <a:pPr marL="967740">
              <a:lnSpc>
                <a:spcPts val="3190"/>
              </a:lnSpc>
              <a:defRPr/>
            </a:pPr>
            <a:r>
              <a:rPr sz="2800" dirty="0">
                <a:solidFill>
                  <a:srgbClr val="000066"/>
                </a:solidFill>
                <a:latin typeface="Arial"/>
                <a:cs typeface="Arial"/>
              </a:rPr>
              <a:t>gồm cả cơ chế tăng </a:t>
            </a:r>
            <a:r>
              <a:rPr sz="2800" spc="-5" dirty="0">
                <a:solidFill>
                  <a:srgbClr val="000066"/>
                </a:solidFill>
                <a:latin typeface="Arial"/>
                <a:cs typeface="Arial"/>
              </a:rPr>
              <a:t>cường miễn</a:t>
            </a:r>
            <a:r>
              <a:rPr sz="2800" dirty="0">
                <a:solidFill>
                  <a:srgbClr val="000066"/>
                </a:solidFill>
                <a:latin typeface="Arial"/>
                <a:cs typeface="Arial"/>
              </a:rPr>
              <a:t> </a:t>
            </a:r>
            <a:r>
              <a:rPr sz="2800" spc="-5" dirty="0">
                <a:solidFill>
                  <a:srgbClr val="000066"/>
                </a:solidFill>
                <a:latin typeface="Arial"/>
                <a:cs typeface="Arial"/>
              </a:rPr>
              <a:t>dịch</a:t>
            </a:r>
            <a:endParaRPr sz="2800">
              <a:solidFill>
                <a:prstClr val="black"/>
              </a:solidFill>
              <a:latin typeface="Arial"/>
              <a:cs typeface="Arial"/>
            </a:endParaRPr>
          </a:p>
          <a:p>
            <a:pPr marL="250825" algn="ctr">
              <a:spcBef>
                <a:spcPts val="409"/>
              </a:spcBef>
              <a:defRPr/>
            </a:pPr>
            <a:r>
              <a:rPr sz="2800" spc="-5" dirty="0">
                <a:solidFill>
                  <a:srgbClr val="FF0000"/>
                </a:solidFill>
                <a:latin typeface="Wingdings"/>
                <a:cs typeface="Wingdings"/>
              </a:rPr>
              <a:t></a:t>
            </a:r>
            <a:r>
              <a:rPr sz="2800" spc="-15" dirty="0">
                <a:solidFill>
                  <a:srgbClr val="FF0000"/>
                </a:solidFill>
                <a:latin typeface="Times New Roman"/>
                <a:cs typeface="Times New Roman"/>
              </a:rPr>
              <a:t> </a:t>
            </a:r>
            <a:r>
              <a:rPr sz="3600" spc="-5" dirty="0">
                <a:solidFill>
                  <a:srgbClr val="FF0000"/>
                </a:solidFill>
                <a:latin typeface="Arial"/>
                <a:cs typeface="Arial"/>
              </a:rPr>
              <a:t>????</a:t>
            </a:r>
            <a:endParaRPr sz="3600">
              <a:solidFill>
                <a:prstClr val="black"/>
              </a:solidFill>
              <a:latin typeface="Arial"/>
              <a:cs typeface="Arial"/>
            </a:endParaRPr>
          </a:p>
        </p:txBody>
      </p:sp>
      <p:sp>
        <p:nvSpPr>
          <p:cNvPr id="4" name="object 4"/>
          <p:cNvSpPr/>
          <p:nvPr/>
        </p:nvSpPr>
        <p:spPr>
          <a:xfrm>
            <a:off x="1524000" y="1523999"/>
            <a:ext cx="9144000" cy="5333998"/>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5" name="object 5"/>
          <p:cNvSpPr txBox="1"/>
          <p:nvPr/>
        </p:nvSpPr>
        <p:spPr>
          <a:xfrm>
            <a:off x="5476876" y="990601"/>
            <a:ext cx="4657725" cy="471283"/>
          </a:xfrm>
          <a:prstGeom prst="rect">
            <a:avLst/>
          </a:prstGeom>
          <a:solidFill>
            <a:srgbClr val="DDDDDD"/>
          </a:solidFill>
        </p:spPr>
        <p:txBody>
          <a:bodyPr vert="horz" wrap="square" lIns="0" tIns="40005" rIns="0" bIns="0" rtlCol="0">
            <a:spAutoFit/>
          </a:bodyPr>
          <a:lstStyle/>
          <a:p>
            <a:pPr marL="92075">
              <a:spcBef>
                <a:spcPts val="315"/>
              </a:spcBef>
              <a:defRPr/>
            </a:pPr>
            <a:r>
              <a:rPr sz="1400" b="1" spc="-5" dirty="0">
                <a:solidFill>
                  <a:prstClr val="black"/>
                </a:solidFill>
                <a:latin typeface="Arial"/>
                <a:cs typeface="Arial"/>
              </a:rPr>
              <a:t>Fernando </a:t>
            </a:r>
            <a:r>
              <a:rPr sz="1400" b="1" dirty="0">
                <a:solidFill>
                  <a:prstClr val="black"/>
                </a:solidFill>
                <a:latin typeface="Arial"/>
                <a:cs typeface="Arial"/>
              </a:rPr>
              <a:t>J. </a:t>
            </a:r>
            <a:r>
              <a:rPr sz="1400" b="1" spc="-5" dirty="0">
                <a:solidFill>
                  <a:prstClr val="black"/>
                </a:solidFill>
                <a:latin typeface="Arial"/>
                <a:cs typeface="Arial"/>
              </a:rPr>
              <a:t>Martinez. </a:t>
            </a:r>
            <a:r>
              <a:rPr sz="1400" dirty="0">
                <a:solidFill>
                  <a:prstClr val="black"/>
                </a:solidFill>
                <a:latin typeface="Arial"/>
                <a:cs typeface="Arial"/>
              </a:rPr>
              <a:t>Clinical Infectious Diseases</a:t>
            </a:r>
            <a:r>
              <a:rPr sz="1400" spc="-195" dirty="0">
                <a:solidFill>
                  <a:prstClr val="black"/>
                </a:solidFill>
                <a:latin typeface="Arial"/>
                <a:cs typeface="Arial"/>
              </a:rPr>
              <a:t> </a:t>
            </a:r>
            <a:r>
              <a:rPr sz="1400" dirty="0">
                <a:solidFill>
                  <a:prstClr val="black"/>
                </a:solidFill>
                <a:latin typeface="Arial"/>
                <a:cs typeface="Arial"/>
              </a:rPr>
              <a:t>2004</a:t>
            </a:r>
            <a:endParaRPr sz="1400">
              <a:solidFill>
                <a:prstClr val="black"/>
              </a:solidFill>
              <a:latin typeface="Arial"/>
              <a:cs typeface="Arial"/>
            </a:endParaRPr>
          </a:p>
          <a:p>
            <a:pPr marL="92075">
              <a:defRPr/>
            </a:pPr>
            <a:r>
              <a:rPr sz="1400" b="1" dirty="0">
                <a:solidFill>
                  <a:prstClr val="black"/>
                </a:solidFill>
                <a:latin typeface="Arial"/>
                <a:cs typeface="Arial"/>
              </a:rPr>
              <a:t>Jesus </a:t>
            </a:r>
            <a:r>
              <a:rPr sz="1400" b="1" spc="-5" dirty="0">
                <a:solidFill>
                  <a:prstClr val="black"/>
                </a:solidFill>
                <a:latin typeface="Arial"/>
                <a:cs typeface="Arial"/>
              </a:rPr>
              <a:t>Caballero </a:t>
            </a:r>
            <a:r>
              <a:rPr sz="1400" b="1" dirty="0">
                <a:solidFill>
                  <a:prstClr val="black"/>
                </a:solidFill>
                <a:latin typeface="Arial"/>
                <a:cs typeface="Arial"/>
              </a:rPr>
              <a:t>et al. </a:t>
            </a:r>
            <a:r>
              <a:rPr sz="1400" dirty="0">
                <a:solidFill>
                  <a:prstClr val="black"/>
                </a:solidFill>
                <a:latin typeface="Arial"/>
                <a:cs typeface="Arial"/>
              </a:rPr>
              <a:t>Annals of </a:t>
            </a:r>
            <a:r>
              <a:rPr sz="1400" spc="-5" dirty="0">
                <a:solidFill>
                  <a:prstClr val="black"/>
                </a:solidFill>
                <a:latin typeface="Arial"/>
                <a:cs typeface="Arial"/>
              </a:rPr>
              <a:t>Intensive Care</a:t>
            </a:r>
            <a:r>
              <a:rPr sz="1400" spc="-120" dirty="0">
                <a:solidFill>
                  <a:prstClr val="black"/>
                </a:solidFill>
                <a:latin typeface="Arial"/>
                <a:cs typeface="Arial"/>
              </a:rPr>
              <a:t> </a:t>
            </a:r>
            <a:r>
              <a:rPr sz="1400" spc="-30" dirty="0">
                <a:solidFill>
                  <a:prstClr val="black"/>
                </a:solidFill>
                <a:latin typeface="Arial"/>
                <a:cs typeface="Arial"/>
              </a:rPr>
              <a:t>2011</a:t>
            </a:r>
            <a:endParaRPr sz="1400">
              <a:solidFill>
                <a:prstClr val="black"/>
              </a:solidFill>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694320" y="2214720"/>
              <a:ext cx="732600" cy="71640"/>
            </p14:xfrm>
          </p:contentPart>
        </mc:Choice>
        <mc:Fallback xmlns="">
          <p:pic>
            <p:nvPicPr>
              <p:cNvPr id="6" name="Ink 5"/>
              <p:cNvPicPr/>
              <p:nvPr/>
            </p:nvPicPr>
            <p:blipFill>
              <a:blip r:embed="rId4"/>
              <a:stretch>
                <a:fillRect/>
              </a:stretch>
            </p:blipFill>
            <p:spPr>
              <a:xfrm>
                <a:off x="6678480" y="2151360"/>
                <a:ext cx="7639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6658680" y="3268440"/>
              <a:ext cx="1036080" cy="250200"/>
            </p14:xfrm>
          </p:contentPart>
        </mc:Choice>
        <mc:Fallback xmlns="">
          <p:pic>
            <p:nvPicPr>
              <p:cNvPr id="7" name="Ink 6"/>
              <p:cNvPicPr/>
              <p:nvPr/>
            </p:nvPicPr>
            <p:blipFill>
              <a:blip r:embed="rId6"/>
              <a:stretch>
                <a:fillRect/>
              </a:stretch>
            </p:blipFill>
            <p:spPr>
              <a:xfrm>
                <a:off x="6642840" y="3205080"/>
                <a:ext cx="10674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747960" y="3991680"/>
              <a:ext cx="687960" cy="36000"/>
            </p14:xfrm>
          </p:contentPart>
        </mc:Choice>
        <mc:Fallback xmlns="">
          <p:pic>
            <p:nvPicPr>
              <p:cNvPr id="8" name="Ink 7"/>
              <p:cNvPicPr/>
              <p:nvPr/>
            </p:nvPicPr>
            <p:blipFill>
              <a:blip r:embed="rId8"/>
              <a:stretch>
                <a:fillRect/>
              </a:stretch>
            </p:blipFill>
            <p:spPr>
              <a:xfrm>
                <a:off x="6732120" y="3928320"/>
                <a:ext cx="719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6738960" y="5313240"/>
              <a:ext cx="759600" cy="27000"/>
            </p14:xfrm>
          </p:contentPart>
        </mc:Choice>
        <mc:Fallback xmlns="">
          <p:pic>
            <p:nvPicPr>
              <p:cNvPr id="9" name="Ink 8"/>
              <p:cNvPicPr/>
              <p:nvPr/>
            </p:nvPicPr>
            <p:blipFill>
              <a:blip r:embed="rId10"/>
              <a:stretch>
                <a:fillRect/>
              </a:stretch>
            </p:blipFill>
            <p:spPr>
              <a:xfrm>
                <a:off x="6723120" y="5249880"/>
                <a:ext cx="790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6747960" y="5733000"/>
              <a:ext cx="768240" cy="98280"/>
            </p14:xfrm>
          </p:contentPart>
        </mc:Choice>
        <mc:Fallback xmlns="">
          <p:pic>
            <p:nvPicPr>
              <p:cNvPr id="10" name="Ink 9"/>
              <p:cNvPicPr/>
              <p:nvPr/>
            </p:nvPicPr>
            <p:blipFill>
              <a:blip r:embed="rId12"/>
              <a:stretch>
                <a:fillRect/>
              </a:stretch>
            </p:blipFill>
            <p:spPr>
              <a:xfrm>
                <a:off x="6732120" y="5669640"/>
                <a:ext cx="799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6676680" y="6116760"/>
              <a:ext cx="821880" cy="72000"/>
            </p14:xfrm>
          </p:contentPart>
        </mc:Choice>
        <mc:Fallback xmlns="">
          <p:pic>
            <p:nvPicPr>
              <p:cNvPr id="11" name="Ink 10"/>
              <p:cNvPicPr/>
              <p:nvPr/>
            </p:nvPicPr>
            <p:blipFill>
              <a:blip r:embed="rId14"/>
              <a:stretch>
                <a:fillRect/>
              </a:stretch>
            </p:blipFill>
            <p:spPr>
              <a:xfrm>
                <a:off x="6660840" y="6053400"/>
                <a:ext cx="853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6703320" y="6536520"/>
              <a:ext cx="768240" cy="18360"/>
            </p14:xfrm>
          </p:contentPart>
        </mc:Choice>
        <mc:Fallback xmlns="">
          <p:pic>
            <p:nvPicPr>
              <p:cNvPr id="12" name="Ink 11"/>
              <p:cNvPicPr/>
              <p:nvPr/>
            </p:nvPicPr>
            <p:blipFill>
              <a:blip r:embed="rId16"/>
              <a:stretch>
                <a:fillRect/>
              </a:stretch>
            </p:blipFill>
            <p:spPr>
              <a:xfrm>
                <a:off x="6687480" y="6473160"/>
                <a:ext cx="799560" cy="145080"/>
              </a:xfrm>
              <a:prstGeom prst="rect">
                <a:avLst/>
              </a:prstGeom>
            </p:spPr>
          </p:pic>
        </mc:Fallback>
      </mc:AlternateContent>
    </p:spTree>
    <p:extLst>
      <p:ext uri="{BB962C8B-B14F-4D97-AF65-F5344CB8AC3E}">
        <p14:creationId xmlns:p14="http://schemas.microsoft.com/office/powerpoint/2010/main" val="309752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185" y="-6285"/>
            <a:ext cx="8229600" cy="1143000"/>
          </a:xfrm>
        </p:spPr>
        <p:txBody>
          <a:bodyPr>
            <a:noAutofit/>
          </a:bodyPr>
          <a:lstStyle/>
          <a:p>
            <a:r>
              <a:rPr lang="en-US" sz="2800" b="1" dirty="0">
                <a:latin typeface="Arial" panose="020B0604020202020204" pitchFamily="34" charset="0"/>
                <a:cs typeface="Arial" panose="020B0604020202020204" pitchFamily="34" charset="0"/>
              </a:rPr>
              <a:t>HIỆU LỰC QUINOLONE HÔ HẤP SO VỚI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BETA LACTAM + MACROLIDE</a:t>
            </a:r>
          </a:p>
        </p:txBody>
      </p:sp>
      <p:sp>
        <p:nvSpPr>
          <p:cNvPr id="3" name="Content Placeholder 2">
            <a:extLst>
              <a:ext uri="{FF2B5EF4-FFF2-40B4-BE49-F238E27FC236}">
                <a16:creationId xmlns:a16="http://schemas.microsoft.com/office/drawing/2014/main" id="{87BE497E-AEAE-4B6E-9117-DD678B83B3E7}"/>
              </a:ext>
            </a:extLst>
          </p:cNvPr>
          <p:cNvSpPr>
            <a:spLocks noGrp="1"/>
          </p:cNvSpPr>
          <p:nvPr>
            <p:ph idx="1"/>
          </p:nvPr>
        </p:nvSpPr>
        <p:spPr/>
        <p:txBody>
          <a:bodyPr/>
          <a:lstStyle/>
          <a:p>
            <a:endParaRPr lang="en-US"/>
          </a:p>
        </p:txBody>
      </p:sp>
      <p:sp>
        <p:nvSpPr>
          <p:cNvPr id="5" name="Text Box 6"/>
          <p:cNvSpPr txBox="1">
            <a:spLocks noChangeArrowheads="1"/>
          </p:cNvSpPr>
          <p:nvPr/>
        </p:nvSpPr>
        <p:spPr bwMode="auto">
          <a:xfrm>
            <a:off x="6477001" y="6520190"/>
            <a:ext cx="2002471" cy="26161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zh-TW" sz="1100">
                <a:solidFill>
                  <a:srgbClr val="FFFF00"/>
                </a:solidFill>
                <a:latin typeface="Arial" charset="0"/>
                <a:cs typeface="Arial" charset="0"/>
              </a:rPr>
              <a:t>CMAJ 2008;179(12):1269-77</a:t>
            </a:r>
            <a:endParaRPr lang="en-US" altLang="zh-TW" sz="1100" dirty="0">
              <a:solidFill>
                <a:srgbClr val="FFFF00"/>
              </a:solidFill>
              <a:latin typeface="Arial" charset="0"/>
              <a:cs typeface="Arial"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06642"/>
            <a:ext cx="4419600" cy="29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972128"/>
            <a:ext cx="4419600" cy="283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017" y="1006642"/>
            <a:ext cx="4384199" cy="341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6460853"/>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DA warning Azithromycin.PNG"/>
          <p:cNvPicPr>
            <a:picLocks noChangeAspect="1"/>
          </p:cNvPicPr>
          <p:nvPr/>
        </p:nvPicPr>
        <p:blipFill>
          <a:blip r:embed="rId2" cstate="print"/>
          <a:stretch>
            <a:fillRect/>
          </a:stretch>
        </p:blipFill>
        <p:spPr>
          <a:xfrm>
            <a:off x="2971800" y="0"/>
            <a:ext cx="9144000" cy="6858000"/>
          </a:xfrm>
          <a:prstGeom prst="rect">
            <a:avLst/>
          </a:prstGeom>
        </p:spPr>
      </p:pic>
      <p:pic>
        <p:nvPicPr>
          <p:cNvPr id="3" name="Picture 2">
            <a:extLst>
              <a:ext uri="{FF2B5EF4-FFF2-40B4-BE49-F238E27FC236}">
                <a16:creationId xmlns:a16="http://schemas.microsoft.com/office/drawing/2014/main" id="{68962EC4-D3BD-4EEB-975B-5BD06CEBB77E}"/>
              </a:ext>
            </a:extLst>
          </p:cNvPr>
          <p:cNvPicPr>
            <a:picLocks noChangeAspect="1"/>
          </p:cNvPicPr>
          <p:nvPr/>
        </p:nvPicPr>
        <p:blipFill>
          <a:blip r:embed="rId3"/>
          <a:stretch>
            <a:fillRect/>
          </a:stretch>
        </p:blipFill>
        <p:spPr>
          <a:xfrm>
            <a:off x="2971800" y="-1219200"/>
            <a:ext cx="9144000" cy="3546505"/>
          </a:xfrm>
          <a:prstGeom prst="rect">
            <a:avLst/>
          </a:prstGeom>
        </p:spPr>
      </p:pic>
      <p:pic>
        <p:nvPicPr>
          <p:cNvPr id="4" name="Picture 3">
            <a:extLst>
              <a:ext uri="{FF2B5EF4-FFF2-40B4-BE49-F238E27FC236}">
                <a16:creationId xmlns:a16="http://schemas.microsoft.com/office/drawing/2014/main" id="{5C8302ED-B220-4702-AA82-A61B249E43FA}"/>
              </a:ext>
            </a:extLst>
          </p:cNvPr>
          <p:cNvPicPr>
            <a:picLocks noChangeAspect="1"/>
          </p:cNvPicPr>
          <p:nvPr/>
        </p:nvPicPr>
        <p:blipFill>
          <a:blip r:embed="rId4"/>
          <a:stretch>
            <a:fillRect/>
          </a:stretch>
        </p:blipFill>
        <p:spPr>
          <a:xfrm>
            <a:off x="2971800" y="4098888"/>
            <a:ext cx="9144000" cy="2759112"/>
          </a:xfrm>
          <a:prstGeom prst="rect">
            <a:avLst/>
          </a:prstGeom>
        </p:spPr>
      </p:pic>
      <p:sp>
        <p:nvSpPr>
          <p:cNvPr id="5" name="Title 4">
            <a:extLst>
              <a:ext uri="{FF2B5EF4-FFF2-40B4-BE49-F238E27FC236}">
                <a16:creationId xmlns:a16="http://schemas.microsoft.com/office/drawing/2014/main" id="{906638C2-86BE-43C3-BFE7-3082B319FF23}"/>
              </a:ext>
            </a:extLst>
          </p:cNvPr>
          <p:cNvSpPr>
            <a:spLocks noGrp="1"/>
          </p:cNvSpPr>
          <p:nvPr>
            <p:ph type="title"/>
          </p:nvPr>
        </p:nvSpPr>
        <p:spPr>
          <a:xfrm>
            <a:off x="76200" y="1143000"/>
            <a:ext cx="2743200" cy="1398587"/>
          </a:xfrm>
        </p:spPr>
        <p:txBody>
          <a:bodyPr>
            <a:normAutofit fontScale="90000"/>
          </a:bodyPr>
          <a:lstStyle/>
          <a:p>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c</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mắc</a:t>
            </a:r>
            <a:endParaRPr lang="en-US"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358186B-7E83-4C88-A49F-1D07AD968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61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550B-559A-470B-91F4-43FCE48AD940}"/>
              </a:ext>
            </a:extLst>
          </p:cNvPr>
          <p:cNvSpPr>
            <a:spLocks noGrp="1"/>
          </p:cNvSpPr>
          <p:nvPr>
            <p:ph type="title"/>
          </p:nvPr>
        </p:nvSpPr>
        <p:spPr/>
        <p:txBody>
          <a:bodyPr/>
          <a:lstStyle/>
          <a:p>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trị</a:t>
            </a:r>
            <a:r>
              <a:rPr lang="en-US" sz="3600" dirty="0">
                <a:latin typeface="Arial" panose="020B0604020202020204" pitchFamily="34" charset="0"/>
                <a:cs typeface="Arial" panose="020B0604020202020204" pitchFamily="34" charset="0"/>
              </a:rPr>
              <a:t> KS </a:t>
            </a:r>
            <a:r>
              <a:rPr lang="en-US" sz="3600" dirty="0" err="1">
                <a:latin typeface="Arial" panose="020B0604020202020204" pitchFamily="34" charset="0"/>
                <a:cs typeface="Arial" panose="020B0604020202020204" pitchFamily="34" charset="0"/>
              </a:rPr>
              <a:t>cho</a:t>
            </a:r>
            <a:r>
              <a:rPr lang="en-US" sz="3600" dirty="0">
                <a:latin typeface="Arial" panose="020B0604020202020204" pitchFamily="34" charset="0"/>
                <a:cs typeface="Arial" panose="020B0604020202020204" pitchFamily="34" charset="0"/>
              </a:rPr>
              <a:t> VPCĐ ở </a:t>
            </a:r>
            <a:r>
              <a:rPr lang="en-US" sz="3600" dirty="0" err="1">
                <a:latin typeface="Arial" panose="020B0604020202020204" pitchFamily="34" charset="0"/>
                <a:cs typeface="Arial" panose="020B0604020202020204" pitchFamily="34" charset="0"/>
              </a:rPr>
              <a:t>Trung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quốc</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12AA61-920A-4DAA-AC9A-24953341FC11}"/>
              </a:ext>
            </a:extLst>
          </p:cNvPr>
          <p:cNvSpPr>
            <a:spLocks noGrp="1"/>
          </p:cNvSpPr>
          <p:nvPr>
            <p:ph idx="1"/>
          </p:nvPr>
        </p:nvSpPr>
        <p:spPr/>
        <p:txBody>
          <a:bodyPr/>
          <a:lstStyle/>
          <a:p>
            <a:r>
              <a:rPr lang="en-US" dirty="0">
                <a:effectLst/>
                <a:latin typeface="Arial" panose="020B0604020202020204" pitchFamily="34" charset="0"/>
                <a:cs typeface="Arial" panose="020B0604020202020204" pitchFamily="34" charset="0"/>
              </a:rPr>
              <a:t>18 043 adults/ 185 hospitals</a:t>
            </a:r>
          </a:p>
          <a:p>
            <a:r>
              <a:rPr lang="en-US" dirty="0" err="1">
                <a:effectLst/>
                <a:latin typeface="Arial" panose="020B0604020202020204" pitchFamily="34" charset="0"/>
                <a:cs typeface="Arial" panose="020B0604020202020204" pitchFamily="34" charset="0"/>
              </a:rPr>
              <a:t>Phác</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đồ</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a:t>
            </a:r>
            <a:r>
              <a:rPr lang="vi-VN" dirty="0">
                <a:effectLst/>
                <a:latin typeface="Arial" panose="020B0604020202020204" pitchFamily="34" charset="0"/>
                <a:cs typeface="Arial" panose="020B0604020202020204" pitchFamily="34" charset="0"/>
              </a:rPr>
              <a:t>ư</a:t>
            </a:r>
            <a:r>
              <a:rPr lang="en-US" dirty="0" err="1">
                <a:effectLst/>
                <a:latin typeface="Arial" panose="020B0604020202020204" pitchFamily="34" charset="0"/>
                <a:cs typeface="Arial" panose="020B0604020202020204" pitchFamily="34" charset="0"/>
              </a:rPr>
              <a:t>ờng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nhất</a:t>
            </a:r>
            <a:r>
              <a:rPr lang="en-US" dirty="0">
                <a:effectLst/>
                <a:latin typeface="Arial" panose="020B0604020202020204" pitchFamily="34" charset="0"/>
                <a:cs typeface="Arial" panose="020B0604020202020204" pitchFamily="34" charset="0"/>
              </a:rPr>
              <a:t> đ</a:t>
            </a:r>
            <a:r>
              <a:rPr lang="vi-VN" dirty="0">
                <a:effectLst/>
                <a:latin typeface="Arial" panose="020B0604020202020204" pitchFamily="34" charset="0"/>
                <a:cs typeface="Arial" panose="020B0604020202020204" pitchFamily="34" charset="0"/>
              </a:rPr>
              <a:t>ơ</a:t>
            </a:r>
            <a:r>
              <a:rPr lang="en-US" dirty="0">
                <a:effectLst/>
                <a:latin typeface="Arial" panose="020B0604020202020204" pitchFamily="34" charset="0"/>
                <a:cs typeface="Arial" panose="020B0604020202020204" pitchFamily="34" charset="0"/>
              </a:rPr>
              <a:t>n </a:t>
            </a:r>
            <a:r>
              <a:rPr lang="en-US" dirty="0" err="1">
                <a:effectLst/>
                <a:latin typeface="Arial" panose="020B0604020202020204" pitchFamily="34" charset="0"/>
                <a:cs typeface="Arial" panose="020B0604020202020204" pitchFamily="34" charset="0"/>
              </a:rPr>
              <a:t>trị</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với</a:t>
            </a:r>
            <a:r>
              <a:rPr lang="en-US" dirty="0">
                <a:effectLst/>
                <a:latin typeface="Arial" panose="020B0604020202020204" pitchFamily="34" charset="0"/>
                <a:cs typeface="Arial" panose="020B0604020202020204" pitchFamily="34" charset="0"/>
              </a:rPr>
              <a:t> fluoroquinolone (14.8%, 2671/18 043)</a:t>
            </a:r>
          </a:p>
          <a:p>
            <a:r>
              <a:rPr lang="en-US" dirty="0" err="1">
                <a:effectLst/>
                <a:latin typeface="Arial" panose="020B0604020202020204" pitchFamily="34" charset="0"/>
                <a:cs typeface="Arial" panose="020B0604020202020204" pitchFamily="34" charset="0"/>
              </a:rPr>
              <a:t>Kháng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sinh</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khởi</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đầu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a:t>
            </a:r>
            <a:r>
              <a:rPr lang="vi-VN" dirty="0">
                <a:effectLst/>
                <a:latin typeface="Arial" panose="020B0604020202020204" pitchFamily="34" charset="0"/>
                <a:cs typeface="Arial" panose="020B0604020202020204" pitchFamily="34" charset="0"/>
              </a:rPr>
              <a:t>ư</a:t>
            </a:r>
            <a:r>
              <a:rPr lang="en-US" dirty="0" err="1">
                <a:effectLst/>
                <a:latin typeface="Arial" panose="020B0604020202020204" pitchFamily="34" charset="0"/>
                <a:cs typeface="Arial" panose="020B0604020202020204" pitchFamily="34" charset="0"/>
              </a:rPr>
              <a:t>ờng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nhất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đơn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lẻ</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hoặc</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phối</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hợp</a:t>
            </a:r>
            <a:r>
              <a:rPr lang="en-US" dirty="0">
                <a:effectLst/>
                <a:latin typeface="Arial" panose="020B0604020202020204" pitchFamily="34" charset="0"/>
                <a:cs typeface="Arial" panose="020B0604020202020204" pitchFamily="34" charset="0"/>
              </a:rPr>
              <a:t>): levofloxacin (15.7%, 4597/29 278)</a:t>
            </a:r>
          </a:p>
          <a:p>
            <a:r>
              <a:rPr lang="en-US" dirty="0" err="1">
                <a:effectLst/>
                <a:latin typeface="Arial" panose="020B0604020202020204" pitchFamily="34" charset="0"/>
                <a:cs typeface="Arial" panose="020B0604020202020204" pitchFamily="34" charset="0"/>
              </a:rPr>
              <a:t>Cấy</a:t>
            </a:r>
            <a:r>
              <a:rPr lang="en-US" dirty="0">
                <a:effectLst/>
                <a:latin typeface="Arial" panose="020B0604020202020204" pitchFamily="34" charset="0"/>
                <a:cs typeface="Arial" panose="020B0604020202020204" pitchFamily="34" charset="0"/>
              </a:rPr>
              <a:t> d</a:t>
            </a:r>
            <a:r>
              <a:rPr lang="vi-VN" dirty="0">
                <a:effectLst/>
                <a:latin typeface="Arial" panose="020B0604020202020204" pitchFamily="34" charset="0"/>
                <a:cs typeface="Arial" panose="020B0604020202020204" pitchFamily="34" charset="0"/>
              </a:rPr>
              <a:t>ư</a:t>
            </a:r>
            <a:r>
              <a:rPr lang="en-US" dirty="0" err="1">
                <a:effectLst/>
                <a:latin typeface="Arial" panose="020B0604020202020204" pitchFamily="34" charset="0"/>
                <a:cs typeface="Arial" panose="020B0604020202020204" pitchFamily="34" charset="0"/>
              </a:rPr>
              <a:t>ơng</a:t>
            </a:r>
            <a:r>
              <a:rPr lang="en-US" dirty="0">
                <a:effectLst/>
                <a:latin typeface="Arial" panose="020B0604020202020204" pitchFamily="34" charset="0"/>
                <a:cs typeface="Arial" panose="020B0604020202020204" pitchFamily="34" charset="0"/>
              </a:rPr>
              <a:t> 26.9% (4851/18 043).</a:t>
            </a:r>
          </a:p>
          <a:p>
            <a:r>
              <a:rPr lang="en-US" dirty="0" err="1">
                <a:effectLst/>
                <a:latin typeface="Arial" panose="020B0604020202020204" pitchFamily="34" charset="0"/>
                <a:cs typeface="Arial" panose="020B0604020202020204" pitchFamily="34" charset="0"/>
              </a:rPr>
              <a:t>Tử</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vong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nội</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trú</a:t>
            </a:r>
            <a:r>
              <a:rPr lang="en-US" dirty="0">
                <a:effectLst/>
                <a:latin typeface="Arial" panose="020B0604020202020204" pitchFamily="34" charset="0"/>
                <a:cs typeface="Arial" panose="020B0604020202020204" pitchFamily="34" charset="0"/>
              </a:rPr>
              <a:t> 2.1% (380/18 043)</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3486C4D-A4D3-425D-A505-ACD480C1B969}"/>
              </a:ext>
            </a:extLst>
          </p:cNvPr>
          <p:cNvSpPr txBox="1"/>
          <p:nvPr/>
        </p:nvSpPr>
        <p:spPr>
          <a:xfrm>
            <a:off x="7772401" y="6477000"/>
            <a:ext cx="2611997" cy="369332"/>
          </a:xfrm>
          <a:prstGeom prst="rect">
            <a:avLst/>
          </a:prstGeom>
          <a:noFill/>
        </p:spPr>
        <p:txBody>
          <a:bodyPr wrap="none" rtlCol="0">
            <a:spAutoFit/>
          </a:bodyPr>
          <a:lstStyle/>
          <a:p>
            <a:pPr>
              <a:defRPr/>
            </a:pPr>
            <a:r>
              <a:rPr lang="en-US" dirty="0" err="1">
                <a:solidFill>
                  <a:prstClr val="black"/>
                </a:solidFill>
                <a:latin typeface="Calibri"/>
              </a:rPr>
              <a:t>Nie</a:t>
            </a:r>
            <a:r>
              <a:rPr lang="en-US" dirty="0">
                <a:solidFill>
                  <a:prstClr val="black"/>
                </a:solidFill>
                <a:latin typeface="Calibri"/>
              </a:rPr>
              <a:t> Clin Micro Infect 2018</a:t>
            </a:r>
          </a:p>
        </p:txBody>
      </p:sp>
    </p:spTree>
    <p:extLst>
      <p:ext uri="{BB962C8B-B14F-4D97-AF65-F5344CB8AC3E}">
        <p14:creationId xmlns:p14="http://schemas.microsoft.com/office/powerpoint/2010/main" val="1583688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066800"/>
            <a:ext cx="10668000" cy="2743200"/>
          </a:xfrm>
        </p:spPr>
        <p:txBody>
          <a:bodyPr>
            <a:normAutofit/>
          </a:bodyPr>
          <a:lstStyle/>
          <a:p>
            <a:r>
              <a:rPr lang="en-US" dirty="0" err="1">
                <a:solidFill>
                  <a:srgbClr val="FFFF00"/>
                </a:solidFill>
                <a:latin typeface="Arial" panose="020B0604020202020204" pitchFamily="34" charset="0"/>
                <a:cs typeface="Arial" panose="020B0604020202020204" pitchFamily="34" charset="0"/>
              </a:rPr>
              <a:t>Bệnh</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án</a:t>
            </a:r>
            <a:r>
              <a:rPr lang="en-US" dirty="0">
                <a:solidFill>
                  <a:srgbClr val="FFFF00"/>
                </a:solidFill>
                <a:latin typeface="Arial" panose="020B0604020202020204" pitchFamily="34" charset="0"/>
                <a:cs typeface="Arial" panose="020B0604020202020204" pitchFamily="34" charset="0"/>
              </a:rPr>
              <a:t> </a:t>
            </a:r>
            <a:r>
              <a:rPr lang="vi-VN" dirty="0">
                <a:solidFill>
                  <a:srgbClr val="FFFF00"/>
                </a:solidFill>
                <a:latin typeface="Arial" panose="020B0604020202020204" pitchFamily="34" charset="0"/>
                <a:cs typeface="Arial" panose="020B0604020202020204" pitchFamily="34" charset="0"/>
              </a:rPr>
              <a:t>Viêm phổi </a:t>
            </a:r>
            <a:r>
              <a:rPr lang="vi-VN" dirty="0" err="1">
                <a:solidFill>
                  <a:srgbClr val="FFFF00"/>
                </a:solidFill>
                <a:latin typeface="Arial" panose="020B0604020202020204" pitchFamily="34" charset="0"/>
                <a:cs typeface="Arial" panose="020B0604020202020204" pitchFamily="34" charset="0"/>
              </a:rPr>
              <a:t>cộng</a:t>
            </a:r>
            <a:r>
              <a:rPr lang="vi-VN" dirty="0">
                <a:solidFill>
                  <a:srgbClr val="FFFF00"/>
                </a:solidFill>
                <a:latin typeface="Arial" panose="020B0604020202020204" pitchFamily="34" charset="0"/>
                <a:cs typeface="Arial" panose="020B0604020202020204" pitchFamily="34" charset="0"/>
              </a:rPr>
              <a:t> </a:t>
            </a:r>
            <a:r>
              <a:rPr lang="vi-VN" dirty="0" err="1">
                <a:solidFill>
                  <a:srgbClr val="FFFF00"/>
                </a:solidFill>
                <a:latin typeface="Arial" panose="020B0604020202020204" pitchFamily="34" charset="0"/>
                <a:cs typeface="Arial" panose="020B0604020202020204" pitchFamily="34" charset="0"/>
              </a:rPr>
              <a:t>đồng</a:t>
            </a:r>
            <a:endParaRPr lang="en-US" b="0" i="0" dirty="0">
              <a:solidFill>
                <a:srgbClr val="FFFF0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390442" y="4777380"/>
            <a:ext cx="7515558" cy="1928220"/>
          </a:xfrm>
        </p:spPr>
        <p:txBody>
          <a:bodyPr>
            <a:normAutofit/>
          </a:bodyPr>
          <a:lstStyle/>
          <a:p>
            <a:pPr algn="r">
              <a:spcBef>
                <a:spcPts val="575"/>
              </a:spcBef>
            </a:pPr>
            <a:r>
              <a:rPr lang="en-US" sz="2300" b="1" dirty="0">
                <a:latin typeface="Arial" panose="020B0604020202020204" pitchFamily="34" charset="0"/>
                <a:cs typeface="Arial" panose="020B0604020202020204" pitchFamily="34" charset="0"/>
              </a:rPr>
              <a:t>TS </a:t>
            </a:r>
            <a:r>
              <a:rPr lang="en-US" sz="2300" b="1" dirty="0" err="1">
                <a:latin typeface="Arial" panose="020B0604020202020204" pitchFamily="34" charset="0"/>
                <a:cs typeface="Arial" panose="020B0604020202020204" pitchFamily="34" charset="0"/>
              </a:rPr>
              <a:t>Bs</a:t>
            </a:r>
            <a:r>
              <a:rPr lang="en-US" sz="2300" b="1" dirty="0">
                <a:latin typeface="Arial" panose="020B0604020202020204" pitchFamily="34" charset="0"/>
                <a:cs typeface="Arial" panose="020B0604020202020204" pitchFamily="34" charset="0"/>
              </a:rPr>
              <a:t> Lê </a:t>
            </a:r>
            <a:r>
              <a:rPr lang="en-US" sz="2300" b="1" dirty="0" err="1">
                <a:latin typeface="Arial" panose="020B0604020202020204" pitchFamily="34" charset="0"/>
                <a:cs typeface="Arial" panose="020B0604020202020204" pitchFamily="34" charset="0"/>
              </a:rPr>
              <a:t>Thượng</a:t>
            </a:r>
            <a:r>
              <a:rPr lang="en-US" sz="2300" b="1" dirty="0">
                <a:latin typeface="Arial" panose="020B0604020202020204" pitchFamily="34" charset="0"/>
                <a:cs typeface="Arial" panose="020B0604020202020204" pitchFamily="34" charset="0"/>
              </a:rPr>
              <a:t> </a:t>
            </a:r>
            <a:r>
              <a:rPr lang="en-US" sz="2300" b="1" dirty="0" err="1">
                <a:latin typeface="Arial" panose="020B0604020202020204" pitchFamily="34" charset="0"/>
                <a:cs typeface="Arial" panose="020B0604020202020204" pitchFamily="34" charset="0"/>
              </a:rPr>
              <a:t>Vũ</a:t>
            </a:r>
            <a:endParaRPr lang="en-US" sz="2300" b="1" i="0" dirty="0">
              <a:latin typeface="Arial" panose="020B0604020202020204" pitchFamily="34" charset="0"/>
              <a:cs typeface="Arial" panose="020B0604020202020204" pitchFamily="34" charset="0"/>
            </a:endParaRPr>
          </a:p>
          <a:p>
            <a:pPr algn="r">
              <a:spcBef>
                <a:spcPts val="575"/>
              </a:spcBef>
            </a:pPr>
            <a:r>
              <a:rPr lang="en-US" sz="1600" dirty="0" err="1">
                <a:latin typeface="Arial" panose="020B0604020202020204" pitchFamily="34" charset="0"/>
                <a:cs typeface="Arial" panose="020B0604020202020204" pitchFamily="34" charset="0"/>
              </a:rPr>
              <a:t>Giảng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Viên</a:t>
            </a:r>
            <a:r>
              <a:rPr lang="en-US" sz="1600" dirty="0">
                <a:latin typeface="Arial" panose="020B0604020202020204" pitchFamily="34" charset="0"/>
                <a:cs typeface="Arial" panose="020B0604020202020204" pitchFamily="34" charset="0"/>
              </a:rPr>
              <a:t> BM </a:t>
            </a:r>
            <a:r>
              <a:rPr lang="en-US" sz="1600" dirty="0" err="1">
                <a:latin typeface="Arial" panose="020B0604020202020204" pitchFamily="34" charset="0"/>
                <a:cs typeface="Arial" panose="020B0604020202020204" pitchFamily="34" charset="0"/>
              </a:rPr>
              <a:t>Nội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Học</a:t>
            </a:r>
            <a:r>
              <a:rPr lang="en-US" sz="1600" dirty="0">
                <a:latin typeface="Arial" panose="020B0604020202020204" pitchFamily="34" charset="0"/>
                <a:cs typeface="Arial" panose="020B0604020202020204" pitchFamily="34" charset="0"/>
              </a:rPr>
              <a:t> Y </a:t>
            </a:r>
            <a:r>
              <a:rPr lang="en-US" sz="1600" dirty="0" err="1">
                <a:latin typeface="Arial" panose="020B0604020202020204" pitchFamily="34" charset="0"/>
                <a:cs typeface="Arial" panose="020B0604020202020204" pitchFamily="34" charset="0"/>
              </a:rPr>
              <a:t>Dược</a:t>
            </a:r>
            <a:r>
              <a:rPr lang="en-US" sz="1600" dirty="0">
                <a:latin typeface="Arial" panose="020B0604020202020204" pitchFamily="34" charset="0"/>
                <a:cs typeface="Arial" panose="020B0604020202020204" pitchFamily="34" charset="0"/>
              </a:rPr>
              <a:t> TP HCM</a:t>
            </a:r>
          </a:p>
          <a:p>
            <a:pPr algn="r">
              <a:spcBef>
                <a:spcPts val="575"/>
              </a:spcBef>
            </a:pPr>
            <a:r>
              <a:rPr lang="en-US" sz="1600" dirty="0" err="1">
                <a:latin typeface="Arial" panose="020B0604020202020204" pitchFamily="34" charset="0"/>
                <a:cs typeface="Arial" panose="020B0604020202020204" pitchFamily="34" charset="0"/>
              </a:rPr>
              <a:t>Phó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Trưởng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Khoa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Hấp</a:t>
            </a:r>
            <a:r>
              <a:rPr lang="en-US" sz="1600" dirty="0">
                <a:latin typeface="Arial" panose="020B0604020202020204" pitchFamily="34" charset="0"/>
                <a:cs typeface="Arial" panose="020B0604020202020204" pitchFamily="34" charset="0"/>
              </a:rPr>
              <a:t> BV </a:t>
            </a:r>
            <a:r>
              <a:rPr lang="en-US" sz="1600" dirty="0" err="1">
                <a:latin typeface="Arial" panose="020B0604020202020204" pitchFamily="34" charset="0"/>
                <a:cs typeface="Arial" panose="020B0604020202020204" pitchFamily="34" charset="0"/>
              </a:rPr>
              <a:t>Chợ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rẫy</a:t>
            </a:r>
            <a:endParaRPr lang="en-US" sz="1600" dirty="0">
              <a:latin typeface="Arial" panose="020B0604020202020204" pitchFamily="34" charset="0"/>
              <a:cs typeface="Arial" panose="020B0604020202020204" pitchFamily="34" charset="0"/>
            </a:endParaRPr>
          </a:p>
          <a:p>
            <a:pPr algn="r">
              <a:spcBef>
                <a:spcPts val="575"/>
              </a:spcBef>
            </a:pPr>
            <a:r>
              <a:rPr lang="en-US" sz="1600" dirty="0" err="1">
                <a:latin typeface="Arial" panose="020B0604020202020204" pitchFamily="34" charset="0"/>
                <a:cs typeface="Arial" panose="020B0604020202020204" pitchFamily="34" charset="0"/>
              </a:rPr>
              <a:t>Tổng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t>
            </a:r>
            <a:r>
              <a:rPr lang="vi-VN" sz="1600" dirty="0">
                <a:latin typeface="Arial" panose="020B0604020202020204" pitchFamily="34" charset="0"/>
                <a:cs typeface="Arial" panose="020B0604020202020204" pitchFamily="34" charset="0"/>
              </a:rPr>
              <a:t>ư</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Hội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hấp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Chí</a:t>
            </a:r>
            <a:r>
              <a:rPr lang="en-US" sz="1600" dirty="0">
                <a:latin typeface="Arial" panose="020B0604020202020204" pitchFamily="34" charset="0"/>
                <a:cs typeface="Arial" panose="020B0604020202020204" pitchFamily="34" charset="0"/>
              </a:rPr>
              <a:t> Minh</a:t>
            </a:r>
          </a:p>
          <a:p>
            <a:endParaRPr lang="en-US" b="0" i="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6583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888-3DDC-4B36-A803-963F0F738FC2}"/>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Bệnh</a:t>
            </a:r>
            <a:r>
              <a:rPr lang="en-US" dirty="0">
                <a:solidFill>
                  <a:schemeClr val="tx1"/>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a:t>
            </a:r>
            <a:r>
              <a:rPr lang="en-US" dirty="0">
                <a:latin typeface="Arial" panose="020B0604020202020204" pitchFamily="34" charset="0"/>
                <a:cs typeface="Arial" panose="020B0604020202020204" pitchFamily="34" charset="0"/>
              </a:rPr>
              <a:t> </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FA65C8-C872-4D6B-9226-4B7B50C5E17E}"/>
              </a:ext>
            </a:extLst>
          </p:cNvPr>
          <p:cNvSpPr>
            <a:spLocks noGrp="1"/>
          </p:cNvSpPr>
          <p:nvPr>
            <p:ph sz="half" idx="1"/>
          </p:nvPr>
        </p:nvSpPr>
        <p:spPr/>
        <p:txBody>
          <a:bodyPr>
            <a:normAutofit/>
          </a:bodyPr>
          <a:lstStyle/>
          <a:p>
            <a:r>
              <a:rPr lang="en-US" dirty="0" err="1">
                <a:solidFill>
                  <a:schemeClr val="tx1"/>
                </a:solidFill>
                <a:latin typeface="Arial" panose="020B0604020202020204" pitchFamily="34" charset="0"/>
                <a:cs typeface="Arial" panose="020B0604020202020204" pitchFamily="34" charset="0"/>
              </a:rPr>
              <a:t>Hành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chánh</a:t>
            </a:r>
            <a:endParaRPr lang="en-US" dirty="0">
              <a:solidFill>
                <a:schemeClr val="tx1"/>
              </a:solidFill>
              <a:latin typeface="Arial" panose="020B0604020202020204" pitchFamily="34" charset="0"/>
              <a:cs typeface="Arial" panose="020B0604020202020204" pitchFamily="34" charset="0"/>
            </a:endParaRPr>
          </a:p>
          <a:p>
            <a:pPr lvl="1"/>
            <a:r>
              <a:rPr lang="en-US" dirty="0">
                <a:solidFill>
                  <a:schemeClr val="tx1"/>
                </a:solidFill>
                <a:latin typeface="Arial" panose="020B0604020202020204" pitchFamily="34" charset="0"/>
                <a:cs typeface="Arial" panose="020B0604020202020204" pitchFamily="34" charset="0"/>
              </a:rPr>
              <a:t>NB SC, </a:t>
            </a:r>
            <a:r>
              <a:rPr lang="en-US" dirty="0" err="1">
                <a:solidFill>
                  <a:schemeClr val="tx1"/>
                </a:solidFill>
                <a:latin typeface="Arial" panose="020B0604020202020204" pitchFamily="34" charset="0"/>
                <a:cs typeface="Arial" panose="020B0604020202020204" pitchFamily="34" charset="0"/>
              </a:rPr>
              <a:t>nam</a:t>
            </a:r>
            <a:r>
              <a:rPr lang="en-US" dirty="0">
                <a:solidFill>
                  <a:schemeClr val="tx1"/>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47</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tuổi</a:t>
            </a:r>
            <a:r>
              <a:rPr lang="en-US" dirty="0">
                <a:solidFill>
                  <a:schemeClr val="tx1"/>
                </a:solidFill>
                <a:latin typeface="Arial" panose="020B0604020202020204" pitchFamily="34" charset="0"/>
                <a:cs typeface="Arial" panose="020B0604020202020204" pitchFamily="34" charset="0"/>
              </a:rPr>
              <a:t> (1973) </a:t>
            </a:r>
          </a:p>
          <a:p>
            <a:pPr lvl="1"/>
            <a:r>
              <a:rPr lang="en-US" dirty="0">
                <a:solidFill>
                  <a:schemeClr val="tx1"/>
                </a:solidFill>
                <a:latin typeface="Arial" panose="020B0604020202020204" pitchFamily="34" charset="0"/>
                <a:cs typeface="Arial" panose="020B0604020202020204" pitchFamily="34" charset="0"/>
              </a:rPr>
              <a:t>180cm, 86,8kg, BMI 26,8kg/m2</a:t>
            </a:r>
          </a:p>
          <a:p>
            <a:pPr lvl="1"/>
            <a:r>
              <a:rPr lang="en-US" dirty="0" err="1">
                <a:solidFill>
                  <a:schemeClr val="tx1"/>
                </a:solidFill>
                <a:latin typeface="Arial" panose="020B0604020202020204" pitchFamily="34" charset="0"/>
                <a:cs typeface="Arial" panose="020B0604020202020204" pitchFamily="34" charset="0"/>
              </a:rPr>
              <a:t>Kỹ</a:t>
            </a:r>
            <a:r>
              <a:rPr lang="en-US" dirty="0">
                <a:solidFill>
                  <a:schemeClr val="tx1"/>
                </a:solidFill>
                <a:latin typeface="Arial" panose="020B0604020202020204" pitchFamily="34" charset="0"/>
                <a:cs typeface="Arial" panose="020B0604020202020204" pitchFamily="34" charset="0"/>
              </a:rPr>
              <a:t> s</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 tin </a:t>
            </a:r>
            <a:r>
              <a:rPr lang="en-US" dirty="0" err="1">
                <a:solidFill>
                  <a:schemeClr val="tx1"/>
                </a:solidFill>
                <a:latin typeface="Arial" panose="020B0604020202020204" pitchFamily="34" charset="0"/>
                <a:cs typeface="Arial" panose="020B0604020202020204" pitchFamily="34" charset="0"/>
              </a:rPr>
              <a:t>học</a:t>
            </a:r>
            <a:r>
              <a:rPr lang="en-US" dirty="0">
                <a:solidFill>
                  <a:schemeClr val="tx1"/>
                </a:solidFill>
                <a:latin typeface="Arial" panose="020B0604020202020204" pitchFamily="34" charset="0"/>
                <a:cs typeface="Arial" panose="020B0604020202020204" pitchFamily="34" charset="0"/>
              </a:rPr>
              <a:t>, ng</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Pháp</a:t>
            </a:r>
            <a:endParaRPr lang="en-US" dirty="0">
              <a:solidFill>
                <a:schemeClr val="tx1"/>
              </a:solidFill>
              <a:latin typeface="Arial" panose="020B0604020202020204" pitchFamily="34" charset="0"/>
              <a:cs typeface="Arial" panose="020B0604020202020204" pitchFamily="34" charset="0"/>
            </a:endParaRPr>
          </a:p>
          <a:p>
            <a:pPr lvl="1"/>
            <a:endParaRPr lang="en-US" dirty="0">
              <a:solidFill>
                <a:schemeClr val="tx1"/>
              </a:solidFill>
              <a:latin typeface="Arial" panose="020B0604020202020204" pitchFamily="34" charset="0"/>
              <a:cs typeface="Arial" panose="020B0604020202020204" pitchFamily="34" charset="0"/>
            </a:endParaRPr>
          </a:p>
          <a:p>
            <a:r>
              <a:rPr lang="en-US" dirty="0" err="1">
                <a:solidFill>
                  <a:schemeClr val="tx1"/>
                </a:solidFill>
                <a:latin typeface="Arial" panose="020B0604020202020204" pitchFamily="34" charset="0"/>
                <a:cs typeface="Arial" panose="020B0604020202020204" pitchFamily="34" charset="0"/>
              </a:rPr>
              <a:t>Tiền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căn</a:t>
            </a:r>
            <a:endParaRPr lang="en-US" dirty="0">
              <a:solidFill>
                <a:schemeClr val="tx1"/>
              </a:solidFill>
              <a:latin typeface="Arial" panose="020B0604020202020204" pitchFamily="34" charset="0"/>
              <a:cs typeface="Arial" panose="020B0604020202020204" pitchFamily="34" charset="0"/>
            </a:endParaRPr>
          </a:p>
          <a:p>
            <a:pPr lvl="1"/>
            <a:r>
              <a:rPr lang="en-US" dirty="0" err="1">
                <a:solidFill>
                  <a:schemeClr val="tx1"/>
                </a:solidFill>
                <a:latin typeface="Arial" panose="020B0604020202020204" pitchFamily="34" charset="0"/>
                <a:cs typeface="Arial" panose="020B0604020202020204" pitchFamily="34" charset="0"/>
              </a:rPr>
              <a:t>Chưa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từng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bệnh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đồng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mắc</a:t>
            </a:r>
            <a:r>
              <a:rPr lang="en-US" dirty="0">
                <a:solidFill>
                  <a:schemeClr val="tx1"/>
                </a:solidFill>
                <a:latin typeface="Arial" panose="020B0604020202020204" pitchFamily="34" charset="0"/>
                <a:cs typeface="Arial" panose="020B0604020202020204" pitchFamily="34" charset="0"/>
              </a:rPr>
              <a:t>. </a:t>
            </a:r>
          </a:p>
          <a:p>
            <a:pPr lvl="1"/>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thuốc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lá</a:t>
            </a:r>
            <a:endParaRPr lang="en-US" dirty="0">
              <a:solidFill>
                <a:schemeClr val="tx1"/>
              </a:solidFill>
              <a:latin typeface="Arial" panose="020B0604020202020204" pitchFamily="34" charset="0"/>
              <a:cs typeface="Arial" panose="020B0604020202020204" pitchFamily="34" charset="0"/>
            </a:endParaRPr>
          </a:p>
          <a:p>
            <a:pPr lvl="1"/>
            <a:r>
              <a:rPr lang="en-US" dirty="0" err="1">
                <a:solidFill>
                  <a:schemeClr val="tx1"/>
                </a:solidFill>
                <a:latin typeface="Arial" panose="020B0604020202020204" pitchFamily="34" charset="0"/>
                <a:cs typeface="Arial" panose="020B0604020202020204" pitchFamily="34" charset="0"/>
              </a:rPr>
              <a:t>Nhập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cứu</a:t>
            </a:r>
            <a:r>
              <a:rPr lang="en-US" dirty="0">
                <a:solidFill>
                  <a:schemeClr val="tx1"/>
                </a:solidFill>
                <a:latin typeface="Arial" panose="020B0604020202020204" pitchFamily="34" charset="0"/>
                <a:cs typeface="Arial" panose="020B0604020202020204" pitchFamily="34" charset="0"/>
              </a:rPr>
              <a:t> 17/3/2020</a:t>
            </a:r>
          </a:p>
        </p:txBody>
      </p:sp>
      <p:sp>
        <p:nvSpPr>
          <p:cNvPr id="4" name="Content Placeholder 3">
            <a:extLst>
              <a:ext uri="{FF2B5EF4-FFF2-40B4-BE49-F238E27FC236}">
                <a16:creationId xmlns:a16="http://schemas.microsoft.com/office/drawing/2014/main" id="{952ADCD0-F5B0-400A-B4EE-4EE12F0A1D9D}"/>
              </a:ext>
            </a:extLst>
          </p:cNvPr>
          <p:cNvSpPr>
            <a:spLocks noGrp="1"/>
          </p:cNvSpPr>
          <p:nvPr>
            <p:ph sz="half" idx="2"/>
          </p:nvPr>
        </p:nvSpPr>
        <p:spPr/>
        <p:txBody>
          <a:bodyPr/>
          <a:lstStyle/>
          <a:p>
            <a:r>
              <a:rPr lang="en-US" dirty="0" err="1">
                <a:solidFill>
                  <a:schemeClr val="tx1"/>
                </a:solidFill>
                <a:latin typeface="Arial" panose="020B0604020202020204" pitchFamily="34" charset="0"/>
                <a:cs typeface="Arial" panose="020B0604020202020204" pitchFamily="34" charset="0"/>
              </a:rPr>
              <a:t>Bệnh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sử</a:t>
            </a:r>
            <a:endParaRPr lang="en-US" dirty="0">
              <a:solidFill>
                <a:schemeClr val="tx1"/>
              </a:solidFill>
              <a:latin typeface="Arial" panose="020B0604020202020204" pitchFamily="34" charset="0"/>
              <a:cs typeface="Arial" panose="020B0604020202020204" pitchFamily="34" charset="0"/>
            </a:endParaRPr>
          </a:p>
          <a:p>
            <a:pPr lvl="1"/>
            <a:r>
              <a:rPr lang="en-US" dirty="0" err="1">
                <a:solidFill>
                  <a:srgbClr val="FF0000"/>
                </a:solidFill>
                <a:latin typeface="Arial" panose="020B0604020202020204" pitchFamily="34" charset="0"/>
                <a:cs typeface="Arial" panose="020B0604020202020204" pitchFamily="34" charset="0"/>
              </a:rPr>
              <a:t>Khó</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thở</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gắng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sức</a:t>
            </a:r>
            <a:r>
              <a:rPr lang="en-US" dirty="0">
                <a:solidFill>
                  <a:srgbClr val="FF0000"/>
                </a:solidFill>
                <a:latin typeface="Arial" panose="020B0604020202020204" pitchFamily="34" charset="0"/>
                <a:cs typeface="Arial" panose="020B0604020202020204" pitchFamily="34" charset="0"/>
              </a:rPr>
              <a:t> 3 </a:t>
            </a:r>
            <a:r>
              <a:rPr lang="en-US" dirty="0" err="1">
                <a:solidFill>
                  <a:srgbClr val="FF0000"/>
                </a:solidFill>
                <a:latin typeface="Arial" panose="020B0604020202020204" pitchFamily="34" charset="0"/>
                <a:cs typeface="Arial" panose="020B0604020202020204" pitchFamily="34" charset="0"/>
              </a:rPr>
              <a:t>ngày</a:t>
            </a:r>
            <a:r>
              <a:rPr lang="en-US" dirty="0">
                <a:solidFill>
                  <a:srgbClr val="FF000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nay </a:t>
            </a:r>
          </a:p>
          <a:p>
            <a:pPr lvl="1"/>
            <a:r>
              <a:rPr lang="en-US" dirty="0">
                <a:solidFill>
                  <a:schemeClr val="tx1"/>
                </a:solidFill>
                <a:latin typeface="Arial" panose="020B0604020202020204" pitchFamily="34" charset="0"/>
                <a:cs typeface="Arial" panose="020B0604020202020204" pitchFamily="34" charset="0"/>
              </a:rPr>
              <a:t>Ho khan </a:t>
            </a:r>
            <a:r>
              <a:rPr lang="en-US" dirty="0" err="1">
                <a:solidFill>
                  <a:schemeClr val="tx1"/>
                </a:solidFill>
                <a:latin typeface="Arial" panose="020B0604020202020204" pitchFamily="34" charset="0"/>
                <a:cs typeface="Arial" panose="020B0604020202020204" pitchFamily="34" charset="0"/>
              </a:rPr>
              <a:t>ít</a:t>
            </a:r>
            <a:endParaRPr lang="en-US" dirty="0">
              <a:solidFill>
                <a:schemeClr val="tx1"/>
              </a:solidFill>
              <a:latin typeface="Arial" panose="020B0604020202020204" pitchFamily="34" charset="0"/>
              <a:cs typeface="Arial" panose="020B0604020202020204" pitchFamily="34" charset="0"/>
            </a:endParaRPr>
          </a:p>
          <a:p>
            <a:pPr lvl="1"/>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kèm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sốt</a:t>
            </a:r>
            <a:endParaRPr lang="en-US" dirty="0">
              <a:solidFill>
                <a:schemeClr val="tx1"/>
              </a:solidFill>
              <a:latin typeface="Arial" panose="020B0604020202020204" pitchFamily="34" charset="0"/>
              <a:cs typeface="Arial" panose="020B0604020202020204" pitchFamily="34" charset="0"/>
            </a:endParaRPr>
          </a:p>
          <a:p>
            <a:pPr lvl="1"/>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đau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ngực</a:t>
            </a:r>
            <a:endParaRPr lang="en-US" dirty="0">
              <a:solidFill>
                <a:schemeClr val="tx1"/>
              </a:solidFill>
              <a:latin typeface="Arial" panose="020B0604020202020204" pitchFamily="34" charset="0"/>
              <a:cs typeface="Arial" panose="020B0604020202020204" pitchFamily="34" charset="0"/>
            </a:endParaRPr>
          </a:p>
          <a:p>
            <a:endParaRPr lang="en-US" b="1" dirty="0"/>
          </a:p>
        </p:txBody>
      </p:sp>
    </p:spTree>
    <p:extLst>
      <p:ext uri="{BB962C8B-B14F-4D97-AF65-F5344CB8AC3E}">
        <p14:creationId xmlns:p14="http://schemas.microsoft.com/office/powerpoint/2010/main" val="1209673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888-3DDC-4B36-A803-963F0F738FC2}"/>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khám</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FA65C8-C872-4D6B-9226-4B7B50C5E17E}"/>
              </a:ext>
            </a:extLst>
          </p:cNvPr>
          <p:cNvSpPr>
            <a:spLocks noGrp="1"/>
          </p:cNvSpPr>
          <p:nvPr>
            <p:ph sz="half" idx="1"/>
          </p:nvPr>
        </p:nvSpPr>
        <p:spPr/>
        <p:txBody>
          <a:bodyPr>
            <a:normAutofit/>
          </a:bodyPr>
          <a:lstStyle/>
          <a:p>
            <a:r>
              <a:rPr lang="en-US" dirty="0" err="1">
                <a:solidFill>
                  <a:srgbClr val="FF0000"/>
                </a:solidFill>
                <a:latin typeface="Arial" panose="020B0604020202020204" pitchFamily="34" charset="0"/>
                <a:cs typeface="Arial" panose="020B0604020202020204" pitchFamily="34" charset="0"/>
              </a:rPr>
              <a:t>Quá</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cân</a:t>
            </a:r>
            <a:endParaRPr lang="en-US" dirty="0">
              <a:solidFill>
                <a:srgbClr val="FF0000"/>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M 90/</a:t>
            </a:r>
            <a:r>
              <a:rPr lang="en-US" dirty="0" err="1">
                <a:solidFill>
                  <a:schemeClr val="tx1"/>
                </a:solidFill>
                <a:latin typeface="Arial" panose="020B0604020202020204" pitchFamily="34" charset="0"/>
                <a:cs typeface="Arial" panose="020B0604020202020204" pitchFamily="34" charset="0"/>
              </a:rPr>
              <a:t>phút</a:t>
            </a:r>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NT 22 /</a:t>
            </a:r>
            <a:r>
              <a:rPr lang="en-US" dirty="0" err="1">
                <a:solidFill>
                  <a:schemeClr val="tx1"/>
                </a:solidFill>
                <a:latin typeface="Arial" panose="020B0604020202020204" pitchFamily="34" charset="0"/>
                <a:cs typeface="Arial" panose="020B0604020202020204" pitchFamily="34" charset="0"/>
              </a:rPr>
              <a:t>phút</a:t>
            </a:r>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HA 135/73 mmHg</a:t>
            </a:r>
          </a:p>
          <a:p>
            <a:r>
              <a:rPr lang="en-US" dirty="0">
                <a:solidFill>
                  <a:schemeClr val="tx1"/>
                </a:solidFill>
                <a:latin typeface="Arial" panose="020B0604020202020204" pitchFamily="34" charset="0"/>
                <a:cs typeface="Arial" panose="020B0604020202020204" pitchFamily="34" charset="0"/>
              </a:rPr>
              <a:t>To 37,3</a:t>
            </a:r>
          </a:p>
          <a:p>
            <a:r>
              <a:rPr lang="en-US" dirty="0">
                <a:solidFill>
                  <a:schemeClr val="tx1"/>
                </a:solidFill>
                <a:latin typeface="Arial" panose="020B0604020202020204" pitchFamily="34" charset="0"/>
                <a:cs typeface="Arial" panose="020B0604020202020204" pitchFamily="34" charset="0"/>
              </a:rPr>
              <a:t>SpO2 94%</a:t>
            </a:r>
          </a:p>
          <a:p>
            <a:endParaRPr lang="en-US" dirty="0">
              <a:solidFill>
                <a:schemeClr val="tx1"/>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0C64AC99-37D2-4D11-BD7A-AE1CDBC18581}"/>
              </a:ext>
            </a:extLst>
          </p:cNvPr>
          <p:cNvSpPr>
            <a:spLocks noGrp="1"/>
          </p:cNvSpPr>
          <p:nvPr>
            <p:ph sz="half" idx="2"/>
          </p:nvPr>
        </p:nvSpPr>
        <p:spPr/>
        <p:txBody>
          <a:bodyPr>
            <a:normAutofit/>
          </a:bodyPr>
          <a:lstStyle/>
          <a:p>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ghi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bất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ờng</a:t>
            </a:r>
            <a:endParaRPr lang="en-US" dirty="0">
              <a:solidFill>
                <a:schemeClr val="tx1"/>
              </a:solidFill>
              <a:latin typeface="Arial" panose="020B0604020202020204" pitchFamily="34" charset="0"/>
              <a:cs typeface="Arial" panose="020B0604020202020204" pitchFamily="34" charset="0"/>
            </a:endParaRPr>
          </a:p>
          <a:p>
            <a:r>
              <a:rPr lang="en-US" dirty="0" err="1">
                <a:solidFill>
                  <a:srgbClr val="FF0000"/>
                </a:solidFill>
                <a:latin typeface="Arial" panose="020B0604020202020204" pitchFamily="34" charset="0"/>
                <a:cs typeface="Arial" panose="020B0604020202020204" pitchFamily="34" charset="0"/>
              </a:rPr>
              <a:t>Phổi</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không</a:t>
            </a:r>
            <a:r>
              <a:rPr lang="en-US" dirty="0">
                <a:solidFill>
                  <a:srgbClr val="FF0000"/>
                </a:solidFill>
                <a:latin typeface="Arial" panose="020B0604020202020204" pitchFamily="34" charset="0"/>
                <a:cs typeface="Arial" panose="020B0604020202020204" pitchFamily="34" charset="0"/>
              </a:rPr>
              <a:t> ran</a:t>
            </a: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7450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888-3DDC-4B36-A803-963F0F738FC2}"/>
              </a:ext>
            </a:extLst>
          </p:cNvPr>
          <p:cNvSpPr>
            <a:spLocks noGrp="1"/>
          </p:cNvSpPr>
          <p:nvPr>
            <p:ph type="title"/>
          </p:nvPr>
        </p:nvSpPr>
        <p:spPr/>
        <p:txBody>
          <a:bodyPr/>
          <a:lstStyle/>
          <a:p>
            <a:r>
              <a:rPr lang="en-US" dirty="0">
                <a:solidFill>
                  <a:schemeClr val="tx1"/>
                </a:solidFill>
                <a:latin typeface="Arial" panose="020B0604020202020204" pitchFamily="34" charset="0"/>
                <a:cs typeface="Arial" panose="020B0604020202020204" pitchFamily="34" charset="0"/>
              </a:rPr>
              <a:t>CTM</a:t>
            </a:r>
          </a:p>
        </p:txBody>
      </p:sp>
      <p:sp>
        <p:nvSpPr>
          <p:cNvPr id="3" name="Content Placeholder 2">
            <a:extLst>
              <a:ext uri="{FF2B5EF4-FFF2-40B4-BE49-F238E27FC236}">
                <a16:creationId xmlns:a16="http://schemas.microsoft.com/office/drawing/2014/main" id="{69FA65C8-C872-4D6B-9226-4B7B50C5E17E}"/>
              </a:ext>
            </a:extLst>
          </p:cNvPr>
          <p:cNvSpPr>
            <a:spLocks noGrp="1"/>
          </p:cNvSpPr>
          <p:nvPr>
            <p:ph sz="half" idx="1"/>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HC 5,8T/L</a:t>
            </a:r>
          </a:p>
          <a:p>
            <a:r>
              <a:rPr lang="en-US" dirty="0">
                <a:solidFill>
                  <a:schemeClr val="tx1"/>
                </a:solidFill>
                <a:latin typeface="Arial" panose="020B0604020202020204" pitchFamily="34" charset="0"/>
                <a:cs typeface="Arial" panose="020B0604020202020204" pitchFamily="34" charset="0"/>
              </a:rPr>
              <a:t>Hb 15.8g/dL</a:t>
            </a:r>
          </a:p>
          <a:p>
            <a:r>
              <a:rPr lang="en-US" dirty="0" err="1">
                <a:solidFill>
                  <a:schemeClr val="tx1"/>
                </a:solidFill>
                <a:latin typeface="Arial" panose="020B0604020202020204" pitchFamily="34" charset="0"/>
                <a:cs typeface="Arial" panose="020B0604020202020204" pitchFamily="34" charset="0"/>
              </a:rPr>
              <a:t>Hct</a:t>
            </a:r>
            <a:r>
              <a:rPr lang="en-US" dirty="0">
                <a:solidFill>
                  <a:schemeClr val="tx1"/>
                </a:solidFill>
                <a:latin typeface="Arial" panose="020B0604020202020204" pitchFamily="34" charset="0"/>
                <a:cs typeface="Arial" panose="020B0604020202020204" pitchFamily="34" charset="0"/>
              </a:rPr>
              <a:t> 51%</a:t>
            </a:r>
          </a:p>
          <a:p>
            <a:pPr lvl="1"/>
            <a:r>
              <a:rPr lang="en-US" dirty="0">
                <a:solidFill>
                  <a:schemeClr val="tx1"/>
                </a:solidFill>
                <a:latin typeface="Arial" panose="020B0604020202020204" pitchFamily="34" charset="0"/>
                <a:cs typeface="Arial" panose="020B0604020202020204" pitchFamily="34" charset="0"/>
              </a:rPr>
              <a:t>MCV 88fL</a:t>
            </a:r>
          </a:p>
          <a:p>
            <a:pPr lvl="1"/>
            <a:r>
              <a:rPr lang="en-US" dirty="0">
                <a:solidFill>
                  <a:schemeClr val="tx1"/>
                </a:solidFill>
                <a:latin typeface="Arial" panose="020B0604020202020204" pitchFamily="34" charset="0"/>
                <a:cs typeface="Arial" panose="020B0604020202020204" pitchFamily="34" charset="0"/>
              </a:rPr>
              <a:t>MCH 29.pg</a:t>
            </a:r>
          </a:p>
          <a:p>
            <a:pPr lvl="1"/>
            <a:r>
              <a:rPr lang="en-US" dirty="0">
                <a:solidFill>
                  <a:schemeClr val="tx1"/>
                </a:solidFill>
                <a:latin typeface="Arial" panose="020B0604020202020204" pitchFamily="34" charset="0"/>
                <a:cs typeface="Arial" panose="020B0604020202020204" pitchFamily="34" charset="0"/>
              </a:rPr>
              <a:t>MCHC 32.7g/dL</a:t>
            </a:r>
          </a:p>
          <a:p>
            <a:r>
              <a:rPr lang="en-US" dirty="0">
                <a:solidFill>
                  <a:schemeClr val="tx1"/>
                </a:solidFill>
                <a:latin typeface="Arial" panose="020B0604020202020204" pitchFamily="34" charset="0"/>
                <a:cs typeface="Arial" panose="020B0604020202020204" pitchFamily="34" charset="0"/>
              </a:rPr>
              <a:t>TC 232 G/L</a:t>
            </a:r>
          </a:p>
        </p:txBody>
      </p:sp>
      <p:sp>
        <p:nvSpPr>
          <p:cNvPr id="4" name="Content Placeholder 3">
            <a:extLst>
              <a:ext uri="{FF2B5EF4-FFF2-40B4-BE49-F238E27FC236}">
                <a16:creationId xmlns:a16="http://schemas.microsoft.com/office/drawing/2014/main" id="{724FD740-D360-4C19-84F9-5ECED4BA50D5}"/>
              </a:ext>
            </a:extLst>
          </p:cNvPr>
          <p:cNvSpPr>
            <a:spLocks noGrp="1"/>
          </p:cNvSpPr>
          <p:nvPr>
            <p:ph sz="half" idx="2"/>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BC 6.04G/L</a:t>
            </a:r>
          </a:p>
          <a:p>
            <a:pPr lvl="1"/>
            <a:r>
              <a:rPr lang="en-US" dirty="0">
                <a:solidFill>
                  <a:schemeClr val="tx1"/>
                </a:solidFill>
                <a:latin typeface="Arial" panose="020B0604020202020204" pitchFamily="34" charset="0"/>
                <a:cs typeface="Arial" panose="020B0604020202020204" pitchFamily="34" charset="0"/>
              </a:rPr>
              <a:t>Neu 4.68G/L</a:t>
            </a:r>
          </a:p>
          <a:p>
            <a:pPr lvl="1"/>
            <a:r>
              <a:rPr lang="en-US" dirty="0">
                <a:solidFill>
                  <a:schemeClr val="tx1"/>
                </a:solidFill>
                <a:latin typeface="Arial" panose="020B0604020202020204" pitchFamily="34" charset="0"/>
                <a:cs typeface="Arial" panose="020B0604020202020204" pitchFamily="34" charset="0"/>
              </a:rPr>
              <a:t>Eos 0/L</a:t>
            </a:r>
          </a:p>
          <a:p>
            <a:pPr lvl="1"/>
            <a:r>
              <a:rPr lang="en-US" dirty="0">
                <a:solidFill>
                  <a:schemeClr val="tx1"/>
                </a:solidFill>
                <a:latin typeface="Arial" panose="020B0604020202020204" pitchFamily="34" charset="0"/>
                <a:cs typeface="Arial" panose="020B0604020202020204" pitchFamily="34" charset="0"/>
              </a:rPr>
              <a:t>Mono 0.450G/L</a:t>
            </a:r>
          </a:p>
          <a:p>
            <a:pPr lvl="1"/>
            <a:r>
              <a:rPr lang="en-US" dirty="0" err="1">
                <a:solidFill>
                  <a:schemeClr val="tx1"/>
                </a:solidFill>
                <a:latin typeface="Arial" panose="020B0604020202020204" pitchFamily="34" charset="0"/>
                <a:cs typeface="Arial" panose="020B0604020202020204" pitchFamily="34" charset="0"/>
              </a:rPr>
              <a:t>Baso</a:t>
            </a:r>
            <a:r>
              <a:rPr lang="en-US" dirty="0">
                <a:solidFill>
                  <a:schemeClr val="tx1"/>
                </a:solidFill>
                <a:latin typeface="Arial" panose="020B0604020202020204" pitchFamily="34" charset="0"/>
                <a:cs typeface="Arial" panose="020B0604020202020204" pitchFamily="34" charset="0"/>
              </a:rPr>
              <a:t> 0.1G/L</a:t>
            </a:r>
          </a:p>
          <a:p>
            <a:pPr lvl="1"/>
            <a:r>
              <a:rPr lang="en-US" dirty="0">
                <a:solidFill>
                  <a:srgbClr val="FF0000"/>
                </a:solidFill>
                <a:latin typeface="Arial" panose="020B0604020202020204" pitchFamily="34" charset="0"/>
                <a:cs typeface="Arial" panose="020B0604020202020204" pitchFamily="34" charset="0"/>
              </a:rPr>
              <a:t>Lymphocyte 0.820G/L</a:t>
            </a:r>
          </a:p>
          <a:p>
            <a:r>
              <a:rPr lang="en-US" dirty="0">
                <a:solidFill>
                  <a:schemeClr val="tx1"/>
                </a:solidFill>
                <a:latin typeface="Arial" panose="020B0604020202020204" pitchFamily="34" charset="0"/>
                <a:cs typeface="Arial" panose="020B0604020202020204" pitchFamily="34" charset="0"/>
              </a:rPr>
              <a:t>PT/</a:t>
            </a:r>
            <a:r>
              <a:rPr lang="en-US" dirty="0" err="1">
                <a:solidFill>
                  <a:schemeClr val="tx1"/>
                </a:solidFill>
                <a:latin typeface="Arial" panose="020B0604020202020204" pitchFamily="34" charset="0"/>
                <a:cs typeface="Arial" panose="020B0604020202020204" pitchFamily="34" charset="0"/>
              </a:rPr>
              <a:t>aPTT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ờng</a:t>
            </a: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3019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X </a:t>
            </a:r>
            <a:r>
              <a:rPr lang="en-US" sz="3200" dirty="0" err="1">
                <a:latin typeface="Arial" panose="020B0604020202020204" pitchFamily="34" charset="0"/>
                <a:cs typeface="Arial" panose="020B0604020202020204" pitchFamily="34" charset="0"/>
              </a:rPr>
              <a:t>quang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trong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chẩn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đoán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viêm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phổi</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065867"/>
            <a:ext cx="4419600" cy="4572000"/>
          </a:xfrm>
        </p:spPr>
        <p:txBody>
          <a:bodyPr>
            <a:normAutofit/>
          </a:bodyPr>
          <a:lstStyle/>
          <a:p>
            <a:r>
              <a:rPr lang="en-US" sz="2800" dirty="0" err="1">
                <a:latin typeface="Arial" panose="020B0604020202020204" pitchFamily="34" charset="0"/>
                <a:cs typeface="Arial" panose="020B0604020202020204" pitchFamily="34" charset="0"/>
              </a:rPr>
              <a:t>Giúp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gây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a:t>
            </a:r>
          </a:p>
          <a:p>
            <a:pPr lvl="1"/>
            <a:r>
              <a:rPr lang="en-US" sz="2400" dirty="0" err="1">
                <a:solidFill>
                  <a:srgbClr val="FFFF00"/>
                </a:solidFill>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X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nhóm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Xq</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chứng</a:t>
            </a:r>
            <a:r>
              <a:rPr lang="en-US" sz="2400" dirty="0">
                <a:latin typeface="Arial" panose="020B0604020202020204" pitchFamily="34" charset="0"/>
                <a:cs typeface="Arial" panose="020B0604020202020204" pitchFamily="34" charset="0"/>
              </a:rPr>
              <a:t> &gt;&lt; X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trọng</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sym typeface="Wingdings" pitchFamily="2" charset="2"/>
              </a:rPr>
              <a:t> </a:t>
            </a:r>
            <a:r>
              <a:rPr lang="en-US" sz="2400" dirty="0" err="1">
                <a:solidFill>
                  <a:srgbClr val="FFFF00"/>
                </a:solidFill>
                <a:latin typeface="Arial" panose="020B0604020202020204" pitchFamily="34" charset="0"/>
                <a:cs typeface="Arial" panose="020B0604020202020204" pitchFamily="34" charset="0"/>
                <a:sym typeface="Wingdings" pitchFamily="2" charset="2"/>
              </a:rPr>
              <a:t>gợi</a:t>
            </a:r>
            <a:r>
              <a:rPr lang="en-US" sz="2400" dirty="0">
                <a:solidFill>
                  <a:srgbClr val="FFFF00"/>
                </a:solidFill>
                <a:latin typeface="Arial" panose="020B0604020202020204" pitchFamily="34" charset="0"/>
                <a:cs typeface="Arial" panose="020B0604020202020204" pitchFamily="34" charset="0"/>
                <a:sym typeface="Wingdings" pitchFamily="2" charset="2"/>
              </a:rPr>
              <a:t> ý</a:t>
            </a:r>
            <a:r>
              <a:rPr lang="en-US" sz="2400" dirty="0">
                <a:latin typeface="Arial" panose="020B0604020202020204" pitchFamily="34" charset="0"/>
                <a:cs typeface="Arial" panose="020B0604020202020204" pitchFamily="34" charset="0"/>
                <a:sym typeface="Wingdings" pitchFamily="2" charset="2"/>
              </a:rPr>
              <a:t> </a:t>
            </a:r>
            <a:r>
              <a:rPr lang="en-US" sz="2400" dirty="0" err="1">
                <a:latin typeface="Arial" panose="020B0604020202020204" pitchFamily="34" charset="0"/>
                <a:cs typeface="Arial" panose="020B0604020202020204" pitchFamily="34" charset="0"/>
              </a:rPr>
              <a:t>viêm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phổi</a:t>
            </a:r>
            <a:r>
              <a:rPr lang="en-US" sz="2400" dirty="0">
                <a:latin typeface="Arial" panose="020B0604020202020204" pitchFamily="34" charset="0"/>
                <a:cs typeface="Arial" panose="020B0604020202020204" pitchFamily="34" charset="0"/>
              </a:rPr>
              <a:t> virus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mycoplasma</a:t>
            </a:r>
          </a:p>
        </p:txBody>
      </p:sp>
      <p:graphicFrame>
        <p:nvGraphicFramePr>
          <p:cNvPr id="4" name="Table 3"/>
          <p:cNvGraphicFramePr>
            <a:graphicFrameLocks noGrp="1"/>
          </p:cNvGraphicFramePr>
          <p:nvPr/>
        </p:nvGraphicFramePr>
        <p:xfrm>
          <a:off x="5334000" y="2286000"/>
          <a:ext cx="6400800" cy="3840480"/>
        </p:xfrm>
        <a:graphic>
          <a:graphicData uri="http://schemas.openxmlformats.org/drawingml/2006/table">
            <a:tbl>
              <a:tblPr/>
              <a:tblGrid>
                <a:gridCol w="1500187">
                  <a:extLst>
                    <a:ext uri="{9D8B030D-6E8A-4147-A177-3AD203B41FA5}">
                      <a16:colId xmlns:a16="http://schemas.microsoft.com/office/drawing/2014/main" val="20000"/>
                    </a:ext>
                  </a:extLst>
                </a:gridCol>
                <a:gridCol w="4900613">
                  <a:extLst>
                    <a:ext uri="{9D8B030D-6E8A-4147-A177-3AD203B41FA5}">
                      <a16:colId xmlns:a16="http://schemas.microsoft.com/office/drawing/2014/main" val="20001"/>
                    </a:ext>
                  </a:extLst>
                </a:gridCol>
              </a:tblGrid>
              <a:tr h="226695">
                <a:tc>
                  <a:txBody>
                    <a:bodyPr/>
                    <a:lstStyle/>
                    <a:p>
                      <a:pPr marL="0" marR="0" algn="just">
                        <a:spcBef>
                          <a:spcPts val="0"/>
                        </a:spcBef>
                        <a:spcAft>
                          <a:spcPts val="0"/>
                        </a:spcAft>
                      </a:pPr>
                      <a:r>
                        <a:rPr lang="en-US" sz="2400" b="1" dirty="0" err="1">
                          <a:solidFill>
                            <a:schemeClr val="tx1"/>
                          </a:solidFill>
                          <a:latin typeface="Cambria"/>
                          <a:ea typeface="Calibri"/>
                          <a:cs typeface="Calibri"/>
                        </a:rPr>
                        <a:t>Dạng</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b="1">
                          <a:solidFill>
                            <a:schemeClr val="tx1"/>
                          </a:solidFill>
                          <a:latin typeface="Cambria"/>
                          <a:ea typeface="Calibri"/>
                          <a:cs typeface="Calibri"/>
                        </a:rPr>
                        <a:t>Nguyên nhân khả dĩ</a:t>
                      </a:r>
                      <a:endParaRPr lang="en-US" sz="200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7175">
                <a:tc>
                  <a:txBody>
                    <a:bodyPr/>
                    <a:lstStyle/>
                    <a:p>
                      <a:pPr marL="0" marR="0" algn="just">
                        <a:spcBef>
                          <a:spcPts val="0"/>
                        </a:spcBef>
                        <a:spcAft>
                          <a:spcPts val="0"/>
                        </a:spcAft>
                      </a:pPr>
                      <a:r>
                        <a:rPr lang="en-US" sz="2400" dirty="0" err="1">
                          <a:solidFill>
                            <a:schemeClr val="tx1"/>
                          </a:solidFill>
                          <a:latin typeface="Cambria"/>
                          <a:ea typeface="Calibri"/>
                          <a:cs typeface="Calibri"/>
                        </a:rPr>
                        <a:t>Thùy</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a:solidFill>
                            <a:schemeClr val="tx1"/>
                          </a:solidFill>
                          <a:latin typeface="Cambria"/>
                          <a:ea typeface="Calibri"/>
                          <a:cs typeface="Calibri"/>
                        </a:rPr>
                        <a:t>S. pneumo, Kleb, H. flu, Gram âm</a:t>
                      </a:r>
                      <a:endParaRPr lang="en-US" sz="200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7175">
                <a:tc>
                  <a:txBody>
                    <a:bodyPr/>
                    <a:lstStyle/>
                    <a:p>
                      <a:pPr marL="0" marR="0" algn="just">
                        <a:spcBef>
                          <a:spcPts val="0"/>
                        </a:spcBef>
                        <a:spcAft>
                          <a:spcPts val="0"/>
                        </a:spcAft>
                      </a:pPr>
                      <a:r>
                        <a:rPr lang="en-US" sz="2400" dirty="0" err="1">
                          <a:solidFill>
                            <a:schemeClr val="tx1"/>
                          </a:solidFill>
                          <a:latin typeface="Cambria"/>
                          <a:ea typeface="Calibri"/>
                          <a:cs typeface="Calibri"/>
                        </a:rPr>
                        <a:t>Mảng</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dirty="0">
                          <a:solidFill>
                            <a:schemeClr val="tx1"/>
                          </a:solidFill>
                          <a:latin typeface="Cambria"/>
                          <a:ea typeface="Calibri"/>
                          <a:cs typeface="Calibri"/>
                        </a:rPr>
                        <a:t>VK </a:t>
                      </a:r>
                      <a:r>
                        <a:rPr lang="en-US" sz="2400" dirty="0" err="1">
                          <a:solidFill>
                            <a:schemeClr val="tx1"/>
                          </a:solidFill>
                          <a:latin typeface="Cambria"/>
                          <a:ea typeface="Calibri"/>
                          <a:cs typeface="Calibri"/>
                        </a:rPr>
                        <a:t>không</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điển</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hình</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siêu</a:t>
                      </a:r>
                      <a:r>
                        <a:rPr lang="en-US" sz="2400" dirty="0">
                          <a:solidFill>
                            <a:schemeClr val="tx1"/>
                          </a:solidFill>
                          <a:latin typeface="Cambria"/>
                          <a:ea typeface="Calibri"/>
                          <a:cs typeface="Calibri"/>
                        </a:rPr>
                        <a:t> vi, </a:t>
                      </a:r>
                      <a:r>
                        <a:rPr lang="en-US" sz="2400" dirty="0" err="1">
                          <a:solidFill>
                            <a:schemeClr val="tx1"/>
                          </a:solidFill>
                          <a:latin typeface="Cambria"/>
                          <a:ea typeface="Calibri"/>
                          <a:cs typeface="Calibri"/>
                        </a:rPr>
                        <a:t>Legionella</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7175">
                <a:tc>
                  <a:txBody>
                    <a:bodyPr/>
                    <a:lstStyle/>
                    <a:p>
                      <a:pPr marL="0" marR="0" algn="just">
                        <a:spcBef>
                          <a:spcPts val="0"/>
                        </a:spcBef>
                        <a:spcAft>
                          <a:spcPts val="0"/>
                        </a:spcAft>
                      </a:pPr>
                      <a:r>
                        <a:rPr lang="en-US" sz="2400" dirty="0" err="1">
                          <a:solidFill>
                            <a:schemeClr val="tx1"/>
                          </a:solidFill>
                          <a:latin typeface="Cambria"/>
                          <a:ea typeface="Calibri"/>
                          <a:cs typeface="Calibri"/>
                        </a:rPr>
                        <a:t>Mô</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kẽ</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dirty="0" err="1">
                          <a:solidFill>
                            <a:schemeClr val="tx1"/>
                          </a:solidFill>
                          <a:latin typeface="Cambria"/>
                          <a:ea typeface="Calibri"/>
                          <a:cs typeface="Calibri"/>
                        </a:rPr>
                        <a:t>Siêu</a:t>
                      </a:r>
                      <a:r>
                        <a:rPr lang="en-US" sz="2400" dirty="0">
                          <a:solidFill>
                            <a:schemeClr val="tx1"/>
                          </a:solidFill>
                          <a:latin typeface="Cambria"/>
                          <a:ea typeface="Calibri"/>
                          <a:cs typeface="Calibri"/>
                        </a:rPr>
                        <a:t> vi, </a:t>
                      </a:r>
                      <a:r>
                        <a:rPr lang="en-US" sz="2400" dirty="0" err="1">
                          <a:solidFill>
                            <a:schemeClr val="tx1"/>
                          </a:solidFill>
                          <a:latin typeface="Cambria"/>
                          <a:ea typeface="Calibri"/>
                          <a:cs typeface="Calibri"/>
                        </a:rPr>
                        <a:t>Pneumocystic</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jerovecii</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Legionella</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7175">
                <a:tc>
                  <a:txBody>
                    <a:bodyPr/>
                    <a:lstStyle/>
                    <a:p>
                      <a:pPr marL="0" marR="0" algn="just">
                        <a:spcBef>
                          <a:spcPts val="0"/>
                        </a:spcBef>
                        <a:spcAft>
                          <a:spcPts val="0"/>
                        </a:spcAft>
                      </a:pPr>
                      <a:r>
                        <a:rPr lang="en-US" sz="2400">
                          <a:solidFill>
                            <a:schemeClr val="tx1"/>
                          </a:solidFill>
                          <a:latin typeface="Cambria"/>
                          <a:ea typeface="Calibri"/>
                          <a:cs typeface="Calibri"/>
                        </a:rPr>
                        <a:t>Hang</a:t>
                      </a:r>
                      <a:endParaRPr lang="en-US" sz="200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dirty="0" err="1">
                          <a:solidFill>
                            <a:schemeClr val="tx1"/>
                          </a:solidFill>
                          <a:latin typeface="Cambria"/>
                          <a:ea typeface="Calibri"/>
                          <a:cs typeface="Calibri"/>
                        </a:rPr>
                        <a:t>Kỵ</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khí</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Kleb</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lao</a:t>
                      </a:r>
                      <a:r>
                        <a:rPr lang="en-US" sz="2400" dirty="0">
                          <a:solidFill>
                            <a:schemeClr val="tx1"/>
                          </a:solidFill>
                          <a:latin typeface="Cambria"/>
                          <a:ea typeface="Calibri"/>
                          <a:cs typeface="Calibri"/>
                        </a:rPr>
                        <a:t>, S. </a:t>
                      </a:r>
                      <a:r>
                        <a:rPr lang="en-US" sz="2400" dirty="0" err="1">
                          <a:solidFill>
                            <a:schemeClr val="tx1"/>
                          </a:solidFill>
                          <a:latin typeface="Cambria"/>
                          <a:ea typeface="Calibri"/>
                          <a:cs typeface="Calibri"/>
                        </a:rPr>
                        <a:t>aureus</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nấm</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7175">
                <a:tc>
                  <a:txBody>
                    <a:bodyPr/>
                    <a:lstStyle/>
                    <a:p>
                      <a:pPr marL="0" marR="0" algn="just">
                        <a:spcBef>
                          <a:spcPts val="0"/>
                        </a:spcBef>
                        <a:spcAft>
                          <a:spcPts val="0"/>
                        </a:spcAft>
                      </a:pPr>
                      <a:r>
                        <a:rPr lang="en-US" sz="2400" dirty="0" err="1">
                          <a:solidFill>
                            <a:schemeClr val="tx1"/>
                          </a:solidFill>
                          <a:latin typeface="Cambria"/>
                          <a:ea typeface="Calibri"/>
                          <a:cs typeface="Calibri"/>
                        </a:rPr>
                        <a:t>Tràn</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dịch</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nhiều</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2400" dirty="0">
                          <a:solidFill>
                            <a:schemeClr val="tx1"/>
                          </a:solidFill>
                          <a:latin typeface="Cambria"/>
                          <a:ea typeface="Calibri"/>
                          <a:cs typeface="Calibri"/>
                        </a:rPr>
                        <a:t>Staph, </a:t>
                      </a:r>
                      <a:r>
                        <a:rPr lang="en-US" sz="2400" dirty="0" err="1">
                          <a:solidFill>
                            <a:schemeClr val="tx1"/>
                          </a:solidFill>
                          <a:latin typeface="Cambria"/>
                          <a:ea typeface="Calibri"/>
                          <a:cs typeface="Calibri"/>
                        </a:rPr>
                        <a:t>kỵ</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khí</a:t>
                      </a:r>
                      <a:r>
                        <a:rPr lang="en-US" sz="2400" dirty="0">
                          <a:solidFill>
                            <a:schemeClr val="tx1"/>
                          </a:solidFill>
                          <a:latin typeface="Cambria"/>
                          <a:ea typeface="Calibri"/>
                          <a:cs typeface="Calibri"/>
                        </a:rPr>
                        <a:t>, </a:t>
                      </a:r>
                      <a:r>
                        <a:rPr lang="en-US" sz="2400" dirty="0" err="1">
                          <a:solidFill>
                            <a:schemeClr val="tx1"/>
                          </a:solidFill>
                          <a:latin typeface="Cambria"/>
                          <a:ea typeface="Calibri"/>
                          <a:cs typeface="Calibri"/>
                        </a:rPr>
                        <a:t>Kleb</a:t>
                      </a:r>
                      <a:r>
                        <a:rPr lang="en-US" sz="2400" dirty="0">
                          <a:solidFill>
                            <a:schemeClr val="tx1"/>
                          </a:solidFill>
                          <a:latin typeface="Cambria"/>
                          <a:ea typeface="Calibri"/>
                          <a:cs typeface="Calibri"/>
                        </a:rPr>
                        <a:t> </a:t>
                      </a:r>
                      <a:endParaRPr lang="en-US" sz="2000" dirty="0">
                        <a:solidFill>
                          <a:schemeClr val="tx1"/>
                        </a:solidFill>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82887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5888-3DDC-4B36-A803-963F0F738FC2}"/>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Xét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nghiệm</a:t>
            </a:r>
            <a:r>
              <a:rPr lang="en-US" dirty="0">
                <a:solidFill>
                  <a:schemeClr val="tx1"/>
                </a:solidFill>
                <a:latin typeface="Arial" panose="020B0604020202020204" pitchFamily="34" charset="0"/>
                <a:cs typeface="Arial" panose="020B0604020202020204" pitchFamily="34" charset="0"/>
              </a:rPr>
              <a:t> c</a:t>
            </a:r>
            <a:r>
              <a:rPr lang="vi-VN" dirty="0">
                <a:solidFill>
                  <a:schemeClr val="tx1"/>
                </a:solidFill>
                <a:latin typeface="Arial" panose="020B0604020202020204" pitchFamily="34" charset="0"/>
                <a:cs typeface="Arial" panose="020B0604020202020204" pitchFamily="34" charset="0"/>
              </a:rPr>
              <a:t>ơ</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bản</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FA65C8-C872-4D6B-9226-4B7B50C5E17E}"/>
              </a:ext>
            </a:extLst>
          </p:cNvPr>
          <p:cNvSpPr>
            <a:spLocks noGrp="1"/>
          </p:cNvSpPr>
          <p:nvPr>
            <p:ph sz="half" idx="1"/>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CRP 76mg/L</a:t>
            </a:r>
          </a:p>
          <a:p>
            <a:r>
              <a:rPr lang="en-US" dirty="0">
                <a:solidFill>
                  <a:schemeClr val="tx1"/>
                </a:solidFill>
                <a:latin typeface="Arial" panose="020B0604020202020204" pitchFamily="34" charset="0"/>
                <a:cs typeface="Arial" panose="020B0604020202020204" pitchFamily="34" charset="0"/>
              </a:rPr>
              <a:t>Urea 7.2mmol/L</a:t>
            </a:r>
          </a:p>
          <a:p>
            <a:r>
              <a:rPr lang="en-US" dirty="0">
                <a:solidFill>
                  <a:schemeClr val="tx1"/>
                </a:solidFill>
                <a:latin typeface="Arial" panose="020B0604020202020204" pitchFamily="34" charset="0"/>
                <a:cs typeface="Arial" panose="020B0604020202020204" pitchFamily="34" charset="0"/>
              </a:rPr>
              <a:t>Bilirubin TP: 14.8mcmol/L</a:t>
            </a:r>
          </a:p>
          <a:p>
            <a:r>
              <a:rPr lang="en-US" dirty="0">
                <a:solidFill>
                  <a:schemeClr val="tx1"/>
                </a:solidFill>
                <a:latin typeface="Arial" panose="020B0604020202020204" pitchFamily="34" charset="0"/>
                <a:cs typeface="Arial" panose="020B0604020202020204" pitchFamily="34" charset="0"/>
              </a:rPr>
              <a:t>ASAT 61U/L</a:t>
            </a:r>
          </a:p>
          <a:p>
            <a:r>
              <a:rPr lang="en-US" dirty="0">
                <a:solidFill>
                  <a:schemeClr val="tx1"/>
                </a:solidFill>
                <a:latin typeface="Arial" panose="020B0604020202020204" pitchFamily="34" charset="0"/>
                <a:cs typeface="Arial" panose="020B0604020202020204" pitchFamily="34" charset="0"/>
              </a:rPr>
              <a:t>ALAT 69U/L</a:t>
            </a:r>
          </a:p>
          <a:p>
            <a:r>
              <a:rPr lang="en-US" dirty="0">
                <a:solidFill>
                  <a:schemeClr val="tx1"/>
                </a:solidFill>
                <a:latin typeface="Arial" panose="020B0604020202020204" pitchFamily="34" charset="0"/>
                <a:cs typeface="Arial" panose="020B0604020202020204" pitchFamily="34" charset="0"/>
              </a:rPr>
              <a:t>Phosphatase </a:t>
            </a:r>
            <a:r>
              <a:rPr lang="en-US" dirty="0" err="1">
                <a:solidFill>
                  <a:schemeClr val="tx1"/>
                </a:solidFill>
                <a:latin typeface="Arial" panose="020B0604020202020204" pitchFamily="34" charset="0"/>
                <a:cs typeface="Arial" panose="020B0604020202020204" pitchFamily="34" charset="0"/>
              </a:rPr>
              <a:t>ankaline</a:t>
            </a:r>
            <a:r>
              <a:rPr lang="en-US" dirty="0">
                <a:solidFill>
                  <a:schemeClr val="tx1"/>
                </a:solidFill>
                <a:latin typeface="Arial" panose="020B0604020202020204" pitchFamily="34" charset="0"/>
                <a:cs typeface="Arial" panose="020B0604020202020204" pitchFamily="34" charset="0"/>
              </a:rPr>
              <a:t> 44u/L</a:t>
            </a:r>
          </a:p>
          <a:p>
            <a:r>
              <a:rPr lang="en-US" dirty="0">
                <a:solidFill>
                  <a:schemeClr val="tx1"/>
                </a:solidFill>
                <a:latin typeface="Arial" panose="020B0604020202020204" pitchFamily="34" charset="0"/>
                <a:cs typeface="Arial" panose="020B0604020202020204" pitchFamily="34" charset="0"/>
              </a:rPr>
              <a:t>GGT 57U/L</a:t>
            </a:r>
          </a:p>
          <a:p>
            <a:endParaRPr lang="en-US" dirty="0">
              <a:solidFill>
                <a:schemeClr val="tx1"/>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156BE891-4B4C-4DFB-BAAB-245B7618F1FD}"/>
              </a:ext>
            </a:extLst>
          </p:cNvPr>
          <p:cNvSpPr>
            <a:spLocks noGrp="1"/>
          </p:cNvSpPr>
          <p:nvPr>
            <p:ph sz="half" idx="2"/>
          </p:nvPr>
        </p:nvSpPr>
        <p:spPr/>
        <p:txBody>
          <a:bodyPr>
            <a:normAutofit/>
          </a:bodyPr>
          <a:lstStyle/>
          <a:p>
            <a:r>
              <a:rPr lang="en-US" dirty="0">
                <a:solidFill>
                  <a:srgbClr val="FF0000"/>
                </a:solidFill>
                <a:latin typeface="Arial" panose="020B0604020202020204" pitchFamily="34" charset="0"/>
                <a:cs typeface="Arial" panose="020B0604020202020204" pitchFamily="34" charset="0"/>
              </a:rPr>
              <a:t>LDH 585U/L</a:t>
            </a:r>
          </a:p>
          <a:p>
            <a:r>
              <a:rPr lang="en-US" dirty="0">
                <a:solidFill>
                  <a:schemeClr val="tx1"/>
                </a:solidFill>
                <a:latin typeface="Arial" panose="020B0604020202020204" pitchFamily="34" charset="0"/>
                <a:cs typeface="Arial" panose="020B0604020202020204" pitchFamily="34" charset="0"/>
              </a:rPr>
              <a:t>Lipase 62U/L</a:t>
            </a:r>
          </a:p>
          <a:p>
            <a:r>
              <a:rPr lang="en-US" dirty="0">
                <a:solidFill>
                  <a:schemeClr val="tx1"/>
                </a:solidFill>
                <a:latin typeface="Arial" panose="020B0604020202020204" pitchFamily="34" charset="0"/>
                <a:cs typeface="Arial" panose="020B0604020202020204" pitchFamily="34" charset="0"/>
              </a:rPr>
              <a:t>Troponin T </a:t>
            </a:r>
            <a:r>
              <a:rPr lang="en-US" dirty="0" err="1">
                <a:solidFill>
                  <a:schemeClr val="tx1"/>
                </a:solidFill>
                <a:latin typeface="Arial" panose="020B0604020202020204" pitchFamily="34" charset="0"/>
                <a:cs typeface="Arial" panose="020B0604020202020204" pitchFamily="34" charset="0"/>
              </a:rPr>
              <a:t>hs</a:t>
            </a:r>
            <a:r>
              <a:rPr lang="en-US" dirty="0">
                <a:solidFill>
                  <a:schemeClr val="tx1"/>
                </a:solidFill>
                <a:latin typeface="Arial" panose="020B0604020202020204" pitchFamily="34" charset="0"/>
                <a:cs typeface="Arial" panose="020B0604020202020204" pitchFamily="34" charset="0"/>
              </a:rPr>
              <a:t> 8.1 ng/L</a:t>
            </a:r>
          </a:p>
          <a:p>
            <a:r>
              <a:rPr lang="en-US" dirty="0" err="1">
                <a:solidFill>
                  <a:schemeClr val="tx1"/>
                </a:solidFill>
                <a:latin typeface="Arial" panose="020B0604020202020204" pitchFamily="34" charset="0"/>
                <a:cs typeface="Arial" panose="020B0604020202020204" pitchFamily="34" charset="0"/>
              </a:rPr>
              <a:t>Nt-proBNP</a:t>
            </a:r>
            <a:r>
              <a:rPr lang="en-US" dirty="0">
                <a:solidFill>
                  <a:schemeClr val="tx1"/>
                </a:solidFill>
                <a:latin typeface="Arial" panose="020B0604020202020204" pitchFamily="34" charset="0"/>
                <a:cs typeface="Arial" panose="020B0604020202020204" pitchFamily="34" charset="0"/>
              </a:rPr>
              <a:t> 187 ng/L</a:t>
            </a:r>
          </a:p>
          <a:p>
            <a:r>
              <a:rPr lang="en-US" dirty="0">
                <a:solidFill>
                  <a:srgbClr val="FF0000"/>
                </a:solidFill>
                <a:latin typeface="Arial" panose="020B0604020202020204" pitchFamily="34" charset="0"/>
                <a:cs typeface="Arial" panose="020B0604020202020204" pitchFamily="34" charset="0"/>
              </a:rPr>
              <a:t>D-dimer 1685 ng/mcl</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ECG </a:t>
            </a:r>
            <a:r>
              <a:rPr lang="en-US" dirty="0" err="1">
                <a:solidFill>
                  <a:schemeClr val="tx1"/>
                </a:solidFill>
                <a:latin typeface="Arial" panose="020B0604020202020204" pitchFamily="34" charset="0"/>
                <a:cs typeface="Arial" panose="020B0604020202020204" pitchFamily="34" charset="0"/>
              </a:rPr>
              <a:t>bình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ờng</a:t>
            </a: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3113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562-758C-42A0-ABB4-E62C2DF10B33}"/>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Tóm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tắt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bệnh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án</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53273F7-0383-417F-9790-F46C32C580B5}"/>
              </a:ext>
            </a:extLst>
          </p:cNvPr>
          <p:cNvSpPr>
            <a:spLocks noGrp="1"/>
          </p:cNvSpPr>
          <p:nvPr>
            <p:ph sz="half" idx="1"/>
          </p:nvPr>
        </p:nvSpPr>
        <p:spPr>
          <a:xfrm>
            <a:off x="656492" y="2088319"/>
            <a:ext cx="5363307" cy="2864681"/>
          </a:xfrm>
        </p:spPr>
        <p:txBody>
          <a:bodyPr>
            <a:normAutofit/>
          </a:bodyPr>
          <a:lstStyle/>
          <a:p>
            <a:r>
              <a:rPr lang="en-US" dirty="0">
                <a:solidFill>
                  <a:schemeClr val="tx1"/>
                </a:solidFill>
                <a:latin typeface="Arial" panose="020B0604020202020204" pitchFamily="34" charset="0"/>
                <a:cs typeface="Arial" panose="020B0604020202020204" pitchFamily="34" charset="0"/>
              </a:rPr>
              <a:t>Nam 47 </a:t>
            </a:r>
            <a:r>
              <a:rPr lang="en-US" dirty="0" err="1">
                <a:solidFill>
                  <a:schemeClr val="tx1"/>
                </a:solidFill>
                <a:latin typeface="Arial" panose="020B0604020202020204" pitchFamily="34" charset="0"/>
                <a:cs typeface="Arial" panose="020B0604020202020204" pitchFamily="34" charset="0"/>
              </a:rPr>
              <a:t>tuổi</a:t>
            </a:r>
            <a:r>
              <a:rPr lang="en-US" dirty="0">
                <a:solidFill>
                  <a:schemeClr val="tx1"/>
                </a:solidFill>
                <a:latin typeface="Arial" panose="020B0604020202020204" pitchFamily="34" charset="0"/>
                <a:cs typeface="Arial" panose="020B0604020202020204" pitchFamily="34" charset="0"/>
              </a:rPr>
              <a:t>, BMI &gt; 25</a:t>
            </a:r>
          </a:p>
          <a:p>
            <a:r>
              <a:rPr lang="en-US" dirty="0" err="1">
                <a:solidFill>
                  <a:schemeClr val="tx1"/>
                </a:solidFill>
                <a:latin typeface="Arial" panose="020B0604020202020204" pitchFamily="34" charset="0"/>
                <a:cs typeface="Arial" panose="020B0604020202020204" pitchFamily="34" charset="0"/>
              </a:rPr>
              <a:t>Khó</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thở</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gắng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sức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 ho khan N4</a:t>
            </a:r>
          </a:p>
          <a:p>
            <a:r>
              <a:rPr lang="en-US" dirty="0">
                <a:solidFill>
                  <a:srgbClr val="FF0000"/>
                </a:solidFill>
                <a:latin typeface="Arial" panose="020B0604020202020204" pitchFamily="34" charset="0"/>
                <a:cs typeface="Arial" panose="020B0604020202020204" pitchFamily="34" charset="0"/>
              </a:rPr>
              <a:t>SpO2 94 </a:t>
            </a:r>
            <a:r>
              <a:rPr lang="en-US" dirty="0">
                <a:solidFill>
                  <a:srgbClr val="FF0000"/>
                </a:solidFill>
                <a:latin typeface="Arial" panose="020B0604020202020204" pitchFamily="34" charset="0"/>
                <a:cs typeface="Arial" panose="020B0604020202020204" pitchFamily="34" charset="0"/>
                <a:sym typeface="Wingdings" panose="05000000000000000000" pitchFamily="2" charset="2"/>
              </a:rPr>
              <a:t> 92% Oxy canula 2l/p</a:t>
            </a:r>
            <a:endParaRPr lang="en-US" dirty="0">
              <a:solidFill>
                <a:srgbClr val="FF000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E2F1289-04F1-4FA3-A55F-DB92FF104EC6}"/>
              </a:ext>
            </a:extLst>
          </p:cNvPr>
          <p:cNvSpPr>
            <a:spLocks noGrp="1"/>
          </p:cNvSpPr>
          <p:nvPr>
            <p:ph sz="half" idx="2"/>
          </p:nvPr>
        </p:nvSpPr>
        <p:spPr>
          <a:xfrm>
            <a:off x="6331938" y="2088318"/>
            <a:ext cx="5094154" cy="3702881"/>
          </a:xfrm>
        </p:spPr>
        <p:txBody>
          <a:bodyPr>
            <a:normAutofit/>
          </a:bodyPr>
          <a:lstStyle/>
          <a:p>
            <a:r>
              <a:rPr lang="en-US" dirty="0">
                <a:solidFill>
                  <a:schemeClr val="tx1"/>
                </a:solidFill>
                <a:latin typeface="Arial" panose="020B0604020202020204" pitchFamily="34" charset="0"/>
                <a:cs typeface="Arial" panose="020B0604020202020204" pitchFamily="34" charset="0"/>
              </a:rPr>
              <a:t>CRP </a:t>
            </a:r>
            <a:r>
              <a:rPr lang="en-US" dirty="0" err="1">
                <a:solidFill>
                  <a:schemeClr val="tx1"/>
                </a:solidFill>
                <a:latin typeface="Arial" panose="020B0604020202020204" pitchFamily="34" charset="0"/>
                <a:cs typeface="Arial" panose="020B0604020202020204" pitchFamily="34" charset="0"/>
              </a:rPr>
              <a:t>tăng</a:t>
            </a:r>
            <a:endParaRPr lang="en-US" dirty="0">
              <a:solidFill>
                <a:schemeClr val="tx1"/>
              </a:solidFill>
              <a:latin typeface="Arial" panose="020B0604020202020204" pitchFamily="34" charset="0"/>
              <a:cs typeface="Arial" panose="020B0604020202020204" pitchFamily="34" charset="0"/>
            </a:endParaRPr>
          </a:p>
          <a:p>
            <a:r>
              <a:rPr lang="en-US" dirty="0" err="1">
                <a:solidFill>
                  <a:schemeClr val="tx1"/>
                </a:solidFill>
                <a:latin typeface="Arial" panose="020B0604020202020204" pitchFamily="34" charset="0"/>
                <a:cs typeface="Arial" panose="020B0604020202020204" pitchFamily="34" charset="0"/>
              </a:rPr>
              <a:t>Lympho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giảm</a:t>
            </a:r>
            <a:endParaRPr lang="en-US" dirty="0">
              <a:solidFill>
                <a:schemeClr val="tx1"/>
              </a:solidFill>
              <a:latin typeface="Arial" panose="020B0604020202020204" pitchFamily="34" charset="0"/>
              <a:cs typeface="Arial" panose="020B0604020202020204" pitchFamily="34" charset="0"/>
            </a:endParaRPr>
          </a:p>
          <a:p>
            <a:r>
              <a:rPr lang="en-US" dirty="0" err="1">
                <a:solidFill>
                  <a:schemeClr val="tx1"/>
                </a:solidFill>
                <a:latin typeface="Arial" panose="020B0604020202020204" pitchFamily="34" charset="0"/>
                <a:cs typeface="Arial" panose="020B0604020202020204" pitchFamily="34" charset="0"/>
              </a:rPr>
              <a:t>Ddimer</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tăng</a:t>
            </a:r>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Men </a:t>
            </a:r>
            <a:r>
              <a:rPr lang="en-US" dirty="0" err="1">
                <a:solidFill>
                  <a:schemeClr val="tx1"/>
                </a:solidFill>
                <a:latin typeface="Arial" panose="020B0604020202020204" pitchFamily="34" charset="0"/>
                <a:cs typeface="Arial" panose="020B0604020202020204" pitchFamily="34" charset="0"/>
              </a:rPr>
              <a:t>tăng</a:t>
            </a:r>
            <a:r>
              <a:rPr lang="en-US" dirty="0">
                <a:solidFill>
                  <a:schemeClr val="tx1"/>
                </a:solidFill>
                <a:latin typeface="Arial" panose="020B0604020202020204" pitchFamily="34" charset="0"/>
                <a:cs typeface="Arial" panose="020B0604020202020204" pitchFamily="34" charset="0"/>
              </a:rPr>
              <a:t> ALT, AST, LDH</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7730 ca </a:t>
            </a:r>
            <a:r>
              <a:rPr lang="en-US" dirty="0" err="1">
                <a:solidFill>
                  <a:schemeClr val="tx1"/>
                </a:solidFill>
                <a:latin typeface="Arial" panose="020B0604020202020204" pitchFamily="34" charset="0"/>
                <a:cs typeface="Arial" panose="020B0604020202020204" pitchFamily="34" charset="0"/>
              </a:rPr>
              <a:t>nhiễm</a:t>
            </a:r>
            <a:r>
              <a:rPr lang="en-US" dirty="0">
                <a:solidFill>
                  <a:schemeClr val="tx1"/>
                </a:solidFill>
                <a:latin typeface="Arial" panose="020B0604020202020204" pitchFamily="34" charset="0"/>
                <a:cs typeface="Arial" panose="020B0604020202020204" pitchFamily="34" charset="0"/>
              </a:rPr>
              <a:t> COVID </a:t>
            </a:r>
            <a:r>
              <a:rPr lang="en-US" dirty="0" err="1">
                <a:solidFill>
                  <a:schemeClr val="tx1"/>
                </a:solidFill>
                <a:latin typeface="Arial" panose="020B0604020202020204" pitchFamily="34" charset="0"/>
                <a:cs typeface="Arial" panose="020B0604020202020204" pitchFamily="34" charset="0"/>
              </a:rPr>
              <a:t>ngày</a:t>
            </a:r>
            <a:r>
              <a:rPr lang="en-US" dirty="0">
                <a:solidFill>
                  <a:schemeClr val="tx1"/>
                </a:solidFill>
                <a:latin typeface="Arial" panose="020B0604020202020204" pitchFamily="34" charset="0"/>
                <a:cs typeface="Arial" panose="020B0604020202020204" pitchFamily="34" charset="0"/>
              </a:rPr>
              <a:t> 17/3</a:t>
            </a:r>
          </a:p>
        </p:txBody>
      </p:sp>
      <p:pic>
        <p:nvPicPr>
          <p:cNvPr id="6" name="Picture 5">
            <a:extLst>
              <a:ext uri="{FF2B5EF4-FFF2-40B4-BE49-F238E27FC236}">
                <a16:creationId xmlns:a16="http://schemas.microsoft.com/office/drawing/2014/main" id="{508CD689-9EE0-4513-B617-8F71684BE0A4}"/>
              </a:ext>
            </a:extLst>
          </p:cNvPr>
          <p:cNvPicPr>
            <a:picLocks noChangeAspect="1"/>
          </p:cNvPicPr>
          <p:nvPr/>
        </p:nvPicPr>
        <p:blipFill>
          <a:blip r:embed="rId2"/>
          <a:stretch>
            <a:fillRect/>
          </a:stretch>
        </p:blipFill>
        <p:spPr>
          <a:xfrm>
            <a:off x="1816494" y="4398893"/>
            <a:ext cx="3680666" cy="2331183"/>
          </a:xfrm>
          <a:prstGeom prst="rect">
            <a:avLst/>
          </a:prstGeom>
        </p:spPr>
      </p:pic>
    </p:spTree>
    <p:extLst>
      <p:ext uri="{BB962C8B-B14F-4D97-AF65-F5344CB8AC3E}">
        <p14:creationId xmlns:p14="http://schemas.microsoft.com/office/powerpoint/2010/main" val="10402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17AB-F587-4C59-9960-BF0C42980D67}"/>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Vấn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đề</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328D61-1201-444A-96F1-73D6C81C9BD2}"/>
              </a:ext>
            </a:extLst>
          </p:cNvPr>
          <p:cNvSpPr>
            <a:spLocks noGrp="1"/>
          </p:cNvSpPr>
          <p:nvPr>
            <p:ph idx="1"/>
          </p:nvPr>
        </p:nvSpPr>
        <p:spPr/>
        <p:txBody>
          <a:bodyPr>
            <a:normAutofit/>
          </a:bodyPr>
          <a:lstStyle/>
          <a:p>
            <a:pPr marL="514350" indent="-514350">
              <a:buFont typeface="+mj-lt"/>
              <a:buAutoNum type="arabicPeriod"/>
            </a:pPr>
            <a:r>
              <a:rPr lang="en-US" dirty="0" err="1">
                <a:solidFill>
                  <a:schemeClr val="tx1"/>
                </a:solidFill>
                <a:latin typeface="Arial" panose="020B0604020202020204" pitchFamily="34" charset="0"/>
                <a:cs typeface="Arial" panose="020B0604020202020204" pitchFamily="34" charset="0"/>
              </a:rPr>
              <a:t>Suy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hô</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giảm</a:t>
            </a:r>
            <a:r>
              <a:rPr lang="en-US" dirty="0">
                <a:solidFill>
                  <a:schemeClr val="tx1"/>
                </a:solidFill>
                <a:latin typeface="Arial" panose="020B0604020202020204" pitchFamily="34" charset="0"/>
                <a:cs typeface="Arial" panose="020B0604020202020204" pitchFamily="34" charset="0"/>
              </a:rPr>
              <a:t> oxy </a:t>
            </a:r>
            <a:r>
              <a:rPr lang="en-US" dirty="0" err="1">
                <a:solidFill>
                  <a:schemeClr val="tx1"/>
                </a:solidFill>
                <a:latin typeface="Arial" panose="020B0604020202020204" pitchFamily="34" charset="0"/>
                <a:cs typeface="Arial" panose="020B0604020202020204" pitchFamily="34" charset="0"/>
              </a:rPr>
              <a:t>nh</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ng </a:t>
            </a:r>
            <a:r>
              <a:rPr lang="en-US" dirty="0" err="1">
                <a:solidFill>
                  <a:schemeClr val="tx1"/>
                </a:solidFill>
                <a:latin typeface="Arial" panose="020B0604020202020204" pitchFamily="34" charset="0"/>
                <a:cs typeface="Arial" panose="020B0604020202020204" pitchFamily="34" charset="0"/>
              </a:rPr>
              <a:t>khám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phổi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ờng</a:t>
            </a:r>
            <a:endParaRPr lang="en-US" dirty="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US" dirty="0">
                <a:solidFill>
                  <a:schemeClr val="tx1"/>
                </a:solidFill>
                <a:latin typeface="Arial" panose="020B0604020202020204" pitchFamily="34" charset="0"/>
                <a:cs typeface="Arial" panose="020B0604020202020204" pitchFamily="34" charset="0"/>
              </a:rPr>
              <a:t>D-dimer tăng </a:t>
            </a:r>
          </a:p>
          <a:p>
            <a:pPr marL="514350" indent="-514350">
              <a:buFont typeface="+mj-lt"/>
              <a:buAutoNum type="arabicPeriod"/>
            </a:pPr>
            <a:r>
              <a:rPr lang="en-US" dirty="0" err="1">
                <a:solidFill>
                  <a:schemeClr val="tx1"/>
                </a:solidFill>
                <a:latin typeface="Arial" panose="020B0604020202020204" pitchFamily="34" charset="0"/>
                <a:cs typeface="Arial" panose="020B0604020202020204" pitchFamily="34" charset="0"/>
              </a:rPr>
              <a:t>Biểu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nhiễm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trùng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rõ</a:t>
            </a:r>
            <a:r>
              <a:rPr lang="en-US" dirty="0">
                <a:solidFill>
                  <a:schemeClr val="tx1"/>
                </a:solidFill>
                <a:latin typeface="Arial" panose="020B0604020202020204" pitchFamily="34" charset="0"/>
                <a:cs typeface="Arial" panose="020B0604020202020204" pitchFamily="34" charset="0"/>
              </a:rPr>
              <a:t> + CRP </a:t>
            </a:r>
            <a:r>
              <a:rPr lang="en-US" dirty="0" err="1">
                <a:solidFill>
                  <a:schemeClr val="tx1"/>
                </a:solidFill>
                <a:latin typeface="Arial" panose="020B0604020202020204" pitchFamily="34" charset="0"/>
                <a:cs typeface="Arial" panose="020B0604020202020204" pitchFamily="34" charset="0"/>
              </a:rPr>
              <a:t>tăng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lympho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giảm</a:t>
            </a:r>
            <a:endParaRPr lang="en-US" dirty="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US" dirty="0" err="1">
                <a:solidFill>
                  <a:schemeClr val="tx1"/>
                </a:solidFill>
                <a:latin typeface="Arial" panose="020B0604020202020204" pitchFamily="34" charset="0"/>
                <a:cs typeface="Arial" panose="020B0604020202020204" pitchFamily="34" charset="0"/>
              </a:rPr>
              <a:t>Yếu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tố</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dịch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tễ</a:t>
            </a:r>
            <a:r>
              <a:rPr lang="en-US" dirty="0">
                <a:solidFill>
                  <a:schemeClr val="tx1"/>
                </a:solidFill>
                <a:latin typeface="Arial" panose="020B0604020202020204" pitchFamily="34" charset="0"/>
                <a:cs typeface="Arial" panose="020B0604020202020204" pitchFamily="34" charset="0"/>
              </a:rPr>
              <a:t> COVID </a:t>
            </a:r>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rõ</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ng </a:t>
            </a:r>
            <a:r>
              <a:rPr lang="en-US" dirty="0" err="1">
                <a:solidFill>
                  <a:schemeClr val="tx1"/>
                </a:solidFill>
                <a:latin typeface="Arial" panose="020B0604020202020204" pitchFamily="34" charset="0"/>
                <a:cs typeface="Arial" panose="020B0604020202020204" pitchFamily="34" charset="0"/>
              </a:rPr>
              <a:t>khả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cao</a:t>
            </a:r>
            <a:r>
              <a:rPr lang="en-US" dirty="0">
                <a:solidFill>
                  <a:schemeClr val="tx1"/>
                </a:solidFill>
                <a:latin typeface="Arial" panose="020B0604020202020204" pitchFamily="34" charset="0"/>
                <a:cs typeface="Arial" panose="020B0604020202020204" pitchFamily="34" charset="0"/>
              </a:rPr>
              <a:t> do </a:t>
            </a:r>
            <a:r>
              <a:rPr lang="en-US" dirty="0" err="1">
                <a:solidFill>
                  <a:schemeClr val="tx1"/>
                </a:solidFill>
                <a:latin typeface="Arial" panose="020B0604020202020204" pitchFamily="34" charset="0"/>
                <a:cs typeface="Arial" panose="020B0604020202020204" pitchFamily="34" charset="0"/>
              </a:rPr>
              <a:t>nghi</a:t>
            </a:r>
            <a:r>
              <a:rPr lang="en-US" dirty="0">
                <a:solidFill>
                  <a:schemeClr val="tx1"/>
                </a:solidFill>
              </a:rPr>
              <a:t> COVID </a:t>
            </a:r>
            <a:r>
              <a:rPr lang="en-US" dirty="0" err="1">
                <a:solidFill>
                  <a:schemeClr val="tx1"/>
                </a:solidFill>
              </a:rPr>
              <a:t>lan</a:t>
            </a:r>
            <a:r>
              <a:rPr lang="en-US" dirty="0">
                <a:solidFill>
                  <a:schemeClr val="tx1"/>
                </a:solidFill>
              </a:rPr>
              <a:t> </a:t>
            </a:r>
            <a:r>
              <a:rPr lang="en-US" dirty="0" err="1">
                <a:solidFill>
                  <a:schemeClr val="tx1"/>
                </a:solidFill>
                <a:latin typeface="Arial" panose="020B0604020202020204" pitchFamily="34" charset="0"/>
                <a:cs typeface="Arial" panose="020B0604020202020204" pitchFamily="34" charset="0"/>
              </a:rPr>
              <a:t>cộng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đồng</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531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340B-0D37-4546-A588-489595937EBA}"/>
              </a:ext>
            </a:extLst>
          </p:cNvPr>
          <p:cNvSpPr>
            <a:spLocks noGrp="1"/>
          </p:cNvSpPr>
          <p:nvPr>
            <p:ph type="title"/>
          </p:nvPr>
        </p:nvSpPr>
        <p:spPr>
          <a:xfrm>
            <a:off x="913794" y="-114758"/>
            <a:ext cx="10353761" cy="1326321"/>
          </a:xfrm>
        </p:spPr>
        <p:txBody>
          <a:bodyPr/>
          <a:lstStyle/>
          <a:p>
            <a:r>
              <a:rPr lang="en-US" dirty="0">
                <a:solidFill>
                  <a:schemeClr val="tx1"/>
                </a:solidFill>
                <a:latin typeface="Arial" panose="020B0604020202020204" pitchFamily="34" charset="0"/>
                <a:cs typeface="Arial" panose="020B0604020202020204" pitchFamily="34" charset="0"/>
              </a:rPr>
              <a:t>Ct scan </a:t>
            </a:r>
            <a:r>
              <a:rPr lang="en-US" dirty="0" err="1">
                <a:solidFill>
                  <a:schemeClr val="tx1"/>
                </a:solidFill>
                <a:latin typeface="Arial" panose="020B0604020202020204" pitchFamily="34" charset="0"/>
                <a:cs typeface="Arial" panose="020B0604020202020204" pitchFamily="34" charset="0"/>
              </a:rPr>
              <a:t>ngực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cửa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sổ</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mô</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phổi</a:t>
            </a:r>
            <a:endParaRPr lang="en-US" dirty="0">
              <a:solidFill>
                <a:schemeClr val="tx1"/>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5B1F9496-D99C-420D-9CBA-BE0A0E00FE7A}"/>
              </a:ext>
            </a:extLst>
          </p:cNvPr>
          <p:cNvPicPr>
            <a:picLocks noGrp="1" noChangeAspect="1"/>
          </p:cNvPicPr>
          <p:nvPr>
            <p:ph idx="1"/>
          </p:nvPr>
        </p:nvPicPr>
        <p:blipFill>
          <a:blip r:embed="rId3"/>
          <a:stretch>
            <a:fillRect/>
          </a:stretch>
        </p:blipFill>
        <p:spPr>
          <a:xfrm>
            <a:off x="1611381" y="3526061"/>
            <a:ext cx="4568076" cy="2646923"/>
          </a:xfrm>
          <a:prstGeom prst="rect">
            <a:avLst/>
          </a:prstGeom>
        </p:spPr>
      </p:pic>
      <p:sp>
        <p:nvSpPr>
          <p:cNvPr id="3" name="TextBox 2">
            <a:extLst>
              <a:ext uri="{FF2B5EF4-FFF2-40B4-BE49-F238E27FC236}">
                <a16:creationId xmlns:a16="http://schemas.microsoft.com/office/drawing/2014/main" id="{62D309C3-0F6D-4B92-9348-64B848F5977B}"/>
              </a:ext>
            </a:extLst>
          </p:cNvPr>
          <p:cNvSpPr txBox="1"/>
          <p:nvPr/>
        </p:nvSpPr>
        <p:spPr>
          <a:xfrm>
            <a:off x="429221" y="6248400"/>
            <a:ext cx="11322908"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CT scan </a:t>
            </a:r>
            <a:r>
              <a:rPr lang="en-US" sz="2400" dirty="0" err="1">
                <a:solidFill>
                  <a:srgbClr val="FF0000"/>
                </a:solidFill>
                <a:latin typeface="Arial" panose="020B0604020202020204" pitchFamily="34" charset="0"/>
                <a:cs typeface="Arial" panose="020B0604020202020204" pitchFamily="34" charset="0"/>
              </a:rPr>
              <a:t>ngực</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loại</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thuyên</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tắc</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phổi</a:t>
            </a:r>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sym typeface="Wingdings" panose="05000000000000000000" pitchFamily="2" charset="2"/>
              </a:rPr>
              <a:t> </a:t>
            </a:r>
            <a:r>
              <a:rPr lang="en-US" sz="2400" dirty="0" err="1">
                <a:latin typeface="Arial Nova" panose="020B0504020202020204" pitchFamily="34" charset="0"/>
              </a:rPr>
              <a:t>Không</a:t>
            </a:r>
            <a:r>
              <a:rPr lang="en-US" sz="2400" dirty="0">
                <a:latin typeface="Arial Nova" panose="020B0504020202020204" pitchFamily="34" charset="0"/>
              </a:rPr>
              <a:t> </a:t>
            </a:r>
            <a:r>
              <a:rPr lang="en-US" sz="2400" dirty="0" err="1">
                <a:latin typeface="Arial Nova" panose="020B0504020202020204" pitchFamily="34" charset="0"/>
              </a:rPr>
              <a:t>thuyên</a:t>
            </a:r>
            <a:r>
              <a:rPr lang="en-US" sz="2400" dirty="0">
                <a:latin typeface="Arial Nova" panose="020B0504020202020204" pitchFamily="34" charset="0"/>
              </a:rPr>
              <a:t> </a:t>
            </a:r>
            <a:r>
              <a:rPr lang="en-US" sz="2400" dirty="0" err="1">
                <a:latin typeface="Arial Nova" panose="020B0504020202020204" pitchFamily="34" charset="0"/>
              </a:rPr>
              <a:t>tắc</a:t>
            </a:r>
            <a:r>
              <a:rPr lang="en-US" sz="2400" dirty="0">
                <a:latin typeface="Arial Nova" panose="020B0504020202020204" pitchFamily="34" charset="0"/>
              </a:rPr>
              <a:t> </a:t>
            </a:r>
            <a:r>
              <a:rPr lang="en-US" sz="2400" dirty="0" err="1">
                <a:latin typeface="Arial Nova" panose="020B0504020202020204" pitchFamily="34" charset="0"/>
              </a:rPr>
              <a:t>huyết</a:t>
            </a:r>
            <a:r>
              <a:rPr lang="en-US" sz="2400" dirty="0">
                <a:latin typeface="Arial Nova" panose="020B0504020202020204" pitchFamily="34" charset="0"/>
              </a:rPr>
              <a:t> </a:t>
            </a:r>
            <a:r>
              <a:rPr lang="en-US" sz="2400" dirty="0" err="1">
                <a:latin typeface="Arial Nova" panose="020B0504020202020204" pitchFamily="34" charset="0"/>
              </a:rPr>
              <a:t>khối</a:t>
            </a:r>
            <a:r>
              <a:rPr lang="en-US" sz="2400" dirty="0">
                <a:latin typeface="Arial Nova" panose="020B0504020202020204" pitchFamily="34" charset="0"/>
              </a:rPr>
              <a:t> / CT </a:t>
            </a:r>
            <a:r>
              <a:rPr lang="en-US" sz="2400" dirty="0" err="1">
                <a:latin typeface="Arial Nova" panose="020B0504020202020204" pitchFamily="34" charset="0"/>
              </a:rPr>
              <a:t>cản</a:t>
            </a:r>
            <a:r>
              <a:rPr lang="en-US" sz="2400" dirty="0">
                <a:latin typeface="Arial Nova" panose="020B0504020202020204" pitchFamily="34" charset="0"/>
              </a:rPr>
              <a:t> </a:t>
            </a:r>
            <a:r>
              <a:rPr lang="en-US" sz="2400" dirty="0" err="1">
                <a:latin typeface="Arial Nova" panose="020B0504020202020204" pitchFamily="34" charset="0"/>
              </a:rPr>
              <a:t>quang</a:t>
            </a:r>
            <a:endParaRPr lang="en-US" sz="2400" dirty="0">
              <a:latin typeface="Arial Nova" panose="020B0504020202020204" pitchFamily="34" charset="0"/>
            </a:endParaRPr>
          </a:p>
        </p:txBody>
      </p:sp>
      <p:pic>
        <p:nvPicPr>
          <p:cNvPr id="7" name="Picture 6">
            <a:extLst>
              <a:ext uri="{FF2B5EF4-FFF2-40B4-BE49-F238E27FC236}">
                <a16:creationId xmlns:a16="http://schemas.microsoft.com/office/drawing/2014/main" id="{A6DFA86F-8051-463F-A834-53342B768775}"/>
              </a:ext>
            </a:extLst>
          </p:cNvPr>
          <p:cNvPicPr>
            <a:picLocks noChangeAspect="1"/>
          </p:cNvPicPr>
          <p:nvPr/>
        </p:nvPicPr>
        <p:blipFill>
          <a:blip r:embed="rId4"/>
          <a:stretch>
            <a:fillRect/>
          </a:stretch>
        </p:blipFill>
        <p:spPr>
          <a:xfrm>
            <a:off x="1611381" y="1046592"/>
            <a:ext cx="4638592" cy="2479469"/>
          </a:xfrm>
          <a:prstGeom prst="rect">
            <a:avLst/>
          </a:prstGeom>
        </p:spPr>
      </p:pic>
      <p:pic>
        <p:nvPicPr>
          <p:cNvPr id="9" name="Picture 8">
            <a:extLst>
              <a:ext uri="{FF2B5EF4-FFF2-40B4-BE49-F238E27FC236}">
                <a16:creationId xmlns:a16="http://schemas.microsoft.com/office/drawing/2014/main" id="{8E94B220-5796-4470-B5F4-3F040AF13858}"/>
              </a:ext>
            </a:extLst>
          </p:cNvPr>
          <p:cNvPicPr>
            <a:picLocks noChangeAspect="1"/>
          </p:cNvPicPr>
          <p:nvPr/>
        </p:nvPicPr>
        <p:blipFill>
          <a:blip r:embed="rId5"/>
          <a:stretch>
            <a:fillRect/>
          </a:stretch>
        </p:blipFill>
        <p:spPr>
          <a:xfrm>
            <a:off x="6179457" y="1046592"/>
            <a:ext cx="4062893" cy="2554447"/>
          </a:xfrm>
          <a:prstGeom prst="rect">
            <a:avLst/>
          </a:prstGeom>
        </p:spPr>
      </p:pic>
      <p:pic>
        <p:nvPicPr>
          <p:cNvPr id="10" name="Picture 9">
            <a:extLst>
              <a:ext uri="{FF2B5EF4-FFF2-40B4-BE49-F238E27FC236}">
                <a16:creationId xmlns:a16="http://schemas.microsoft.com/office/drawing/2014/main" id="{EF9042E8-801B-4D1D-9D2A-EBE1675DE312}"/>
              </a:ext>
            </a:extLst>
          </p:cNvPr>
          <p:cNvPicPr>
            <a:picLocks noChangeAspect="1"/>
          </p:cNvPicPr>
          <p:nvPr/>
        </p:nvPicPr>
        <p:blipFill>
          <a:blip r:embed="rId6"/>
          <a:stretch>
            <a:fillRect/>
          </a:stretch>
        </p:blipFill>
        <p:spPr>
          <a:xfrm>
            <a:off x="6179457" y="3526061"/>
            <a:ext cx="3995423" cy="2631682"/>
          </a:xfrm>
          <a:prstGeom prst="rect">
            <a:avLst/>
          </a:prstGeom>
        </p:spPr>
      </p:pic>
    </p:spTree>
    <p:extLst>
      <p:ext uri="{BB962C8B-B14F-4D97-AF65-F5344CB8AC3E}">
        <p14:creationId xmlns:p14="http://schemas.microsoft.com/office/powerpoint/2010/main" val="4168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85BCBC-D319-4A08-BA83-260113E12A81}"/>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Diễn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tiến</a:t>
            </a:r>
            <a:r>
              <a:rPr lang="en-US" dirty="0">
                <a:solidFill>
                  <a:schemeClr val="tx1"/>
                </a:solidFill>
                <a:latin typeface="Arial" panose="020B0604020202020204" pitchFamily="34" charset="0"/>
                <a:cs typeface="Arial" panose="020B0604020202020204" pitchFamily="34" charset="0"/>
              </a:rPr>
              <a:t> 18/3</a:t>
            </a:r>
          </a:p>
        </p:txBody>
      </p:sp>
      <p:sp>
        <p:nvSpPr>
          <p:cNvPr id="5" name="Content Placeholder 4">
            <a:extLst>
              <a:ext uri="{FF2B5EF4-FFF2-40B4-BE49-F238E27FC236}">
                <a16:creationId xmlns:a16="http://schemas.microsoft.com/office/drawing/2014/main" id="{ED23E1A5-E7EA-4A2F-B018-C653CF8466BD}"/>
              </a:ext>
            </a:extLst>
          </p:cNvPr>
          <p:cNvSpPr>
            <a:spLocks noGrp="1"/>
          </p:cNvSpPr>
          <p:nvPr>
            <p:ph idx="1"/>
          </p:nvPr>
        </p:nvSpPr>
        <p:spPr>
          <a:xfrm>
            <a:off x="437025" y="1935921"/>
            <a:ext cx="5451921" cy="3695136"/>
          </a:xfrm>
        </p:spPr>
        <p:txBody>
          <a:bodyPr>
            <a:normAutofit/>
          </a:bodyPr>
          <a:lstStyle/>
          <a:p>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12 </a:t>
            </a:r>
            <a:r>
              <a:rPr lang="en-US" dirty="0" err="1">
                <a:solidFill>
                  <a:schemeClr val="tx1"/>
                </a:solidFill>
                <a:latin typeface="Arial" panose="020B0604020202020204" pitchFamily="34" charset="0"/>
                <a:cs typeface="Arial" panose="020B0604020202020204" pitchFamily="34" charset="0"/>
              </a:rPr>
              <a:t>giờ</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đầu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khó</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thở</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nhanh</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nông</a:t>
            </a:r>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SpO</a:t>
            </a:r>
            <a:r>
              <a:rPr lang="en-US" baseline="-25000" dirty="0">
                <a:solidFill>
                  <a:schemeClr val="tx1"/>
                </a:solidFill>
                <a:latin typeface="Arial" panose="020B0604020202020204" pitchFamily="34" charset="0"/>
                <a:cs typeface="Arial" panose="020B0604020202020204" pitchFamily="34" charset="0"/>
                <a:sym typeface="Wingdings" panose="05000000000000000000" pitchFamily="2" charset="2"/>
              </a:rPr>
              <a:t>2</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giảm</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a:t>
            </a:r>
          </a:p>
          <a:p>
            <a:pPr lvl="1"/>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92%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với</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oxy canula 2l/</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phút</a:t>
            </a:r>
            <a:endParaRPr lang="en-US"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lvl="1"/>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81%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với</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oxy canula 5l/</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phút</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p>
          <a:p>
            <a:pPr>
              <a:buFont typeface="Wingdings" panose="05000000000000000000" pitchFamily="2" charset="2"/>
              <a:buChar char="à"/>
            </a:pP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Kết</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quả</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rPr>
              <a:t>Phết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mũi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họng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tìm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cúm</a:t>
            </a:r>
            <a:r>
              <a:rPr lang="en-US" dirty="0">
                <a:solidFill>
                  <a:schemeClr val="tx1"/>
                </a:solidFill>
                <a:latin typeface="Arial" panose="020B0604020202020204" pitchFamily="34" charset="0"/>
                <a:cs typeface="Arial" panose="020B0604020202020204" pitchFamily="34" charset="0"/>
              </a:rPr>
              <a:t> A, B </a:t>
            </a:r>
            <a:r>
              <a:rPr lang="en-US" dirty="0" err="1">
                <a:solidFill>
                  <a:schemeClr val="tx1"/>
                </a:solidFill>
                <a:latin typeface="Arial" panose="020B0604020202020204" pitchFamily="34" charset="0"/>
                <a:cs typeface="Arial" panose="020B0604020202020204" pitchFamily="34" charset="0"/>
              </a:rPr>
              <a:t>âm</a:t>
            </a:r>
            <a:endParaRPr lang="en-US"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à"/>
            </a:pP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Chuyển</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khu</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cách</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ly</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bệnh</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nặng</a:t>
            </a:r>
            <a:endParaRPr lang="en-US" dirty="0">
              <a:solidFill>
                <a:schemeClr val="tx1"/>
              </a:solidFill>
              <a:latin typeface="Arial" panose="020B0604020202020204" pitchFamily="34" charset="0"/>
              <a:cs typeface="Arial" panose="020B0604020202020204" pitchFamily="34" charset="0"/>
            </a:endParaRPr>
          </a:p>
          <a:p>
            <a:pPr lvl="1"/>
            <a:endParaRPr lang="en-US" dirty="0">
              <a:solidFill>
                <a:schemeClr val="tx1"/>
              </a:solidFill>
              <a:latin typeface="Arial" panose="020B0604020202020204" pitchFamily="34" charset="0"/>
              <a:cs typeface="Arial" panose="020B0604020202020204" pitchFamily="34" charset="0"/>
              <a:sym typeface="Wingdings" panose="05000000000000000000" pitchFamily="2" charset="2"/>
            </a:endParaRPr>
          </a:p>
        </p:txBody>
      </p:sp>
      <p:pic>
        <p:nvPicPr>
          <p:cNvPr id="6" name="Content Placeholder 4" descr="A screenshot of text&#10;&#10;Description automatically generated">
            <a:extLst>
              <a:ext uri="{FF2B5EF4-FFF2-40B4-BE49-F238E27FC236}">
                <a16:creationId xmlns:a16="http://schemas.microsoft.com/office/drawing/2014/main" id="{636B7F63-F0C8-4D56-83FD-423AD9285C88}"/>
              </a:ext>
            </a:extLst>
          </p:cNvPr>
          <p:cNvPicPr>
            <a:picLocks noChangeAspect="1"/>
          </p:cNvPicPr>
          <p:nvPr/>
        </p:nvPicPr>
        <p:blipFill>
          <a:blip r:embed="rId3"/>
          <a:stretch>
            <a:fillRect/>
          </a:stretch>
        </p:blipFill>
        <p:spPr>
          <a:xfrm>
            <a:off x="6303055" y="2057301"/>
            <a:ext cx="5451921" cy="3117871"/>
          </a:xfrm>
          <a:prstGeom prst="rect">
            <a:avLst/>
          </a:prstGeom>
        </p:spPr>
      </p:pic>
    </p:spTree>
    <p:extLst>
      <p:ext uri="{BB962C8B-B14F-4D97-AF65-F5344CB8AC3E}">
        <p14:creationId xmlns:p14="http://schemas.microsoft.com/office/powerpoint/2010/main" val="14985608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85BCBC-D319-4A08-BA83-260113E12A81}"/>
              </a:ext>
            </a:extLst>
          </p:cNvPr>
          <p:cNvSpPr>
            <a:spLocks noGrp="1"/>
          </p:cNvSpPr>
          <p:nvPr>
            <p:ph type="title"/>
          </p:nvPr>
        </p:nvSpPr>
        <p:spPr/>
        <p:txBody>
          <a:bodyPr/>
          <a:lstStyle/>
          <a:p>
            <a:r>
              <a:rPr lang="en-US" dirty="0" err="1">
                <a:solidFill>
                  <a:schemeClr val="tx1"/>
                </a:solidFill>
                <a:latin typeface="Arial" panose="020B0604020202020204" pitchFamily="34" charset="0"/>
                <a:cs typeface="Arial" panose="020B0604020202020204" pitchFamily="34" charset="0"/>
              </a:rPr>
              <a:t>Diễn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tiến</a:t>
            </a:r>
            <a:endParaRPr lang="en-US" dirty="0">
              <a:solidFill>
                <a:schemeClr val="tx1"/>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A7501E0-5867-45FF-8187-9E394CB280F6}"/>
              </a:ext>
            </a:extLst>
          </p:cNvPr>
          <p:cNvSpPr>
            <a:spLocks noGrp="1"/>
          </p:cNvSpPr>
          <p:nvPr>
            <p:ph sz="half" idx="1"/>
          </p:nvPr>
        </p:nvSpPr>
        <p:spPr>
          <a:xfrm>
            <a:off x="232228" y="2088319"/>
            <a:ext cx="5882507" cy="3702881"/>
          </a:xfrm>
        </p:spPr>
        <p:txBody>
          <a:bodyPr>
            <a:normAutofit/>
          </a:bodyPr>
          <a:lstStyle/>
          <a:p>
            <a:r>
              <a:rPr lang="en-US" dirty="0" err="1">
                <a:solidFill>
                  <a:srgbClr val="FF0000"/>
                </a:solidFill>
                <a:latin typeface="Arial" panose="020B0604020202020204" pitchFamily="34" charset="0"/>
                <a:cs typeface="Arial" panose="020B0604020202020204" pitchFamily="34" charset="0"/>
              </a:rPr>
              <a:t>Lovenox</a:t>
            </a:r>
            <a:r>
              <a:rPr lang="en-US" dirty="0">
                <a:solidFill>
                  <a:srgbClr val="FF0000"/>
                </a:solidFill>
                <a:latin typeface="Arial" panose="020B0604020202020204" pitchFamily="34" charset="0"/>
                <a:cs typeface="Arial" panose="020B0604020202020204" pitchFamily="34" charset="0"/>
              </a:rPr>
              <a:t> 40mg SC</a:t>
            </a:r>
          </a:p>
          <a:p>
            <a:r>
              <a:rPr lang="en-US" dirty="0">
                <a:solidFill>
                  <a:srgbClr val="FF0000"/>
                </a:solidFill>
                <a:latin typeface="Arial" panose="020B0604020202020204" pitchFamily="34" charset="0"/>
                <a:cs typeface="Arial" panose="020B0604020202020204" pitchFamily="34" charset="0"/>
              </a:rPr>
              <a:t>Cefotaxime + </a:t>
            </a:r>
            <a:r>
              <a:rPr lang="en-US" dirty="0" err="1">
                <a:solidFill>
                  <a:srgbClr val="FF0000"/>
                </a:solidFill>
                <a:latin typeface="Arial" panose="020B0604020202020204" pitchFamily="34" charset="0"/>
                <a:cs typeface="Arial" panose="020B0604020202020204" pitchFamily="34" charset="0"/>
              </a:rPr>
              <a:t>Rovamycine</a:t>
            </a:r>
            <a:endParaRPr lang="en-US" dirty="0">
              <a:solidFill>
                <a:srgbClr val="FF0000"/>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LS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cải</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thiện</a:t>
            </a:r>
            <a:endParaRPr lang="en-US" dirty="0">
              <a:solidFill>
                <a:schemeClr val="tx1"/>
              </a:solidFill>
              <a:latin typeface="Arial" panose="020B0604020202020204" pitchFamily="34" charset="0"/>
              <a:cs typeface="Arial" panose="020B0604020202020204" pitchFamily="34" charset="0"/>
            </a:endParaRPr>
          </a:p>
          <a:p>
            <a:r>
              <a:rPr lang="en-US" dirty="0" err="1">
                <a:solidFill>
                  <a:srgbClr val="FF0000"/>
                </a:solidFill>
                <a:latin typeface="Arial" panose="020B0604020202020204" pitchFamily="34" charset="0"/>
                <a:cs typeface="Arial" panose="020B0604020202020204" pitchFamily="34" charset="0"/>
              </a:rPr>
              <a:t>Giảm</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dần</a:t>
            </a:r>
            <a:r>
              <a:rPr lang="en-US" dirty="0">
                <a:solidFill>
                  <a:srgbClr val="FF0000"/>
                </a:solidFill>
                <a:latin typeface="Arial" panose="020B0604020202020204" pitchFamily="34" charset="0"/>
                <a:cs typeface="Arial" panose="020B0604020202020204" pitchFamily="34" charset="0"/>
              </a:rPr>
              <a:t> Oxy </a:t>
            </a:r>
            <a:r>
              <a:rPr lang="en-US" dirty="0" err="1">
                <a:solidFill>
                  <a:srgbClr val="FF0000"/>
                </a:solidFill>
                <a:latin typeface="Arial" panose="020B0604020202020204" pitchFamily="34" charset="0"/>
                <a:cs typeface="Arial" panose="020B0604020202020204" pitchFamily="34" charset="0"/>
              </a:rPr>
              <a:t>còn</a:t>
            </a:r>
            <a:r>
              <a:rPr lang="en-US" dirty="0">
                <a:solidFill>
                  <a:srgbClr val="FF0000"/>
                </a:solidFill>
                <a:latin typeface="Arial" panose="020B0604020202020204" pitchFamily="34" charset="0"/>
                <a:cs typeface="Arial" panose="020B0604020202020204" pitchFamily="34" charset="0"/>
              </a:rPr>
              <a:t> 1,5 </a:t>
            </a:r>
            <a:r>
              <a:rPr lang="en-US" dirty="0" err="1">
                <a:solidFill>
                  <a:srgbClr val="FF0000"/>
                </a:solidFill>
                <a:latin typeface="Arial" panose="020B0604020202020204" pitchFamily="34" charset="0"/>
                <a:cs typeface="Arial" panose="020B0604020202020204" pitchFamily="34" charset="0"/>
              </a:rPr>
              <a:t>lít</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phút</a:t>
            </a:r>
            <a:endParaRPr lang="en-US" dirty="0">
              <a:solidFill>
                <a:srgbClr val="FF0000"/>
              </a:solidFill>
              <a:latin typeface="Arial" panose="020B0604020202020204" pitchFamily="34" charset="0"/>
              <a:cs typeface="Arial" panose="020B0604020202020204" pitchFamily="34" charset="0"/>
            </a:endParaRPr>
          </a:p>
          <a:p>
            <a:r>
              <a:rPr lang="en-US" dirty="0" err="1">
                <a:solidFill>
                  <a:schemeClr val="tx1"/>
                </a:solidFill>
              </a:rPr>
              <a:t>Xuất</a:t>
            </a:r>
            <a:r>
              <a:rPr lang="en-US" dirty="0">
                <a:solidFill>
                  <a:schemeClr val="tx1"/>
                </a:solidFill>
              </a:rPr>
              <a:t> </a:t>
            </a:r>
            <a:r>
              <a:rPr lang="en-US" dirty="0" err="1">
                <a:solidFill>
                  <a:schemeClr val="tx1"/>
                </a:solidFill>
              </a:rPr>
              <a:t>viện</a:t>
            </a:r>
            <a:r>
              <a:rPr lang="en-US" dirty="0">
                <a:solidFill>
                  <a:schemeClr val="tx1"/>
                </a:solidFill>
              </a:rPr>
              <a:t> </a:t>
            </a:r>
            <a:r>
              <a:rPr lang="en-US" dirty="0" err="1">
                <a:solidFill>
                  <a:schemeClr val="tx1"/>
                </a:solidFill>
              </a:rPr>
              <a:t>sau</a:t>
            </a:r>
            <a:r>
              <a:rPr lang="en-US" dirty="0">
                <a:solidFill>
                  <a:schemeClr val="tx1"/>
                </a:solidFill>
              </a:rPr>
              <a:t> 13 </a:t>
            </a:r>
            <a:r>
              <a:rPr lang="en-US" dirty="0" err="1">
                <a:solidFill>
                  <a:schemeClr val="tx1"/>
                </a:solidFill>
              </a:rPr>
              <a:t>ngày</a:t>
            </a:r>
            <a:endParaRPr lang="en-US" dirty="0">
              <a:solidFill>
                <a:schemeClr val="tx1"/>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B341AC13-0E4C-4461-9B75-A81F16D565DD}"/>
              </a:ext>
            </a:extLst>
          </p:cNvPr>
          <p:cNvSpPr>
            <a:spLocks noGrp="1"/>
          </p:cNvSpPr>
          <p:nvPr>
            <p:ph sz="half" idx="2"/>
          </p:nvPr>
        </p:nvSpPr>
        <p:spPr/>
        <p:txBody>
          <a:bodyPr>
            <a:normAutofit/>
          </a:bodyPr>
          <a:lstStyle/>
          <a:p>
            <a:endParaRPr lang="en-US" dirty="0"/>
          </a:p>
        </p:txBody>
      </p:sp>
      <p:pic>
        <p:nvPicPr>
          <p:cNvPr id="3" name="Picture 2" descr="A picture containing green, man, large, lot&#10;&#10;Description automatically generated">
            <a:extLst>
              <a:ext uri="{FF2B5EF4-FFF2-40B4-BE49-F238E27FC236}">
                <a16:creationId xmlns:a16="http://schemas.microsoft.com/office/drawing/2014/main" id="{B57CDBC8-412F-46F3-B327-29180E139E05}"/>
              </a:ext>
            </a:extLst>
          </p:cNvPr>
          <p:cNvPicPr>
            <a:picLocks noChangeAspect="1"/>
          </p:cNvPicPr>
          <p:nvPr/>
        </p:nvPicPr>
        <p:blipFill>
          <a:blip r:embed="rId3"/>
          <a:stretch>
            <a:fillRect/>
          </a:stretch>
        </p:blipFill>
        <p:spPr>
          <a:xfrm>
            <a:off x="7054317" y="2088319"/>
            <a:ext cx="4452504" cy="3702881"/>
          </a:xfrm>
          <a:prstGeom prst="rect">
            <a:avLst/>
          </a:prstGeom>
        </p:spPr>
      </p:pic>
    </p:spTree>
    <p:extLst>
      <p:ext uri="{BB962C8B-B14F-4D97-AF65-F5344CB8AC3E}">
        <p14:creationId xmlns:p14="http://schemas.microsoft.com/office/powerpoint/2010/main" val="40739166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luận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err="1">
                <a:latin typeface="Arial" panose="020B0604020202020204" pitchFamily="34" charset="0"/>
                <a:cs typeface="Arial" panose="020B0604020202020204" pitchFamily="34" charset="0"/>
              </a:rPr>
              <a:t>Viêm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sớm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sàng</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nghiệm</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err="1">
                <a:latin typeface="Arial" panose="020B0604020202020204" pitchFamily="34" charset="0"/>
                <a:cs typeface="Arial" panose="020B0604020202020204" pitchFamily="34" charset="0"/>
              </a:rPr>
              <a:t>Phối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r>
              <a:rPr lang="en-US" sz="2400" dirty="0">
                <a:latin typeface="Arial" panose="020B0604020202020204" pitchFamily="34" charset="0"/>
                <a:cs typeface="Arial" panose="020B0604020202020204" pitchFamily="34" charset="0"/>
              </a:rPr>
              <a:t> KS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VPCĐ </a:t>
            </a:r>
            <a:r>
              <a:rPr lang="en-US" sz="2400" dirty="0" err="1">
                <a:latin typeface="Arial" panose="020B0604020202020204" pitchFamily="34" charset="0"/>
                <a:cs typeface="Arial" panose="020B0604020202020204" pitchFamily="34" charset="0"/>
              </a:rPr>
              <a:t>nhập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viện</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a:t>
            </a:r>
            <a:r>
              <a:rPr lang="en-US" sz="2400" dirty="0">
                <a:latin typeface="Arial" panose="020B0604020202020204" pitchFamily="34" charset="0"/>
                <a:cs typeface="Arial" panose="020B0604020202020204" pitchFamily="34" charset="0"/>
              </a:rPr>
              <a:t> VK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phương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68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0" y="609600"/>
            <a:ext cx="12191999" cy="1456267"/>
          </a:xfrm>
        </p:spPr>
        <p:txBody>
          <a:bodyPr/>
          <a:lstStyle/>
          <a:p>
            <a:pPr>
              <a:defRPr/>
            </a:pPr>
            <a:r>
              <a:rPr lang="en-US" sz="3200" dirty="0">
                <a:solidFill>
                  <a:srgbClr val="FFFF00"/>
                </a:solidFill>
                <a:latin typeface="Arial" panose="020B0604020202020204" pitchFamily="34" charset="0"/>
                <a:cs typeface="Arial" panose="020B0604020202020204" pitchFamily="34" charset="0"/>
              </a:rPr>
              <a:t>L</a:t>
            </a:r>
            <a:r>
              <a:rPr lang="vi-VN" sz="3200" dirty="0">
                <a:solidFill>
                  <a:srgbClr val="FFFF00"/>
                </a:solidFill>
                <a:latin typeface="Arial" panose="020B0604020202020204" pitchFamily="34" charset="0"/>
                <a:cs typeface="Arial" panose="020B0604020202020204" pitchFamily="34" charset="0"/>
              </a:rPr>
              <a:t>iều lượng KS thường dùng để điều trị viêm phổi</a:t>
            </a:r>
            <a:endParaRPr lang="en-US" sz="3200" dirty="0">
              <a:solidFill>
                <a:srgbClr val="FFFF00"/>
              </a:solidFill>
              <a:latin typeface="Arial" panose="020B0604020202020204" pitchFamily="34" charset="0"/>
              <a:cs typeface="Arial" panose="020B0604020202020204" pitchFamily="34" charset="0"/>
            </a:endParaRPr>
          </a:p>
        </p:txBody>
      </p:sp>
      <p:sp>
        <p:nvSpPr>
          <p:cNvPr id="483331" name="Rectangle 3"/>
          <p:cNvSpPr>
            <a:spLocks noGrp="1" noChangeArrowheads="1"/>
          </p:cNvSpPr>
          <p:nvPr>
            <p:ph idx="1"/>
          </p:nvPr>
        </p:nvSpPr>
        <p:spPr>
          <a:xfrm>
            <a:off x="2209800" y="1392239"/>
            <a:ext cx="9753600" cy="4840287"/>
          </a:xfrm>
        </p:spPr>
        <p:txBody>
          <a:bodyPr/>
          <a:lstStyle/>
          <a:p>
            <a:pPr>
              <a:buFont typeface="Wingdings" pitchFamily="2" charset="2"/>
              <a:buChar char="n"/>
              <a:defRPr/>
            </a:pPr>
            <a:r>
              <a:rPr lang="en-US" sz="2400" dirty="0">
                <a:latin typeface="Arial" panose="020B0604020202020204" pitchFamily="34" charset="0"/>
                <a:cs typeface="Arial" panose="020B0604020202020204" pitchFamily="34" charset="0"/>
              </a:rPr>
              <a:t>PNC G :</a:t>
            </a:r>
          </a:p>
          <a:p>
            <a:pPr lvl="1">
              <a:buFont typeface="Wingdings" pitchFamily="2" charset="2"/>
              <a:buChar char="n"/>
              <a:defRPr/>
            </a:pPr>
            <a:r>
              <a:rPr lang="en-US" sz="2000" dirty="0">
                <a:latin typeface="Arial" panose="020B0604020202020204" pitchFamily="34" charset="0"/>
                <a:cs typeface="Arial" panose="020B0604020202020204" pitchFamily="34" charset="0"/>
              </a:rPr>
              <a:t>V</a:t>
            </a:r>
            <a:r>
              <a:rPr lang="vi-VN" sz="2000" dirty="0">
                <a:latin typeface="Arial" panose="020B0604020202020204" pitchFamily="34" charset="0"/>
                <a:cs typeface="Arial" panose="020B0604020202020204" pitchFamily="34" charset="0"/>
              </a:rPr>
              <a:t>iêm phổi</a:t>
            </a:r>
            <a:r>
              <a:rPr lang="en-US" sz="2000" dirty="0">
                <a:latin typeface="Arial" panose="020B0604020202020204" pitchFamily="34" charset="0"/>
                <a:cs typeface="Arial" panose="020B0604020202020204" pitchFamily="34" charset="0"/>
              </a:rPr>
              <a:t> : 1-3 </a:t>
            </a:r>
            <a:r>
              <a:rPr lang="vi-VN" sz="2000" dirty="0">
                <a:latin typeface="Arial" panose="020B0604020202020204" pitchFamily="34" charset="0"/>
                <a:cs typeface="Arial" panose="020B0604020202020204" pitchFamily="34" charset="0"/>
              </a:rPr>
              <a:t>triệu đv</a:t>
            </a:r>
            <a:r>
              <a:rPr lang="en-US" sz="2000" dirty="0">
                <a:latin typeface="Arial" panose="020B0604020202020204" pitchFamily="34" charset="0"/>
                <a:cs typeface="Arial" panose="020B0604020202020204" pitchFamily="34" charset="0"/>
              </a:rPr>
              <a:t> x 3-4 </a:t>
            </a:r>
            <a:r>
              <a:rPr lang="vi-VN" sz="2000" dirty="0">
                <a:latin typeface="Arial" panose="020B0604020202020204" pitchFamily="34" charset="0"/>
                <a:cs typeface="Arial" panose="020B0604020202020204" pitchFamily="34" charset="0"/>
              </a:rPr>
              <a:t>lần/ngày</a:t>
            </a:r>
            <a:r>
              <a:rPr lang="en-US" sz="2000" dirty="0">
                <a:latin typeface="Arial" panose="020B0604020202020204" pitchFamily="34" charset="0"/>
                <a:cs typeface="Arial" panose="020B0604020202020204" pitchFamily="34" charset="0"/>
              </a:rPr>
              <a:t>TM</a:t>
            </a:r>
          </a:p>
          <a:p>
            <a:pPr lvl="1">
              <a:buFont typeface="Wingdings" pitchFamily="2" charset="2"/>
              <a:buChar char="n"/>
              <a:defRPr/>
            </a:pPr>
            <a:r>
              <a:rPr lang="en-US" sz="2000" dirty="0" err="1">
                <a:latin typeface="Arial" panose="020B0604020202020204" pitchFamily="34" charset="0"/>
                <a:cs typeface="Arial" panose="020B0604020202020204" pitchFamily="34" charset="0"/>
              </a:rPr>
              <a:t>Á</a:t>
            </a:r>
            <a:r>
              <a:rPr lang="vi-VN" sz="2000" dirty="0">
                <a:latin typeface="Arial" panose="020B0604020202020204" pitchFamily="34" charset="0"/>
                <a:cs typeface="Arial" panose="020B0604020202020204" pitchFamily="34" charset="0"/>
              </a:rPr>
              <a:t>p xe phổi </a:t>
            </a:r>
            <a:r>
              <a:rPr lang="en-US" sz="2000" dirty="0">
                <a:latin typeface="Arial" panose="020B0604020202020204" pitchFamily="34" charset="0"/>
                <a:cs typeface="Arial" panose="020B0604020202020204" pitchFamily="34" charset="0"/>
              </a:rPr>
              <a:t>: 3 -5 </a:t>
            </a:r>
            <a:r>
              <a:rPr lang="vi-VN" sz="2000" dirty="0">
                <a:latin typeface="Arial" panose="020B0604020202020204" pitchFamily="34" charset="0"/>
                <a:cs typeface="Arial" panose="020B0604020202020204" pitchFamily="34" charset="0"/>
              </a:rPr>
              <a:t>triệu đv </a:t>
            </a:r>
            <a:r>
              <a:rPr lang="en-US" sz="2000" dirty="0">
                <a:latin typeface="Arial" panose="020B0604020202020204" pitchFamily="34" charset="0"/>
                <a:cs typeface="Arial" panose="020B0604020202020204" pitchFamily="34" charset="0"/>
              </a:rPr>
              <a:t>x 4 </a:t>
            </a:r>
            <a:r>
              <a:rPr lang="vi-VN" sz="2000" dirty="0">
                <a:latin typeface="Arial" panose="020B0604020202020204" pitchFamily="34" charset="0"/>
                <a:cs typeface="Arial" panose="020B0604020202020204" pitchFamily="34" charset="0"/>
              </a:rPr>
              <a:t>lần </a:t>
            </a:r>
            <a:r>
              <a:rPr lang="en-US" sz="2000" dirty="0">
                <a:latin typeface="Arial" panose="020B0604020202020204" pitchFamily="34" charset="0"/>
                <a:cs typeface="Arial" panose="020B0604020202020204" pitchFamily="34" charset="0"/>
              </a:rPr>
              <a:t>/</a:t>
            </a:r>
            <a:r>
              <a:rPr lang="vi-VN" sz="2000" dirty="0">
                <a:latin typeface="Arial" panose="020B0604020202020204" pitchFamily="34" charset="0"/>
                <a:cs typeface="Arial" panose="020B0604020202020204" pitchFamily="34" charset="0"/>
              </a:rPr>
              <a:t>ngày TM</a:t>
            </a:r>
            <a:endParaRPr lang="en-US" sz="2000" dirty="0">
              <a:latin typeface="Arial" panose="020B0604020202020204" pitchFamily="34" charset="0"/>
              <a:cs typeface="Arial" panose="020B0604020202020204" pitchFamily="34" charset="0"/>
            </a:endParaRPr>
          </a:p>
          <a:p>
            <a:pPr>
              <a:buFont typeface="Wingdings" pitchFamily="2" charset="2"/>
              <a:buChar char="n"/>
              <a:defRPr/>
            </a:pPr>
            <a:r>
              <a:rPr lang="en-US" sz="2400" dirty="0" err="1">
                <a:latin typeface="Arial" panose="020B0604020202020204" pitchFamily="34" charset="0"/>
                <a:cs typeface="Arial" panose="020B0604020202020204" pitchFamily="34" charset="0"/>
              </a:rPr>
              <a:t>Amox</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clav.acid</a:t>
            </a:r>
            <a:r>
              <a:rPr lang="en-US" sz="2400" dirty="0">
                <a:latin typeface="Arial" panose="020B0604020202020204" pitchFamily="34" charset="0"/>
                <a:cs typeface="Arial" panose="020B0604020202020204" pitchFamily="34" charset="0"/>
              </a:rPr>
              <a:t> 1g x 3 / ng TM</a:t>
            </a:r>
          </a:p>
          <a:p>
            <a:pPr>
              <a:buFont typeface="Wingdings" pitchFamily="2" charset="2"/>
              <a:buChar char="n"/>
              <a:defRPr/>
            </a:pPr>
            <a:r>
              <a:rPr lang="en-US" sz="2400" dirty="0">
                <a:latin typeface="Arial" panose="020B0604020202020204" pitchFamily="34" charset="0"/>
                <a:cs typeface="Arial" panose="020B0604020202020204" pitchFamily="34" charset="0"/>
              </a:rPr>
              <a:t>Ceftriaxone :1-2g TM 1 l</a:t>
            </a:r>
            <a:r>
              <a:rPr lang="vi-VN" sz="2400" dirty="0">
                <a:latin typeface="Arial" panose="020B0604020202020204" pitchFamily="34" charset="0"/>
                <a:cs typeface="Arial" panose="020B0604020202020204" pitchFamily="34" charset="0"/>
              </a:rPr>
              <a:t>ần/ng</a:t>
            </a:r>
          </a:p>
          <a:p>
            <a:pPr>
              <a:buFont typeface="Wingdings" pitchFamily="2" charset="2"/>
              <a:buChar char="n"/>
              <a:defRPr/>
            </a:pPr>
            <a:r>
              <a:rPr lang="en-US" sz="2400" dirty="0" err="1">
                <a:latin typeface="Arial" panose="020B0604020202020204" pitchFamily="34" charset="0"/>
                <a:cs typeface="Arial" panose="020B0604020202020204" pitchFamily="34" charset="0"/>
              </a:rPr>
              <a:t>Ceftazidime</a:t>
            </a:r>
            <a:r>
              <a:rPr lang="en-US" sz="2400" dirty="0">
                <a:latin typeface="Arial" panose="020B0604020202020204" pitchFamily="34" charset="0"/>
                <a:cs typeface="Arial" panose="020B0604020202020204" pitchFamily="34" charset="0"/>
              </a:rPr>
              <a:t> : 1g x 3-4 </a:t>
            </a:r>
            <a:r>
              <a:rPr lang="vi-VN" sz="2400" dirty="0">
                <a:latin typeface="Arial" panose="020B0604020202020204" pitchFamily="34" charset="0"/>
                <a:cs typeface="Arial" panose="020B0604020202020204" pitchFamily="34" charset="0"/>
              </a:rPr>
              <a:t>lần/ng</a:t>
            </a:r>
            <a:r>
              <a:rPr lang="en-US" sz="2400" dirty="0">
                <a:latin typeface="Arial" panose="020B0604020202020204" pitchFamily="34" charset="0"/>
                <a:cs typeface="Arial" panose="020B0604020202020204" pitchFamily="34" charset="0"/>
              </a:rPr>
              <a:t> , 2g x 2 l</a:t>
            </a:r>
            <a:r>
              <a:rPr lang="vi-VN" sz="2400" dirty="0">
                <a:latin typeface="Arial" panose="020B0604020202020204" pitchFamily="34" charset="0"/>
                <a:cs typeface="Arial" panose="020B0604020202020204" pitchFamily="34" charset="0"/>
              </a:rPr>
              <a:t>ần/ng</a:t>
            </a:r>
            <a:r>
              <a:rPr lang="en-US" sz="2400" dirty="0">
                <a:latin typeface="Arial" panose="020B0604020202020204" pitchFamily="34" charset="0"/>
                <a:cs typeface="Arial" panose="020B0604020202020204" pitchFamily="34" charset="0"/>
              </a:rPr>
              <a:t> TM</a:t>
            </a:r>
          </a:p>
          <a:p>
            <a:pPr>
              <a:buFont typeface="Wingdings" pitchFamily="2" charset="2"/>
              <a:buChar char="n"/>
              <a:defRPr/>
            </a:pPr>
            <a:r>
              <a:rPr lang="en-US" sz="2400" dirty="0" err="1">
                <a:latin typeface="Arial" panose="020B0604020202020204" pitchFamily="34" charset="0"/>
                <a:cs typeface="Arial" panose="020B0604020202020204" pitchFamily="34" charset="0"/>
              </a:rPr>
              <a:t>Cefotaxime</a:t>
            </a:r>
            <a:r>
              <a:rPr lang="en-US" sz="2400" dirty="0">
                <a:latin typeface="Arial" panose="020B0604020202020204" pitchFamily="34" charset="0"/>
                <a:cs typeface="Arial" panose="020B0604020202020204" pitchFamily="34" charset="0"/>
              </a:rPr>
              <a:t> : 1g x 3-4 l</a:t>
            </a:r>
            <a:r>
              <a:rPr lang="vi-VN" sz="2400" dirty="0">
                <a:latin typeface="Arial" panose="020B0604020202020204" pitchFamily="34" charset="0"/>
                <a:cs typeface="Arial" panose="020B0604020202020204" pitchFamily="34" charset="0"/>
              </a:rPr>
              <a:t>ần/ng </a:t>
            </a:r>
            <a:r>
              <a:rPr lang="en-US" sz="2400" dirty="0">
                <a:latin typeface="Arial" panose="020B0604020202020204" pitchFamily="34" charset="0"/>
                <a:cs typeface="Arial" panose="020B0604020202020204" pitchFamily="34" charset="0"/>
              </a:rPr>
              <a:t>TM</a:t>
            </a:r>
          </a:p>
          <a:p>
            <a:pPr>
              <a:buFont typeface="Wingdings" pitchFamily="2" charset="2"/>
              <a:buChar char="n"/>
              <a:defRPr/>
            </a:pP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9066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342900" y="359241"/>
            <a:ext cx="11506199" cy="1456267"/>
          </a:xfrm>
        </p:spPr>
        <p:txBody>
          <a:bodyPr/>
          <a:lstStyle/>
          <a:p>
            <a:pPr>
              <a:defRPr/>
            </a:pPr>
            <a:r>
              <a:rPr lang="en-US" sz="3200" dirty="0">
                <a:solidFill>
                  <a:srgbClr val="FFFF00"/>
                </a:solidFill>
                <a:latin typeface="Arial" panose="020B0604020202020204" pitchFamily="34" charset="0"/>
                <a:cs typeface="Arial" panose="020B0604020202020204" pitchFamily="34" charset="0"/>
              </a:rPr>
              <a:t>L</a:t>
            </a:r>
            <a:r>
              <a:rPr lang="vi-VN" sz="3200" dirty="0">
                <a:solidFill>
                  <a:srgbClr val="FFFF00"/>
                </a:solidFill>
                <a:latin typeface="Arial" panose="020B0604020202020204" pitchFamily="34" charset="0"/>
                <a:cs typeface="Arial" panose="020B0604020202020204" pitchFamily="34" charset="0"/>
              </a:rPr>
              <a:t>iều lượng KS thường dùng để điều trị viêm phổi</a:t>
            </a:r>
            <a:endParaRPr lang="en-US" sz="3200" dirty="0">
              <a:solidFill>
                <a:srgbClr val="FFFF00"/>
              </a:solidFill>
              <a:latin typeface="Arial" panose="020B0604020202020204" pitchFamily="34" charset="0"/>
              <a:cs typeface="Arial" panose="020B0604020202020204" pitchFamily="34" charset="0"/>
            </a:endParaRPr>
          </a:p>
        </p:txBody>
      </p:sp>
      <p:sp>
        <p:nvSpPr>
          <p:cNvPr id="484355" name="Rectangle 3"/>
          <p:cNvSpPr>
            <a:spLocks noGrp="1" noChangeArrowheads="1"/>
          </p:cNvSpPr>
          <p:nvPr>
            <p:ph idx="1"/>
          </p:nvPr>
        </p:nvSpPr>
        <p:spPr>
          <a:xfrm>
            <a:off x="990601" y="1676400"/>
            <a:ext cx="10515598" cy="4840288"/>
          </a:xfrm>
        </p:spPr>
        <p:txBody>
          <a:bodyPr>
            <a:normAutofit lnSpcReduction="10000"/>
          </a:bodyPr>
          <a:lstStyle/>
          <a:p>
            <a:pPr>
              <a:buFont typeface="Wingdings" pitchFamily="2" charset="2"/>
              <a:buChar char="n"/>
              <a:defRPr/>
            </a:pPr>
            <a:r>
              <a:rPr lang="en-US" sz="2800" dirty="0" err="1">
                <a:latin typeface="Arial" panose="020B0604020202020204" pitchFamily="34" charset="0"/>
                <a:cs typeface="Arial" panose="020B0604020202020204" pitchFamily="34" charset="0"/>
              </a:rPr>
              <a:t>Cefoperazone</a:t>
            </a: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sulbactam</a:t>
            </a:r>
            <a:r>
              <a:rPr lang="en-US" sz="2800" dirty="0">
                <a:latin typeface="Arial" panose="020B0604020202020204" pitchFamily="34" charset="0"/>
                <a:cs typeface="Arial" panose="020B0604020202020204" pitchFamily="34" charset="0"/>
              </a:rPr>
              <a:t> : 1-4g x 2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TM</a:t>
            </a:r>
          </a:p>
          <a:p>
            <a:pPr>
              <a:buFont typeface="Wingdings" pitchFamily="2" charset="2"/>
              <a:buChar char="n"/>
              <a:defRPr/>
            </a:pPr>
            <a:r>
              <a:rPr lang="en-US" sz="2800" dirty="0" err="1">
                <a:latin typeface="Arial" panose="020B0604020202020204" pitchFamily="34" charset="0"/>
                <a:cs typeface="Arial" panose="020B0604020202020204" pitchFamily="34" charset="0"/>
              </a:rPr>
              <a:t>Cefepim</a:t>
            </a:r>
            <a:r>
              <a:rPr lang="en-US" sz="2800" dirty="0">
                <a:latin typeface="Arial" panose="020B0604020202020204" pitchFamily="34" charset="0"/>
                <a:cs typeface="Arial" panose="020B0604020202020204" pitchFamily="34" charset="0"/>
              </a:rPr>
              <a:t> :1g x 2-3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TM</a:t>
            </a:r>
          </a:p>
          <a:p>
            <a:pPr>
              <a:buFont typeface="Wingdings" pitchFamily="2" charset="2"/>
              <a:buChar char="n"/>
              <a:defRPr/>
            </a:pPr>
            <a:r>
              <a:rPr lang="en-US" sz="2800" dirty="0">
                <a:latin typeface="Arial" panose="020B0604020202020204" pitchFamily="34" charset="0"/>
                <a:cs typeface="Arial" panose="020B0604020202020204" pitchFamily="34" charset="0"/>
              </a:rPr>
              <a:t>E</a:t>
            </a:r>
            <a:r>
              <a:rPr lang="vi-VN" sz="2800" dirty="0">
                <a:latin typeface="Arial" panose="020B0604020202020204" pitchFamily="34" charset="0"/>
                <a:cs typeface="Arial" panose="020B0604020202020204" pitchFamily="34" charset="0"/>
              </a:rPr>
              <a:t>rtapenem </a:t>
            </a:r>
            <a:r>
              <a:rPr lang="en-US" sz="2800" dirty="0">
                <a:latin typeface="Arial" panose="020B0604020202020204" pitchFamily="34" charset="0"/>
                <a:cs typeface="Arial" panose="020B0604020202020204" pitchFamily="34" charset="0"/>
              </a:rPr>
              <a:t>: 1g / 100ml </a:t>
            </a:r>
            <a:r>
              <a:rPr lang="en-US" sz="2800" dirty="0" err="1">
                <a:latin typeface="Arial" panose="020B0604020202020204" pitchFamily="34" charset="0"/>
                <a:cs typeface="Arial" panose="020B0604020202020204" pitchFamily="34" charset="0"/>
              </a:rPr>
              <a:t>NaCl</a:t>
            </a:r>
            <a:r>
              <a:rPr lang="en-US" sz="2800" dirty="0">
                <a:latin typeface="Arial" panose="020B0604020202020204" pitchFamily="34" charset="0"/>
                <a:cs typeface="Arial" panose="020B0604020202020204" pitchFamily="34" charset="0"/>
              </a:rPr>
              <a:t> 0,9% x 1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TTM</a:t>
            </a:r>
          </a:p>
          <a:p>
            <a:pPr>
              <a:buFont typeface="Wingdings" pitchFamily="2" charset="2"/>
              <a:buChar char="n"/>
              <a:defRPr/>
            </a:pPr>
            <a:r>
              <a:rPr lang="en-US" sz="2800" dirty="0" err="1">
                <a:latin typeface="Arial" panose="020B0604020202020204" pitchFamily="34" charset="0"/>
                <a:cs typeface="Arial" panose="020B0604020202020204" pitchFamily="34" charset="0"/>
              </a:rPr>
              <a:t>Ticarcilline</a:t>
            </a: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clav.acid</a:t>
            </a:r>
            <a:r>
              <a:rPr lang="en-US" sz="2800" dirty="0">
                <a:latin typeface="Arial" panose="020B0604020202020204" pitchFamily="34" charset="0"/>
                <a:cs typeface="Arial" panose="020B0604020202020204" pitchFamily="34" charset="0"/>
              </a:rPr>
              <a:t> 3,2 g: 1 </a:t>
            </a:r>
            <a:r>
              <a:rPr lang="vi-VN" sz="2800" dirty="0">
                <a:latin typeface="Arial" panose="020B0604020202020204" pitchFamily="34" charset="0"/>
                <a:cs typeface="Arial" panose="020B0604020202020204" pitchFamily="34" charset="0"/>
              </a:rPr>
              <a:t>lọ</a:t>
            </a:r>
            <a:r>
              <a:rPr lang="en-US" sz="2800" dirty="0">
                <a:latin typeface="Arial" panose="020B0604020202020204" pitchFamily="34" charset="0"/>
                <a:cs typeface="Arial" panose="020B0604020202020204" pitchFamily="34" charset="0"/>
              </a:rPr>
              <a:t> / 100 ml </a:t>
            </a:r>
            <a:r>
              <a:rPr lang="en-US" sz="2800" dirty="0" err="1">
                <a:latin typeface="Arial" panose="020B0604020202020204" pitchFamily="34" charset="0"/>
                <a:cs typeface="Arial" panose="020B0604020202020204" pitchFamily="34" charset="0"/>
              </a:rPr>
              <a:t>NaCl</a:t>
            </a:r>
            <a:r>
              <a:rPr lang="en-US" sz="2800" dirty="0">
                <a:latin typeface="Arial" panose="020B0604020202020204" pitchFamily="34" charset="0"/>
                <a:cs typeface="Arial" panose="020B0604020202020204" pitchFamily="34" charset="0"/>
              </a:rPr>
              <a:t> 0,9% x 3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TTM.</a:t>
            </a:r>
          </a:p>
          <a:p>
            <a:pPr>
              <a:buFont typeface="Wingdings" pitchFamily="2" charset="2"/>
              <a:buChar char="n"/>
              <a:defRPr/>
            </a:pPr>
            <a:r>
              <a:rPr lang="en-US" sz="2800" dirty="0" err="1">
                <a:latin typeface="Arial" panose="020B0604020202020204" pitchFamily="34" charset="0"/>
                <a:cs typeface="Arial" panose="020B0604020202020204" pitchFamily="34" charset="0"/>
              </a:rPr>
              <a:t>Piperacilline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Tazobactam</a:t>
            </a:r>
            <a:r>
              <a:rPr lang="en-US" sz="2800" dirty="0">
                <a:latin typeface="Arial" panose="020B0604020202020204" pitchFamily="34" charset="0"/>
                <a:cs typeface="Arial" panose="020B0604020202020204" pitchFamily="34" charset="0"/>
              </a:rPr>
              <a:t> 4,5 g : 1 </a:t>
            </a:r>
            <a:r>
              <a:rPr lang="vi-VN" sz="2800" dirty="0">
                <a:latin typeface="Arial" panose="020B0604020202020204" pitchFamily="34" charset="0"/>
                <a:cs typeface="Arial" panose="020B0604020202020204" pitchFamily="34" charset="0"/>
              </a:rPr>
              <a:t>lọ</a:t>
            </a:r>
            <a:r>
              <a:rPr lang="en-US" sz="2800" dirty="0">
                <a:latin typeface="Arial" panose="020B0604020202020204" pitchFamily="34" charset="0"/>
                <a:cs typeface="Arial" panose="020B0604020202020204" pitchFamily="34" charset="0"/>
              </a:rPr>
              <a:t> / 100 ml </a:t>
            </a:r>
            <a:r>
              <a:rPr lang="en-US" sz="2800" dirty="0" err="1">
                <a:latin typeface="Arial" panose="020B0604020202020204" pitchFamily="34" charset="0"/>
                <a:cs typeface="Arial" panose="020B0604020202020204" pitchFamily="34" charset="0"/>
              </a:rPr>
              <a:t>NaCl</a:t>
            </a:r>
            <a:r>
              <a:rPr lang="en-US" sz="2800" dirty="0">
                <a:latin typeface="Arial" panose="020B0604020202020204" pitchFamily="34" charset="0"/>
                <a:cs typeface="Arial" panose="020B0604020202020204" pitchFamily="34" charset="0"/>
              </a:rPr>
              <a:t> 0,9% x 4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TTM.</a:t>
            </a:r>
          </a:p>
          <a:p>
            <a:pPr>
              <a:buFont typeface="Wingdings" pitchFamily="2" charset="2"/>
              <a:buChar char="n"/>
              <a:defRPr/>
            </a:pPr>
            <a:r>
              <a:rPr lang="en-US" sz="2800" dirty="0" err="1">
                <a:latin typeface="Arial" panose="020B0604020202020204" pitchFamily="34" charset="0"/>
                <a:cs typeface="Arial" panose="020B0604020202020204" pitchFamily="34" charset="0"/>
              </a:rPr>
              <a:t>Imipenem</a:t>
            </a:r>
            <a:r>
              <a:rPr lang="en-US" sz="2800" dirty="0">
                <a:latin typeface="Arial" panose="020B0604020202020204" pitchFamily="34" charset="0"/>
                <a:cs typeface="Arial" panose="020B0604020202020204" pitchFamily="34" charset="0"/>
              </a:rPr>
              <a:t> 0,5g : 1 </a:t>
            </a:r>
            <a:r>
              <a:rPr lang="vi-VN" sz="2800" dirty="0">
                <a:latin typeface="Arial" panose="020B0604020202020204" pitchFamily="34" charset="0"/>
                <a:cs typeface="Arial" panose="020B0604020202020204" pitchFamily="34" charset="0"/>
              </a:rPr>
              <a:t>lọ </a:t>
            </a:r>
            <a:r>
              <a:rPr lang="en-US" sz="2800" dirty="0">
                <a:latin typeface="Arial" panose="020B0604020202020204" pitchFamily="34" charset="0"/>
                <a:cs typeface="Arial" panose="020B0604020202020204" pitchFamily="34" charset="0"/>
              </a:rPr>
              <a:t> / 100 ml </a:t>
            </a:r>
            <a:r>
              <a:rPr lang="en-US" sz="2800" dirty="0" err="1">
                <a:latin typeface="Arial" panose="020B0604020202020204" pitchFamily="34" charset="0"/>
                <a:cs typeface="Arial" panose="020B0604020202020204" pitchFamily="34" charset="0"/>
              </a:rPr>
              <a:t>NaCl</a:t>
            </a:r>
            <a:r>
              <a:rPr lang="en-US" sz="2800" dirty="0">
                <a:latin typeface="Arial" panose="020B0604020202020204" pitchFamily="34" charset="0"/>
                <a:cs typeface="Arial" panose="020B0604020202020204" pitchFamily="34" charset="0"/>
              </a:rPr>
              <a:t> 0,9% x 4 </a:t>
            </a:r>
            <a:r>
              <a:rPr lang="vi-VN" sz="2800" dirty="0">
                <a:latin typeface="Arial" panose="020B0604020202020204" pitchFamily="34" charset="0"/>
                <a:cs typeface="Arial" panose="020B0604020202020204" pitchFamily="34" charset="0"/>
              </a:rPr>
              <a:t>lần/ngày</a:t>
            </a:r>
            <a:r>
              <a:rPr lang="en-US" sz="2800" dirty="0">
                <a:latin typeface="Arial" panose="020B0604020202020204" pitchFamily="34" charset="0"/>
                <a:cs typeface="Arial" panose="020B0604020202020204" pitchFamily="34" charset="0"/>
              </a:rPr>
              <a:t> TTM ; hay 1g x 3 / ng</a:t>
            </a:r>
          </a:p>
          <a:p>
            <a:pPr>
              <a:buFont typeface="Wingdings" pitchFamily="2" charset="2"/>
              <a:buChar char="n"/>
              <a:defRPr/>
            </a:pPr>
            <a:r>
              <a:rPr lang="en-US" sz="2800" dirty="0" err="1">
                <a:latin typeface="Arial" panose="020B0604020202020204" pitchFamily="34" charset="0"/>
                <a:cs typeface="Arial" panose="020B0604020202020204" pitchFamily="34" charset="0"/>
              </a:rPr>
              <a:t>Meropenem</a:t>
            </a:r>
            <a:r>
              <a:rPr lang="en-US" sz="2800" dirty="0">
                <a:latin typeface="Arial" panose="020B0604020202020204" pitchFamily="34" charset="0"/>
                <a:cs typeface="Arial" panose="020B0604020202020204" pitchFamily="34" charset="0"/>
              </a:rPr>
              <a:t> 1g x 3 / </a:t>
            </a:r>
            <a:r>
              <a:rPr lang="en-US" sz="2800" dirty="0" err="1">
                <a:latin typeface="Arial" panose="020B0604020202020204" pitchFamily="34" charset="0"/>
                <a:cs typeface="Arial" panose="020B0604020202020204" pitchFamily="34" charset="0"/>
              </a:rPr>
              <a:t>ng</a:t>
            </a:r>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459564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a:defRPr/>
            </a:pPr>
            <a:r>
              <a:rPr lang="en-US" sz="3200" dirty="0">
                <a:solidFill>
                  <a:srgbClr val="FFFF00"/>
                </a:solidFill>
                <a:latin typeface="Arial" panose="020B0604020202020204" pitchFamily="34" charset="0"/>
                <a:cs typeface="Arial" panose="020B0604020202020204" pitchFamily="34" charset="0"/>
              </a:rPr>
              <a:t>L</a:t>
            </a:r>
            <a:r>
              <a:rPr lang="vi-VN" sz="3200" dirty="0">
                <a:solidFill>
                  <a:srgbClr val="FFFF00"/>
                </a:solidFill>
                <a:latin typeface="Arial" panose="020B0604020202020204" pitchFamily="34" charset="0"/>
                <a:cs typeface="Arial" panose="020B0604020202020204" pitchFamily="34" charset="0"/>
              </a:rPr>
              <a:t>iều lượng KS thường dùng để điều trị viêm phổi</a:t>
            </a:r>
            <a:endParaRPr lang="en-US" sz="3200" dirty="0">
              <a:solidFill>
                <a:srgbClr val="FFFF00"/>
              </a:solidFill>
              <a:latin typeface="Arial" panose="020B0604020202020204" pitchFamily="34" charset="0"/>
              <a:cs typeface="Arial" panose="020B0604020202020204" pitchFamily="34" charset="0"/>
            </a:endParaRPr>
          </a:p>
        </p:txBody>
      </p:sp>
      <p:sp>
        <p:nvSpPr>
          <p:cNvPr id="485379" name="Rectangle 3"/>
          <p:cNvSpPr>
            <a:spLocks noGrp="1" noChangeArrowheads="1"/>
          </p:cNvSpPr>
          <p:nvPr>
            <p:ph idx="1"/>
          </p:nvPr>
        </p:nvSpPr>
        <p:spPr>
          <a:xfrm>
            <a:off x="914400" y="1752600"/>
            <a:ext cx="10021888" cy="4840287"/>
          </a:xfrm>
        </p:spPr>
        <p:txBody>
          <a:bodyPr>
            <a:normAutofit/>
          </a:bodyPr>
          <a:lstStyle/>
          <a:p>
            <a:pPr>
              <a:buFont typeface="Wingdings" pitchFamily="2" charset="2"/>
              <a:buChar char="n"/>
              <a:defRPr/>
            </a:pPr>
            <a:r>
              <a:rPr lang="en-US" sz="2800" dirty="0" err="1">
                <a:latin typeface="Arial" panose="020B0604020202020204" pitchFamily="34" charset="0"/>
                <a:cs typeface="Arial" panose="020B0604020202020204" pitchFamily="34" charset="0"/>
              </a:rPr>
              <a:t>Quinolone</a:t>
            </a:r>
            <a:r>
              <a:rPr lang="en-US" sz="2800" dirty="0">
                <a:latin typeface="Arial" panose="020B0604020202020204" pitchFamily="34" charset="0"/>
                <a:cs typeface="Arial" panose="020B0604020202020204" pitchFamily="34" charset="0"/>
              </a:rPr>
              <a:t>:</a:t>
            </a:r>
          </a:p>
          <a:p>
            <a:pPr lvl="1">
              <a:buFont typeface="Wingdings" pitchFamily="2" charset="2"/>
              <a:buChar char="n"/>
              <a:defRPr/>
            </a:pPr>
            <a:r>
              <a:rPr lang="en-US" sz="2400" dirty="0" err="1">
                <a:latin typeface="Arial" panose="020B0604020202020204" pitchFamily="34" charset="0"/>
                <a:cs typeface="Arial" panose="020B0604020202020204" pitchFamily="34" charset="0"/>
              </a:rPr>
              <a:t>Ciprofloxacine</a:t>
            </a:r>
            <a:r>
              <a:rPr lang="en-US" sz="2400" dirty="0">
                <a:latin typeface="Arial" panose="020B0604020202020204" pitchFamily="34" charset="0"/>
                <a:cs typeface="Arial" panose="020B0604020202020204" pitchFamily="34" charset="0"/>
              </a:rPr>
              <a:t> 0,2g : 2 l</a:t>
            </a:r>
            <a:r>
              <a:rPr lang="vi-VN" sz="2400" dirty="0">
                <a:latin typeface="Arial" panose="020B0604020202020204" pitchFamily="34" charset="0"/>
                <a:cs typeface="Arial" panose="020B0604020202020204" pitchFamily="34" charset="0"/>
              </a:rPr>
              <a:t>ọ</a:t>
            </a:r>
            <a:r>
              <a:rPr lang="en-US" sz="2400" dirty="0">
                <a:latin typeface="Arial" panose="020B0604020202020204" pitchFamily="34" charset="0"/>
                <a:cs typeface="Arial" panose="020B0604020202020204" pitchFamily="34" charset="0"/>
              </a:rPr>
              <a:t> x 3 TTM / ng</a:t>
            </a:r>
          </a:p>
          <a:p>
            <a:pPr lvl="1">
              <a:buFont typeface="Wingdings" pitchFamily="2" charset="2"/>
              <a:buChar char="n"/>
              <a:defRPr/>
            </a:pPr>
            <a:r>
              <a:rPr lang="en-US" sz="2400" dirty="0" err="1">
                <a:latin typeface="Arial" panose="020B0604020202020204" pitchFamily="34" charset="0"/>
                <a:cs typeface="Arial" panose="020B0604020202020204" pitchFamily="34" charset="0"/>
              </a:rPr>
              <a:t>Levofloxacine</a:t>
            </a:r>
            <a:r>
              <a:rPr lang="en-US" sz="2400" dirty="0">
                <a:latin typeface="Arial" panose="020B0604020202020204" pitchFamily="34" charset="0"/>
                <a:cs typeface="Arial" panose="020B0604020202020204" pitchFamily="34" charset="0"/>
              </a:rPr>
              <a:t> 0,75g /100 ml 1 l</a:t>
            </a:r>
            <a:r>
              <a:rPr lang="vi-VN" sz="2400" dirty="0">
                <a:latin typeface="Arial" panose="020B0604020202020204" pitchFamily="34" charset="0"/>
                <a:cs typeface="Arial" panose="020B0604020202020204" pitchFamily="34" charset="0"/>
              </a:rPr>
              <a:t>ọ</a:t>
            </a:r>
            <a:r>
              <a:rPr lang="en-US" sz="2400" dirty="0">
                <a:latin typeface="Arial" panose="020B0604020202020204" pitchFamily="34" charset="0"/>
                <a:cs typeface="Arial" panose="020B0604020202020204" pitchFamily="34" charset="0"/>
              </a:rPr>
              <a:t> /ng TTM ; </a:t>
            </a:r>
            <a:r>
              <a:rPr lang="vi-VN" sz="2400" dirty="0">
                <a:latin typeface="Arial" panose="020B0604020202020204" pitchFamily="34" charset="0"/>
                <a:cs typeface="Arial" panose="020B0604020202020204" pitchFamily="34" charset="0"/>
              </a:rPr>
              <a:t>500 mg x 2 / ngày TTM</a:t>
            </a:r>
            <a:endParaRPr lang="en-US" sz="2400" dirty="0">
              <a:latin typeface="Arial" panose="020B0604020202020204" pitchFamily="34" charset="0"/>
              <a:cs typeface="Arial" panose="020B0604020202020204" pitchFamily="34" charset="0"/>
            </a:endParaRPr>
          </a:p>
          <a:p>
            <a:pPr lvl="1">
              <a:buFont typeface="Wingdings" pitchFamily="2" charset="2"/>
              <a:buChar char="n"/>
              <a:defRPr/>
            </a:pPr>
            <a:r>
              <a:rPr lang="en-US" sz="2400" dirty="0" err="1">
                <a:latin typeface="Arial" panose="020B0604020202020204" pitchFamily="34" charset="0"/>
                <a:cs typeface="Arial" panose="020B0604020202020204" pitchFamily="34" charset="0"/>
              </a:rPr>
              <a:t>Moxifloxacine</a:t>
            </a:r>
            <a:r>
              <a:rPr lang="en-US" sz="2400" dirty="0">
                <a:latin typeface="Arial" panose="020B0604020202020204" pitchFamily="34" charset="0"/>
                <a:cs typeface="Arial" panose="020B0604020202020204" pitchFamily="34" charset="0"/>
              </a:rPr>
              <a:t>  0,4g : 1 l</a:t>
            </a:r>
            <a:r>
              <a:rPr lang="vi-VN" sz="2400" dirty="0">
                <a:latin typeface="Arial" panose="020B0604020202020204" pitchFamily="34" charset="0"/>
                <a:cs typeface="Arial" panose="020B0604020202020204" pitchFamily="34" charset="0"/>
              </a:rPr>
              <a:t>ọ/ng </a:t>
            </a:r>
            <a:r>
              <a:rPr lang="en-US" sz="2400" dirty="0">
                <a:latin typeface="Arial" panose="020B0604020202020204" pitchFamily="34" charset="0"/>
                <a:cs typeface="Arial" panose="020B0604020202020204" pitchFamily="34" charset="0"/>
              </a:rPr>
              <a:t> TTM</a:t>
            </a:r>
          </a:p>
          <a:p>
            <a:pPr>
              <a:buFont typeface="Wingdings" pitchFamily="2" charset="2"/>
              <a:buChar char="n"/>
              <a:defRPr/>
            </a:pPr>
            <a:r>
              <a:rPr lang="en-US" sz="2800" dirty="0" err="1">
                <a:latin typeface="Arial" panose="020B0604020202020204" pitchFamily="34" charset="0"/>
                <a:cs typeface="Arial" panose="020B0604020202020204" pitchFamily="34" charset="0"/>
              </a:rPr>
              <a:t>Azitromycine</a:t>
            </a:r>
            <a:r>
              <a:rPr lang="en-US" sz="2800" dirty="0">
                <a:latin typeface="Arial" panose="020B0604020202020204" pitchFamily="34" charset="0"/>
                <a:cs typeface="Arial" panose="020B0604020202020204" pitchFamily="34" charset="0"/>
              </a:rPr>
              <a:t> 0,5 g : 1-2 l</a:t>
            </a:r>
            <a:r>
              <a:rPr lang="vi-VN" sz="2800" dirty="0">
                <a:latin typeface="Arial" panose="020B0604020202020204" pitchFamily="34" charset="0"/>
                <a:cs typeface="Arial" panose="020B0604020202020204" pitchFamily="34" charset="0"/>
              </a:rPr>
              <a:t>ọ </a:t>
            </a:r>
            <a:r>
              <a:rPr lang="en-US" sz="2800" dirty="0">
                <a:latin typeface="Arial" panose="020B0604020202020204" pitchFamily="34" charset="0"/>
                <a:cs typeface="Arial" panose="020B0604020202020204" pitchFamily="34" charset="0"/>
              </a:rPr>
              <a:t>TTM / ng </a:t>
            </a:r>
          </a:p>
        </p:txBody>
      </p:sp>
    </p:spTree>
    <p:extLst>
      <p:ext uri="{BB962C8B-B14F-4D97-AF65-F5344CB8AC3E}">
        <p14:creationId xmlns:p14="http://schemas.microsoft.com/office/powerpoint/2010/main" val="29144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endParaRPr lang="en-US" sz="2400" dirty="0">
              <a:latin typeface="Arial" panose="020B0604020202020204" pitchFamily="34" charset="0"/>
              <a:cs typeface="Arial" panose="020B0604020202020204" pitchFamily="34" charset="0"/>
            </a:endParaRPr>
          </a:p>
          <a:p>
            <a:pPr lvl="1"/>
            <a:r>
              <a:rPr lang="en-US" sz="2400" dirty="0" err="1">
                <a:solidFill>
                  <a:srgbClr val="FFFF00"/>
                </a:solidFill>
                <a:latin typeface="Arial" panose="020B0604020202020204" pitchFamily="34" charset="0"/>
                <a:cs typeface="Arial" panose="020B0604020202020204" pitchFamily="34" charset="0"/>
              </a:rPr>
              <a:t>Chẩn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đoán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xác</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định</a:t>
            </a:r>
            <a:endParaRPr lang="en-US" sz="2400" dirty="0">
              <a:solidFill>
                <a:srgbClr val="FFFF00"/>
              </a:solidFill>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27336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342900" y="533400"/>
            <a:ext cx="11506199" cy="1456267"/>
          </a:xfrm>
        </p:spPr>
        <p:txBody>
          <a:bodyPr/>
          <a:lstStyle/>
          <a:p>
            <a:pPr>
              <a:defRPr/>
            </a:pPr>
            <a:r>
              <a:rPr lang="en-US" sz="3200" dirty="0">
                <a:solidFill>
                  <a:srgbClr val="FFFF00"/>
                </a:solidFill>
                <a:latin typeface="Arial" panose="020B0604020202020204" pitchFamily="34" charset="0"/>
                <a:cs typeface="Arial" panose="020B0604020202020204" pitchFamily="34" charset="0"/>
              </a:rPr>
              <a:t>L</a:t>
            </a:r>
            <a:r>
              <a:rPr lang="vi-VN" sz="3200" dirty="0">
                <a:solidFill>
                  <a:srgbClr val="FFFF00"/>
                </a:solidFill>
                <a:latin typeface="Arial" panose="020B0604020202020204" pitchFamily="34" charset="0"/>
                <a:cs typeface="Arial" panose="020B0604020202020204" pitchFamily="34" charset="0"/>
              </a:rPr>
              <a:t>iều lượng KS thường dùng để điều trị viêm phổi</a:t>
            </a:r>
            <a:endParaRPr lang="en-US" sz="3200" dirty="0">
              <a:solidFill>
                <a:srgbClr val="FFFF00"/>
              </a:solidFill>
              <a:latin typeface="Arial" panose="020B0604020202020204" pitchFamily="34" charset="0"/>
              <a:cs typeface="Arial" panose="020B0604020202020204" pitchFamily="34" charset="0"/>
            </a:endParaRPr>
          </a:p>
        </p:txBody>
      </p:sp>
      <p:sp>
        <p:nvSpPr>
          <p:cNvPr id="486403" name="Rectangle 3"/>
          <p:cNvSpPr>
            <a:spLocks noGrp="1" noChangeArrowheads="1"/>
          </p:cNvSpPr>
          <p:nvPr>
            <p:ph idx="1"/>
          </p:nvPr>
        </p:nvSpPr>
        <p:spPr>
          <a:xfrm>
            <a:off x="1676400" y="1600200"/>
            <a:ext cx="9982200" cy="4840288"/>
          </a:xfrm>
        </p:spPr>
        <p:txBody>
          <a:bodyPr>
            <a:normAutofit/>
          </a:bodyPr>
          <a:lstStyle/>
          <a:p>
            <a:pPr>
              <a:buFont typeface="Wingdings" pitchFamily="2" charset="2"/>
              <a:buChar char="n"/>
              <a:defRPr/>
            </a:pPr>
            <a:r>
              <a:rPr lang="en-US" sz="2800" dirty="0" err="1">
                <a:latin typeface="Arial" panose="020B0604020202020204" pitchFamily="34" charset="0"/>
                <a:cs typeface="Arial" panose="020B0604020202020204" pitchFamily="34" charset="0"/>
              </a:rPr>
              <a:t>Tụ</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a:t>
            </a:r>
            <a:r>
              <a:rPr lang="vi-VN" sz="2800" dirty="0">
                <a:latin typeface="Arial" panose="020B0604020202020204" pitchFamily="34" charset="0"/>
                <a:cs typeface="Arial" panose="020B0604020202020204" pitchFamily="34" charset="0"/>
              </a:rPr>
              <a:t>á</a:t>
            </a:r>
            <a:r>
              <a:rPr lang="en-US" sz="2800" dirty="0">
                <a:latin typeface="Arial" panose="020B0604020202020204" pitchFamily="34" charset="0"/>
                <a:cs typeface="Arial" panose="020B0604020202020204" pitchFamily="34" charset="0"/>
              </a:rPr>
              <a:t>ng methicillin : ( MRSA )</a:t>
            </a:r>
          </a:p>
          <a:p>
            <a:pPr lvl="1">
              <a:buFont typeface="Wingdings" pitchFamily="2" charset="2"/>
              <a:buChar char="n"/>
              <a:defRPr/>
            </a:pPr>
            <a:r>
              <a:rPr lang="en-US" sz="2400" dirty="0" err="1">
                <a:latin typeface="Arial" panose="020B0604020202020204" pitchFamily="34" charset="0"/>
                <a:cs typeface="Arial" panose="020B0604020202020204" pitchFamily="34" charset="0"/>
              </a:rPr>
              <a:t>Vancomycine</a:t>
            </a:r>
            <a:r>
              <a:rPr lang="en-US" sz="2400" dirty="0">
                <a:latin typeface="Arial" panose="020B0604020202020204" pitchFamily="34" charset="0"/>
                <a:cs typeface="Arial" panose="020B0604020202020204" pitchFamily="34" charset="0"/>
              </a:rPr>
              <a:t> 1g/ 100 ml NaCl0,9%  x 2 </a:t>
            </a:r>
            <a:r>
              <a:rPr lang="vi-VN" sz="2400" dirty="0">
                <a:latin typeface="Arial" panose="020B0604020202020204" pitchFamily="34" charset="0"/>
                <a:cs typeface="Arial" panose="020B0604020202020204" pitchFamily="34" charset="0"/>
              </a:rPr>
              <a:t>lần/ngày</a:t>
            </a:r>
            <a:r>
              <a:rPr lang="en-US" sz="2400" dirty="0">
                <a:latin typeface="Arial" panose="020B0604020202020204" pitchFamily="34" charset="0"/>
                <a:cs typeface="Arial" panose="020B0604020202020204" pitchFamily="34" charset="0"/>
              </a:rPr>
              <a:t> TTM (MRSA)</a:t>
            </a:r>
          </a:p>
          <a:p>
            <a:pPr lvl="1">
              <a:buFont typeface="Wingdings" pitchFamily="2" charset="2"/>
              <a:buChar char="n"/>
              <a:defRPr/>
            </a:pPr>
            <a:r>
              <a:rPr lang="en-US" sz="2400" dirty="0" err="1">
                <a:latin typeface="Arial" panose="020B0604020202020204" pitchFamily="34" charset="0"/>
                <a:cs typeface="Arial" panose="020B0604020202020204" pitchFamily="34" charset="0"/>
              </a:rPr>
              <a:t>Lizolide</a:t>
            </a:r>
            <a:r>
              <a:rPr lang="en-US" sz="2400" dirty="0">
                <a:latin typeface="Arial" panose="020B0604020202020204" pitchFamily="34" charset="0"/>
                <a:cs typeface="Arial" panose="020B0604020202020204" pitchFamily="34" charset="0"/>
              </a:rPr>
              <a:t> 600 mg </a:t>
            </a:r>
            <a:r>
              <a:rPr lang="vi-VN" sz="2400" dirty="0">
                <a:latin typeface="Arial" panose="020B0604020202020204" pitchFamily="34" charset="0"/>
                <a:cs typeface="Arial" panose="020B0604020202020204" pitchFamily="34" charset="0"/>
              </a:rPr>
              <a:t>x 2 TTM hay </a:t>
            </a:r>
            <a:r>
              <a:rPr lang="en-US" sz="2400" dirty="0">
                <a:latin typeface="Arial" panose="020B0604020202020204" pitchFamily="34" charset="0"/>
                <a:cs typeface="Arial" panose="020B0604020202020204" pitchFamily="34" charset="0"/>
              </a:rPr>
              <a:t>1v x 2 / ng</a:t>
            </a:r>
          </a:p>
          <a:p>
            <a:pPr lvl="1">
              <a:buFont typeface="Wingdings" pitchFamily="2" charset="2"/>
              <a:buChar char="n"/>
              <a:defRPr/>
            </a:pPr>
            <a:r>
              <a:rPr lang="en-US" sz="2400" dirty="0" err="1">
                <a:latin typeface="Arial" panose="020B0604020202020204" pitchFamily="34" charset="0"/>
                <a:cs typeface="Arial" panose="020B0604020202020204" pitchFamily="34" charset="0"/>
              </a:rPr>
              <a:t>Teicoplanin</a:t>
            </a:r>
            <a:r>
              <a:rPr lang="en-US" sz="2400" dirty="0">
                <a:latin typeface="Arial" panose="020B0604020202020204" pitchFamily="34" charset="0"/>
                <a:cs typeface="Arial" panose="020B0604020202020204" pitchFamily="34" charset="0"/>
              </a:rPr>
              <a:t> 800 mg / ng </a:t>
            </a:r>
            <a:r>
              <a:rPr lang="vi-VN" sz="2400" dirty="0">
                <a:latin typeface="Arial" panose="020B0604020202020204" pitchFamily="34" charset="0"/>
                <a:cs typeface="Arial" panose="020B0604020202020204" pitchFamily="34" charset="0"/>
              </a:rPr>
              <a:t>x 2-3 ngày </a:t>
            </a:r>
            <a:r>
              <a:rPr lang="en-US" sz="2400" dirty="0">
                <a:latin typeface="Arial" panose="020B0604020202020204" pitchFamily="34" charset="0"/>
                <a:cs typeface="Arial" panose="020B0604020202020204" pitchFamily="34" charset="0"/>
                <a:sym typeface="Wingdings" pitchFamily="2" charset="2"/>
              </a:rPr>
              <a:t> 400 mg/ng</a:t>
            </a:r>
            <a:endParaRPr lang="en-US" sz="2400" dirty="0">
              <a:latin typeface="Arial" panose="020B0604020202020204" pitchFamily="34" charset="0"/>
              <a:cs typeface="Arial" panose="020B0604020202020204" pitchFamily="34" charset="0"/>
            </a:endParaRPr>
          </a:p>
          <a:p>
            <a:pPr>
              <a:buFont typeface="Wingdings" pitchFamily="2" charset="2"/>
              <a:buChar char="n"/>
              <a:defRPr/>
            </a:pPr>
            <a:r>
              <a:rPr lang="en-US" sz="2800" dirty="0">
                <a:latin typeface="Arial" panose="020B0604020202020204" pitchFamily="34" charset="0"/>
                <a:cs typeface="Arial" panose="020B0604020202020204" pitchFamily="34" charset="0"/>
              </a:rPr>
              <a:t>T</a:t>
            </a:r>
            <a:r>
              <a:rPr lang="vi-VN" sz="2800" dirty="0">
                <a:latin typeface="Arial" panose="020B0604020202020204" pitchFamily="34" charset="0"/>
                <a:cs typeface="Arial" panose="020B0604020202020204" pitchFamily="34" charset="0"/>
              </a:rPr>
              <a:t>ụ cầu nhậy </a:t>
            </a:r>
            <a:r>
              <a:rPr lang="en-US" sz="2800" dirty="0">
                <a:latin typeface="Arial" panose="020B0604020202020204" pitchFamily="34" charset="0"/>
                <a:cs typeface="Arial" panose="020B0604020202020204" pitchFamily="34" charset="0"/>
              </a:rPr>
              <a:t>methicillin ( </a:t>
            </a:r>
            <a:r>
              <a:rPr lang="vi-VN" sz="2800" dirty="0">
                <a:latin typeface="Arial" panose="020B0604020202020204" pitchFamily="34" charset="0"/>
                <a:cs typeface="Arial" panose="020B0604020202020204" pitchFamily="34" charset="0"/>
              </a:rPr>
              <a:t>MSSA)</a:t>
            </a:r>
            <a:endParaRPr lang="en-US" sz="2800" dirty="0">
              <a:latin typeface="Arial" panose="020B0604020202020204" pitchFamily="34" charset="0"/>
              <a:cs typeface="Arial" panose="020B0604020202020204" pitchFamily="34" charset="0"/>
            </a:endParaRPr>
          </a:p>
          <a:p>
            <a:pPr lvl="1">
              <a:buFont typeface="Wingdings" pitchFamily="2" charset="2"/>
              <a:buChar char="n"/>
              <a:defRPr/>
            </a:pPr>
            <a:r>
              <a:rPr lang="en-US" sz="2400" dirty="0" err="1">
                <a:latin typeface="Arial" panose="020B0604020202020204" pitchFamily="34" charset="0"/>
                <a:cs typeface="Arial" panose="020B0604020202020204" pitchFamily="34" charset="0"/>
              </a:rPr>
              <a:t>Clindamycine</a:t>
            </a:r>
            <a:r>
              <a:rPr lang="en-US" sz="2400" dirty="0">
                <a:latin typeface="Arial" panose="020B0604020202020204" pitchFamily="34" charset="0"/>
                <a:cs typeface="Arial" panose="020B0604020202020204" pitchFamily="34" charset="0"/>
              </a:rPr>
              <a:t> 600mg : 1 l</a:t>
            </a:r>
            <a:r>
              <a:rPr lang="vi-VN" sz="2400" dirty="0">
                <a:latin typeface="Arial" panose="020B0604020202020204" pitchFamily="34" charset="0"/>
                <a:cs typeface="Arial" panose="020B0604020202020204" pitchFamily="34" charset="0"/>
              </a:rPr>
              <a:t>ọ</a:t>
            </a:r>
            <a:r>
              <a:rPr lang="en-US" sz="2400" dirty="0">
                <a:latin typeface="Arial" panose="020B0604020202020204" pitchFamily="34" charset="0"/>
                <a:cs typeface="Arial" panose="020B0604020202020204" pitchFamily="34" charset="0"/>
              </a:rPr>
              <a:t>/ 100 ml NaCl0,9% x 4 </a:t>
            </a:r>
            <a:r>
              <a:rPr lang="vi-VN" sz="2400" dirty="0">
                <a:latin typeface="Arial" panose="020B0604020202020204" pitchFamily="34" charset="0"/>
                <a:cs typeface="Arial" panose="020B0604020202020204" pitchFamily="34" charset="0"/>
              </a:rPr>
              <a:t>lần /ng</a:t>
            </a:r>
            <a:r>
              <a:rPr lang="en-US" sz="2400" dirty="0">
                <a:latin typeface="Arial" panose="020B0604020202020204" pitchFamily="34" charset="0"/>
                <a:cs typeface="Arial" panose="020B0604020202020204" pitchFamily="34" charset="0"/>
              </a:rPr>
              <a:t> TTM (MSSA)</a:t>
            </a:r>
          </a:p>
          <a:p>
            <a:pPr lvl="1">
              <a:buFont typeface="Wingdings" pitchFamily="2" charset="2"/>
              <a:buChar char="n"/>
              <a:defRPr/>
            </a:pPr>
            <a:r>
              <a:rPr lang="en-US" sz="2400" dirty="0" err="1">
                <a:latin typeface="Arial" panose="020B0604020202020204" pitchFamily="34" charset="0"/>
                <a:cs typeface="Arial" panose="020B0604020202020204" pitchFamily="34" charset="0"/>
              </a:rPr>
              <a:t>Oxacilline</a:t>
            </a:r>
            <a:r>
              <a:rPr lang="en-US" sz="2400" dirty="0">
                <a:latin typeface="Arial" panose="020B0604020202020204" pitchFamily="34" charset="0"/>
                <a:cs typeface="Arial" panose="020B0604020202020204" pitchFamily="34" charset="0"/>
              </a:rPr>
              <a:t> 0,5g 4  </a:t>
            </a:r>
            <a:r>
              <a:rPr lang="vi-VN" sz="2400" dirty="0">
                <a:latin typeface="Arial" panose="020B0604020202020204" pitchFamily="34" charset="0"/>
                <a:cs typeface="Arial" panose="020B0604020202020204" pitchFamily="34" charset="0"/>
              </a:rPr>
              <a:t>lọ x 4 lần </a:t>
            </a:r>
            <a:r>
              <a:rPr lang="en-US" sz="2400" dirty="0">
                <a:latin typeface="Arial" panose="020B0604020202020204" pitchFamily="34" charset="0"/>
                <a:cs typeface="Arial" panose="020B0604020202020204" pitchFamily="34" charset="0"/>
              </a:rPr>
              <a:t>TM / ng </a:t>
            </a:r>
            <a:r>
              <a:rPr lang="vi-V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574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endParaRPr lang="en-US" sz="2400" dirty="0">
              <a:latin typeface="Arial" panose="020B0604020202020204" pitchFamily="34" charset="0"/>
              <a:cs typeface="Arial" panose="020B0604020202020204" pitchFamily="34" charset="0"/>
            </a:endParaRPr>
          </a:p>
          <a:p>
            <a:pPr lvl="1"/>
            <a:r>
              <a:rPr lang="en-US" sz="2400" dirty="0" err="1">
                <a:solidFill>
                  <a:srgbClr val="FFFF00"/>
                </a:solidFill>
                <a:latin typeface="Arial" panose="020B0604020202020204" pitchFamily="34" charset="0"/>
                <a:cs typeface="Arial" panose="020B0604020202020204" pitchFamily="34" charset="0"/>
              </a:rPr>
              <a:t>Chẩn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đoán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phân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biệt</a:t>
            </a:r>
            <a:endParaRPr lang="en-US" sz="2400" dirty="0">
              <a:solidFill>
                <a:srgbClr val="FFFF00"/>
              </a:solidFill>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19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panose="020B0604020202020204" pitchFamily="34" charset="0"/>
                <a:cs typeface="Arial" panose="020B0604020202020204" pitchFamily="34" charset="0"/>
              </a:rPr>
              <a:t>Chẩn đoán</a:t>
            </a:r>
          </a:p>
        </p:txBody>
      </p:sp>
      <p:sp>
        <p:nvSpPr>
          <p:cNvPr id="8195" name="Rectangle 3"/>
          <p:cNvSpPr>
            <a:spLocks noGrp="1" noChangeArrowheads="1"/>
          </p:cNvSpPr>
          <p:nvPr>
            <p:ph idx="1"/>
          </p:nvPr>
        </p:nvSpPr>
        <p:spPr/>
        <p:txBody>
          <a:bodyPr/>
          <a:lstStyle/>
          <a:p>
            <a:pPr>
              <a:lnSpc>
                <a:spcPct val="90000"/>
              </a:lnSpc>
            </a:pPr>
            <a:r>
              <a:rPr lang="en-US" altLang="en-US" sz="2800" dirty="0">
                <a:latin typeface="Arial" panose="020B0604020202020204" pitchFamily="34" charset="0"/>
                <a:cs typeface="Arial" panose="020B0604020202020204" pitchFamily="34" charset="0"/>
              </a:rPr>
              <a:t>Ho </a:t>
            </a:r>
            <a:r>
              <a:rPr lang="en-US" altLang="en-US" sz="2800" dirty="0" err="1">
                <a:latin typeface="Arial" panose="020B0604020202020204" pitchFamily="34" charset="0"/>
                <a:cs typeface="Arial" panose="020B0604020202020204" pitchFamily="34" charset="0"/>
              </a:rPr>
              <a:t>cấp</a:t>
            </a:r>
            <a:r>
              <a:rPr lang="en-US" altLang="en-US" sz="2800" dirty="0">
                <a:latin typeface="Arial" panose="020B0604020202020204" pitchFamily="34" charset="0"/>
                <a:cs typeface="Arial" panose="020B0604020202020204" pitchFamily="34" charset="0"/>
              </a:rPr>
              <a:t> + </a:t>
            </a:r>
          </a:p>
          <a:p>
            <a:pPr>
              <a:lnSpc>
                <a:spcPct val="90000"/>
              </a:lnSpc>
            </a:pPr>
            <a:r>
              <a:rPr lang="en-US" altLang="en-US" sz="2800" dirty="0" err="1">
                <a:latin typeface="Arial" panose="020B0604020202020204" pitchFamily="34" charset="0"/>
                <a:cs typeface="Arial" panose="020B0604020202020204" pitchFamily="34" charset="0"/>
              </a:rPr>
              <a:t>Một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trong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chứng</a:t>
            </a:r>
            <a:endParaRPr lang="en-US" altLang="en-US" sz="2800" dirty="0">
              <a:latin typeface="Arial" panose="020B0604020202020204" pitchFamily="34" charset="0"/>
              <a:cs typeface="Arial" panose="020B0604020202020204" pitchFamily="34" charset="0"/>
            </a:endParaRPr>
          </a:p>
          <a:p>
            <a:pPr lvl="1">
              <a:lnSpc>
                <a:spcPct val="90000"/>
              </a:lnSpc>
            </a:pPr>
            <a:r>
              <a:rPr lang="en-US" altLang="en-US" sz="2400" dirty="0" err="1">
                <a:latin typeface="Arial" panose="020B0604020202020204" pitchFamily="34" charset="0"/>
                <a:cs typeface="Arial" panose="020B0604020202020204" pitchFamily="34" charset="0"/>
              </a:rPr>
              <a:t>Khó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thở</a:t>
            </a:r>
            <a:endParaRPr lang="en-US" altLang="en-US" sz="2400" dirty="0">
              <a:latin typeface="Arial" panose="020B0604020202020204" pitchFamily="34" charset="0"/>
              <a:cs typeface="Arial" panose="020B0604020202020204" pitchFamily="34" charset="0"/>
            </a:endParaRPr>
          </a:p>
          <a:p>
            <a:pPr lvl="1">
              <a:lnSpc>
                <a:spcPct val="90000"/>
              </a:lnSpc>
            </a:pPr>
            <a:r>
              <a:rPr lang="en-US" altLang="en-US" sz="2400" dirty="0" err="1">
                <a:latin typeface="Arial" panose="020B0604020202020204" pitchFamily="34" charset="0"/>
                <a:cs typeface="Arial" panose="020B0604020202020204" pitchFamily="34" charset="0"/>
              </a:rPr>
              <a:t>Thở</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nhanh</a:t>
            </a:r>
            <a:endParaRPr lang="en-US" altLang="en-US" sz="2400" dirty="0">
              <a:latin typeface="Arial" panose="020B0604020202020204" pitchFamily="34" charset="0"/>
              <a:cs typeface="Arial" panose="020B0604020202020204" pitchFamily="34" charset="0"/>
            </a:endParaRPr>
          </a:p>
          <a:p>
            <a:pPr lvl="1">
              <a:lnSpc>
                <a:spcPct val="90000"/>
              </a:lnSpc>
            </a:pPr>
            <a:r>
              <a:rPr lang="en-US" altLang="en-US" sz="2400" dirty="0" err="1">
                <a:latin typeface="Arial" panose="020B0604020202020204" pitchFamily="34" charset="0"/>
                <a:cs typeface="Arial" panose="020B0604020202020204" pitchFamily="34" charset="0"/>
              </a:rPr>
              <a:t>Sốt</a:t>
            </a:r>
            <a:endParaRPr lang="en-US" altLang="en-US" sz="2400" dirty="0">
              <a:latin typeface="Arial" panose="020B0604020202020204" pitchFamily="34" charset="0"/>
              <a:cs typeface="Arial" panose="020B0604020202020204" pitchFamily="34" charset="0"/>
            </a:endParaRPr>
          </a:p>
          <a:p>
            <a:pPr lvl="1">
              <a:lnSpc>
                <a:spcPct val="90000"/>
              </a:lnSpc>
            </a:pPr>
            <a:r>
              <a:rPr lang="en-US" altLang="en-US" sz="2400" dirty="0" err="1">
                <a:latin typeface="Arial" panose="020B0604020202020204" pitchFamily="34" charset="0"/>
                <a:cs typeface="Arial" panose="020B0604020202020204" pitchFamily="34" charset="0"/>
              </a:rPr>
              <a:t>Khám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ran </a:t>
            </a:r>
            <a:r>
              <a:rPr lang="en-US" altLang="en-US" sz="2400" dirty="0" err="1">
                <a:latin typeface="Arial" panose="020B0604020202020204" pitchFamily="34" charset="0"/>
                <a:cs typeface="Arial" panose="020B0604020202020204" pitchFamily="34" charset="0"/>
              </a:rPr>
              <a:t>nổ</a:t>
            </a:r>
            <a:endParaRPr lang="en-US" altLang="en-US" sz="2400" dirty="0">
              <a:latin typeface="Arial" panose="020B0604020202020204" pitchFamily="34" charset="0"/>
              <a:cs typeface="Arial" panose="020B0604020202020204" pitchFamily="34" charset="0"/>
            </a:endParaRPr>
          </a:p>
          <a:p>
            <a:pPr>
              <a:lnSpc>
                <a:spcPct val="90000"/>
              </a:lnSpc>
            </a:pPr>
            <a:r>
              <a:rPr lang="en-US" altLang="en-US" sz="2800" dirty="0">
                <a:latin typeface="Arial" panose="020B0604020202020204" pitchFamily="34" charset="0"/>
                <a:cs typeface="Arial" panose="020B0604020202020204" pitchFamily="34" charset="0"/>
              </a:rPr>
              <a:t>X </a:t>
            </a:r>
            <a:r>
              <a:rPr lang="en-US" altLang="en-US" sz="2800" dirty="0" err="1">
                <a:latin typeface="Arial" panose="020B0604020202020204" pitchFamily="34" charset="0"/>
                <a:cs typeface="Arial" panose="020B0604020202020204" pitchFamily="34" charset="0"/>
              </a:rPr>
              <a:t>quang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chẩn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đoán</a:t>
            </a:r>
            <a:r>
              <a:rPr lang="en-US" altLang="en-US" sz="2800" dirty="0">
                <a:latin typeface="Arial" panose="020B0604020202020204" pitchFamily="34" charset="0"/>
                <a:cs typeface="Arial" panose="020B0604020202020204" pitchFamily="34" charset="0"/>
              </a:rPr>
              <a:t> (+): </a:t>
            </a:r>
            <a:r>
              <a:rPr lang="en-US" altLang="en-US" sz="2800" dirty="0" err="1">
                <a:latin typeface="Arial" panose="020B0604020202020204" pitchFamily="34" charset="0"/>
                <a:cs typeface="Arial" panose="020B0604020202020204" pitchFamily="34" charset="0"/>
              </a:rPr>
              <a:t>tổn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thương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mới</a:t>
            </a:r>
            <a:r>
              <a:rPr lang="en-US" altLang="en-US" sz="2800" dirty="0">
                <a:latin typeface="Arial" panose="020B0604020202020204" pitchFamily="34" charset="0"/>
                <a:cs typeface="Arial" panose="020B0604020202020204" pitchFamily="34" charset="0"/>
              </a:rPr>
              <a:t> hay </a:t>
            </a:r>
            <a:r>
              <a:rPr lang="en-US" altLang="en-US" sz="2800" dirty="0" err="1">
                <a:latin typeface="Arial" panose="020B0604020202020204" pitchFamily="34" charset="0"/>
                <a:cs typeface="Arial" panose="020B0604020202020204" pitchFamily="34" charset="0"/>
              </a:rPr>
              <a:t>tiến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triển</a:t>
            </a:r>
            <a:endParaRPr lang="en-US"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30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1524000" y="0"/>
            <a:ext cx="8229600" cy="1371600"/>
          </a:xfrm>
        </p:spPr>
        <p:txBody>
          <a:bodyPr/>
          <a:lstStyle/>
          <a:p>
            <a:endParaRPr lang="en-US" altLang="en-US">
              <a:latin typeface="Arial" panose="020B0604020202020204" pitchFamily="34" charset="0"/>
              <a:cs typeface="Arial" panose="020B0604020202020204" pitchFamily="34" charset="0"/>
            </a:endParaRPr>
          </a:p>
        </p:txBody>
      </p:sp>
      <p:grpSp>
        <p:nvGrpSpPr>
          <p:cNvPr id="2" name="Content Placeholder 5126"/>
          <p:cNvGrpSpPr>
            <a:grpSpLocks noChangeAspect="1"/>
          </p:cNvGrpSpPr>
          <p:nvPr/>
        </p:nvGrpSpPr>
        <p:grpSpPr bwMode="auto">
          <a:xfrm>
            <a:off x="1981200" y="0"/>
            <a:ext cx="8229600" cy="6858000"/>
            <a:chOff x="288" y="0"/>
            <a:chExt cx="5184" cy="4316"/>
          </a:xfrm>
        </p:grpSpPr>
        <p:cxnSp>
          <p:nvCxnSpPr>
            <p:cNvPr id="3076" name="_s3076"/>
            <p:cNvCxnSpPr>
              <a:cxnSpLocks noChangeShapeType="1"/>
              <a:stCxn id="13" idx="0"/>
              <a:endCxn id="9" idx="2"/>
            </p:cNvCxnSpPr>
            <p:nvPr/>
          </p:nvCxnSpPr>
          <p:spPr bwMode="auto">
            <a:xfrm rot="5400000" flipH="1">
              <a:off x="4407" y="3208"/>
              <a:ext cx="308" cy="673"/>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7" name="_s3077"/>
            <p:cNvCxnSpPr>
              <a:cxnSpLocks noChangeShapeType="1"/>
              <a:stCxn id="12" idx="0"/>
              <a:endCxn id="9" idx="2"/>
            </p:cNvCxnSpPr>
            <p:nvPr/>
          </p:nvCxnSpPr>
          <p:spPr bwMode="auto">
            <a:xfrm rot="16200000">
              <a:off x="3735" y="3209"/>
              <a:ext cx="308" cy="671"/>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8" name="_s3078"/>
            <p:cNvCxnSpPr>
              <a:cxnSpLocks noChangeShapeType="1"/>
              <a:stCxn id="11" idx="0"/>
              <a:endCxn id="6" idx="2"/>
            </p:cNvCxnSpPr>
            <p:nvPr/>
          </p:nvCxnSpPr>
          <p:spPr bwMode="auto">
            <a:xfrm rot="5400000" flipH="1">
              <a:off x="1719" y="3208"/>
              <a:ext cx="308" cy="673"/>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9" name="_s3079"/>
            <p:cNvCxnSpPr>
              <a:cxnSpLocks noChangeShapeType="1"/>
              <a:stCxn id="10" idx="0"/>
              <a:endCxn id="6" idx="2"/>
            </p:cNvCxnSpPr>
            <p:nvPr/>
          </p:nvCxnSpPr>
          <p:spPr bwMode="auto">
            <a:xfrm rot="16200000">
              <a:off x="1046" y="3209"/>
              <a:ext cx="308" cy="672"/>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0" name="_s3080"/>
            <p:cNvCxnSpPr>
              <a:cxnSpLocks noChangeShapeType="1"/>
              <a:stCxn id="9" idx="0"/>
              <a:endCxn id="4" idx="2"/>
            </p:cNvCxnSpPr>
            <p:nvPr/>
          </p:nvCxnSpPr>
          <p:spPr bwMode="auto">
            <a:xfrm rot="5400000" flipH="1">
              <a:off x="3398" y="1949"/>
              <a:ext cx="308" cy="1344"/>
            </a:xfrm>
            <a:prstGeom prst="bentConnector3">
              <a:avLst>
                <a:gd name="adj1" fmla="val 2330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1" name="_s3081"/>
            <p:cNvCxnSpPr>
              <a:cxnSpLocks noChangeShapeType="1"/>
              <a:stCxn id="8" idx="1"/>
              <a:endCxn id="3" idx="2"/>
            </p:cNvCxnSpPr>
            <p:nvPr/>
          </p:nvCxnSpPr>
          <p:spPr bwMode="auto">
            <a:xfrm rot="10800000">
              <a:off x="3553" y="617"/>
              <a:ext cx="191" cy="616"/>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2" name="_s3082"/>
            <p:cNvCxnSpPr>
              <a:cxnSpLocks noChangeShapeType="1"/>
              <a:stCxn id="7" idx="3"/>
              <a:endCxn id="3" idx="2"/>
            </p:cNvCxnSpPr>
            <p:nvPr/>
          </p:nvCxnSpPr>
          <p:spPr bwMode="auto">
            <a:xfrm flipV="1">
              <a:off x="3360" y="617"/>
              <a:ext cx="193" cy="616"/>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3" name="_s3083"/>
            <p:cNvCxnSpPr>
              <a:cxnSpLocks noChangeShapeType="1"/>
              <a:stCxn id="6" idx="0"/>
              <a:endCxn id="4" idx="2"/>
            </p:cNvCxnSpPr>
            <p:nvPr/>
          </p:nvCxnSpPr>
          <p:spPr bwMode="auto">
            <a:xfrm rot="16200000">
              <a:off x="2054" y="1949"/>
              <a:ext cx="308" cy="1344"/>
            </a:xfrm>
            <a:prstGeom prst="bentConnector3">
              <a:avLst>
                <a:gd name="adj1" fmla="val 2330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4" name="_s3084"/>
            <p:cNvCxnSpPr>
              <a:cxnSpLocks noChangeShapeType="1"/>
              <a:stCxn id="5" idx="0"/>
              <a:endCxn id="3" idx="2"/>
            </p:cNvCxnSpPr>
            <p:nvPr/>
          </p:nvCxnSpPr>
          <p:spPr bwMode="auto">
            <a:xfrm rot="5400000" flipH="1">
              <a:off x="3273" y="897"/>
              <a:ext cx="1232" cy="671"/>
            </a:xfrm>
            <a:prstGeom prst="bentConnector3">
              <a:avLst>
                <a:gd name="adj1" fmla="val 5838"/>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5" name="_s3085"/>
            <p:cNvCxnSpPr>
              <a:cxnSpLocks noChangeShapeType="1"/>
              <a:stCxn id="4" idx="0"/>
              <a:endCxn id="3" idx="2"/>
            </p:cNvCxnSpPr>
            <p:nvPr/>
          </p:nvCxnSpPr>
          <p:spPr bwMode="auto">
            <a:xfrm rot="16200000">
              <a:off x="2601" y="896"/>
              <a:ext cx="1232" cy="673"/>
            </a:xfrm>
            <a:prstGeom prst="bentConnector3">
              <a:avLst>
                <a:gd name="adj1" fmla="val 5838"/>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3086"/>
            <p:cNvSpPr>
              <a:spLocks noChangeArrowheads="1"/>
            </p:cNvSpPr>
            <p:nvPr/>
          </p:nvSpPr>
          <p:spPr bwMode="auto">
            <a:xfrm>
              <a:off x="2976" y="0"/>
              <a:ext cx="1153"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Tiếp cận bn</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nghi viêm phổi</a:t>
              </a:r>
            </a:p>
          </p:txBody>
        </p:sp>
        <p:sp>
          <p:nvSpPr>
            <p:cNvPr id="4" name="_s3087"/>
            <p:cNvSpPr>
              <a:spLocks noChangeArrowheads="1"/>
            </p:cNvSpPr>
            <p:nvPr/>
          </p:nvSpPr>
          <p:spPr bwMode="auto">
            <a:xfrm>
              <a:off x="2304" y="1849"/>
              <a:ext cx="1152" cy="61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Viêm phổi</a:t>
              </a:r>
            </a:p>
          </p:txBody>
        </p:sp>
        <p:sp>
          <p:nvSpPr>
            <p:cNvPr id="5" name="_s3088"/>
            <p:cNvSpPr>
              <a:spLocks noChangeArrowheads="1"/>
            </p:cNvSpPr>
            <p:nvPr/>
          </p:nvSpPr>
          <p:spPr bwMode="auto">
            <a:xfrm>
              <a:off x="3648" y="1849"/>
              <a:ext cx="1152" cy="61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Chẩn đoán khác:</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ECG, cắt lớp,</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nội soi, AFB/đàm</a:t>
              </a:r>
            </a:p>
          </p:txBody>
        </p:sp>
        <p:sp>
          <p:nvSpPr>
            <p:cNvPr id="6" name="_s3089"/>
            <p:cNvSpPr>
              <a:spLocks noChangeArrowheads="1"/>
            </p:cNvSpPr>
            <p:nvPr/>
          </p:nvSpPr>
          <p:spPr bwMode="auto">
            <a:xfrm>
              <a:off x="960" y="277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Cộng đồng</a:t>
              </a:r>
            </a:p>
          </p:txBody>
        </p:sp>
        <p:sp>
          <p:nvSpPr>
            <p:cNvPr id="7" name="_s3090"/>
            <p:cNvSpPr>
              <a:spLocks noChangeArrowheads="1"/>
            </p:cNvSpPr>
            <p:nvPr/>
          </p:nvSpPr>
          <p:spPr bwMode="auto">
            <a:xfrm>
              <a:off x="2208" y="92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Hội</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chứng</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nhiễm</a:t>
              </a:r>
              <a:r>
                <a:rPr lang="en-US" altLang="en-US" sz="1500" dirty="0">
                  <a:solidFill>
                    <a:srgbClr val="FFFFFF"/>
                  </a:solidFill>
                  <a:latin typeface="Tahoma" panose="020B0604030504040204" pitchFamily="34" charset="0"/>
                </a:rPr>
                <a:t> </a:t>
              </a:r>
            </a:p>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trùng</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cấp</a:t>
              </a:r>
              <a:r>
                <a:rPr lang="en-US" altLang="en-US" sz="1500" dirty="0">
                  <a:solidFill>
                    <a:srgbClr val="FFFFFF"/>
                  </a:solidFill>
                  <a:latin typeface="Tahoma" panose="020B0604030504040204" pitchFamily="34" charset="0"/>
                </a:rPr>
                <a:t>, đ</a:t>
              </a:r>
              <a:r>
                <a:rPr lang="vi-VN" altLang="en-US" sz="1500" dirty="0">
                  <a:solidFill>
                    <a:srgbClr val="FFFFFF"/>
                  </a:solidFill>
                  <a:latin typeface="Tahoma" panose="020B0604030504040204" pitchFamily="34" charset="0"/>
                </a:rPr>
                <a:t>ư</a:t>
              </a:r>
              <a:r>
                <a:rPr lang="en-US" altLang="en-US" sz="1500" dirty="0" err="1">
                  <a:solidFill>
                    <a:srgbClr val="FFFFFF"/>
                  </a:solidFill>
                  <a:latin typeface="Tahoma" panose="020B0604030504040204" pitchFamily="34" charset="0"/>
                </a:rPr>
                <a:t>ờng</a:t>
              </a:r>
              <a:endParaRPr lang="en-US" altLang="en-US" sz="1500" dirty="0">
                <a:solidFill>
                  <a:srgbClr val="FFFFFF"/>
                </a:solidFill>
                <a:latin typeface="Tahoma" panose="020B0604030504040204" pitchFamily="34" charset="0"/>
              </a:endParaRPr>
            </a:p>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hô</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hấp</a:t>
              </a:r>
              <a:r>
                <a:rPr lang="en-US" altLang="en-US" sz="1500" dirty="0">
                  <a:solidFill>
                    <a:srgbClr val="FFFFFF"/>
                  </a:solidFill>
                  <a:latin typeface="Tahoma" panose="020B0604030504040204" pitchFamily="34" charset="0"/>
                </a:rPr>
                <a:t> d</a:t>
              </a:r>
              <a:r>
                <a:rPr lang="vi-VN" altLang="en-US" sz="1500" dirty="0">
                  <a:solidFill>
                    <a:srgbClr val="FFFFFF"/>
                  </a:solidFill>
                  <a:latin typeface="Tahoma" panose="020B0604030504040204" pitchFamily="34" charset="0"/>
                </a:rPr>
                <a:t>ư</a:t>
              </a:r>
              <a:r>
                <a:rPr lang="en-US" altLang="en-US" sz="1500" dirty="0" err="1">
                  <a:solidFill>
                    <a:srgbClr val="FFFFFF"/>
                  </a:solidFill>
                  <a:latin typeface="Tahoma" panose="020B0604030504040204" pitchFamily="34" charset="0"/>
                </a:rPr>
                <a:t>ới</a:t>
              </a:r>
              <a:endParaRPr lang="en-US" altLang="en-US" sz="1500" dirty="0">
                <a:solidFill>
                  <a:srgbClr val="FFFFFF"/>
                </a:solidFill>
                <a:latin typeface="Tahoma" panose="020B0604030504040204" pitchFamily="34" charset="0"/>
              </a:endParaRPr>
            </a:p>
          </p:txBody>
        </p:sp>
        <p:sp>
          <p:nvSpPr>
            <p:cNvPr id="8" name="_s3091"/>
            <p:cNvSpPr>
              <a:spLocks noChangeArrowheads="1"/>
            </p:cNvSpPr>
            <p:nvPr/>
          </p:nvSpPr>
          <p:spPr bwMode="auto">
            <a:xfrm>
              <a:off x="3744" y="92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Thâm nhiễm mới</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trên X quang</a:t>
              </a:r>
            </a:p>
          </p:txBody>
        </p:sp>
        <p:sp>
          <p:nvSpPr>
            <p:cNvPr id="9" name="_s3092"/>
            <p:cNvSpPr>
              <a:spLocks noChangeArrowheads="1"/>
            </p:cNvSpPr>
            <p:nvPr/>
          </p:nvSpPr>
          <p:spPr bwMode="auto">
            <a:xfrm>
              <a:off x="3648" y="277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Bệnh viện</a:t>
              </a:r>
            </a:p>
          </p:txBody>
        </p:sp>
        <p:sp>
          <p:nvSpPr>
            <p:cNvPr id="10" name="_s3093"/>
            <p:cNvSpPr>
              <a:spLocks noChangeArrowheads="1"/>
            </p:cNvSpPr>
            <p:nvPr/>
          </p:nvSpPr>
          <p:spPr bwMode="auto">
            <a:xfrm>
              <a:off x="288" y="3699"/>
              <a:ext cx="1152"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Nhẹ: ngoại trú</a:t>
              </a:r>
            </a:p>
          </p:txBody>
        </p:sp>
        <p:sp>
          <p:nvSpPr>
            <p:cNvPr id="11" name="_s3094"/>
            <p:cNvSpPr>
              <a:spLocks noChangeArrowheads="1"/>
            </p:cNvSpPr>
            <p:nvPr/>
          </p:nvSpPr>
          <p:spPr bwMode="auto">
            <a:xfrm>
              <a:off x="1632" y="3699"/>
              <a:ext cx="1153"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Trung bình hoặc</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nặng: nội trú</a:t>
              </a:r>
            </a:p>
          </p:txBody>
        </p:sp>
        <p:sp>
          <p:nvSpPr>
            <p:cNvPr id="12" name="_s3095"/>
            <p:cNvSpPr>
              <a:spLocks noChangeArrowheads="1"/>
            </p:cNvSpPr>
            <p:nvPr/>
          </p:nvSpPr>
          <p:spPr bwMode="auto">
            <a:xfrm>
              <a:off x="2977" y="3699"/>
              <a:ext cx="1152"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Sớm</a:t>
              </a:r>
            </a:p>
          </p:txBody>
        </p:sp>
        <p:sp>
          <p:nvSpPr>
            <p:cNvPr id="13" name="_s3096"/>
            <p:cNvSpPr>
              <a:spLocks noChangeArrowheads="1"/>
            </p:cNvSpPr>
            <p:nvPr/>
          </p:nvSpPr>
          <p:spPr bwMode="auto">
            <a:xfrm>
              <a:off x="4321" y="3699"/>
              <a:ext cx="1151"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Trễ</a:t>
              </a:r>
            </a:p>
          </p:txBody>
        </p:sp>
        <p:sp>
          <p:nvSpPr>
            <p:cNvPr id="14" name="Text Box 25"/>
            <p:cNvSpPr txBox="1">
              <a:spLocks noChangeArrowheads="1"/>
            </p:cNvSpPr>
            <p:nvPr/>
          </p:nvSpPr>
          <p:spPr bwMode="auto">
            <a:xfrm>
              <a:off x="528" y="3405"/>
              <a:ext cx="24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defRPr/>
              </a:pPr>
              <a:r>
                <a:rPr lang="en-US" altLang="en-US">
                  <a:solidFill>
                    <a:srgbClr val="FFFFFF"/>
                  </a:solidFill>
                  <a:latin typeface="Tahoma" panose="020B0604030504040204" pitchFamily="34" charset="0"/>
                </a:rPr>
                <a:t>CURB65- FINE-Tiêu chuẩn nhập viện</a:t>
              </a:r>
            </a:p>
          </p:txBody>
        </p:sp>
      </p:grpSp>
      <p:sp>
        <p:nvSpPr>
          <p:cNvPr id="15" name="Rectangle 14">
            <a:extLst>
              <a:ext uri="{FF2B5EF4-FFF2-40B4-BE49-F238E27FC236}">
                <a16:creationId xmlns:a16="http://schemas.microsoft.com/office/drawing/2014/main" id="{B63AE714-AC9C-46CC-846F-16AA3715A40E}"/>
              </a:ext>
            </a:extLst>
          </p:cNvPr>
          <p:cNvSpPr/>
          <p:nvPr/>
        </p:nvSpPr>
        <p:spPr>
          <a:xfrm>
            <a:off x="457200" y="2113151"/>
            <a:ext cx="6096000" cy="2020233"/>
          </a:xfrm>
          <a:prstGeom prst="rect">
            <a:avLst/>
          </a:prstGeom>
        </p:spPr>
        <p:txBody>
          <a:bodyPr>
            <a:spAutoFit/>
          </a:bodyPr>
          <a:lstStyle/>
          <a:p>
            <a:pPr>
              <a:lnSpc>
                <a:spcPct val="80000"/>
              </a:lnSpc>
            </a:pPr>
            <a:endParaRPr lang="en-US" altLang="en-US" sz="2800" dirty="0"/>
          </a:p>
          <a:p>
            <a:pPr>
              <a:lnSpc>
                <a:spcPct val="80000"/>
              </a:lnSpc>
            </a:pPr>
            <a:r>
              <a:rPr lang="en-US" altLang="en-US" sz="2800" dirty="0" err="1"/>
              <a:t>Các</a:t>
            </a:r>
            <a:r>
              <a:rPr lang="en-US" altLang="en-US" sz="2800" dirty="0"/>
              <a:t> </a:t>
            </a:r>
            <a:r>
              <a:rPr lang="en-US" altLang="en-US" sz="2800" dirty="0" err="1"/>
              <a:t>yếu</a:t>
            </a:r>
            <a:r>
              <a:rPr lang="en-US" altLang="en-US" sz="2800" dirty="0"/>
              <a:t> </a:t>
            </a:r>
            <a:r>
              <a:rPr lang="en-US" altLang="en-US" sz="2800" dirty="0" err="1"/>
              <a:t>tố</a:t>
            </a:r>
            <a:r>
              <a:rPr lang="en-US" altLang="en-US" sz="2800" dirty="0"/>
              <a:t> </a:t>
            </a:r>
            <a:r>
              <a:rPr lang="en-US" altLang="en-US" sz="2800" dirty="0" err="1"/>
              <a:t>giúp</a:t>
            </a:r>
            <a:r>
              <a:rPr lang="en-US" altLang="en-US" sz="2800" dirty="0"/>
              <a:t> </a:t>
            </a:r>
            <a:r>
              <a:rPr lang="en-US" altLang="en-US" sz="2800" dirty="0" err="1"/>
              <a:t>nhận</a:t>
            </a:r>
            <a:r>
              <a:rPr lang="en-US" altLang="en-US" sz="2800" dirty="0"/>
              <a:t> </a:t>
            </a:r>
            <a:r>
              <a:rPr lang="en-US" altLang="en-US" sz="2800" dirty="0" err="1"/>
              <a:t>định</a:t>
            </a:r>
            <a:r>
              <a:rPr lang="en-US" altLang="en-US" sz="2800" dirty="0"/>
              <a:t> </a:t>
            </a:r>
            <a:r>
              <a:rPr lang="en-US" altLang="en-US" sz="2800" dirty="0" err="1"/>
              <a:t>hội</a:t>
            </a:r>
            <a:r>
              <a:rPr lang="en-US" altLang="en-US" sz="2800" dirty="0"/>
              <a:t> </a:t>
            </a:r>
            <a:r>
              <a:rPr lang="en-US" altLang="en-US" sz="2800" dirty="0" err="1"/>
              <a:t>chứng</a:t>
            </a:r>
            <a:r>
              <a:rPr lang="en-US" altLang="en-US" sz="2800" dirty="0"/>
              <a:t> </a:t>
            </a:r>
            <a:r>
              <a:rPr lang="en-US" altLang="en-US" sz="2800" dirty="0" err="1"/>
              <a:t>nhiễm</a:t>
            </a:r>
            <a:r>
              <a:rPr lang="en-US" altLang="en-US" sz="2800" dirty="0"/>
              <a:t> </a:t>
            </a:r>
            <a:r>
              <a:rPr lang="en-US" altLang="en-US" sz="2800" dirty="0" err="1"/>
              <a:t>trùng</a:t>
            </a:r>
            <a:r>
              <a:rPr lang="en-US" altLang="en-US" sz="2800" dirty="0"/>
              <a:t> </a:t>
            </a:r>
          </a:p>
          <a:p>
            <a:pPr lvl="1">
              <a:lnSpc>
                <a:spcPct val="80000"/>
              </a:lnSpc>
            </a:pPr>
            <a:r>
              <a:rPr lang="en-US" altLang="en-US" sz="2400" dirty="0" err="1"/>
              <a:t>Cấp</a:t>
            </a:r>
            <a:r>
              <a:rPr lang="en-US" altLang="en-US" sz="2400" dirty="0"/>
              <a:t> </a:t>
            </a:r>
            <a:r>
              <a:rPr lang="en-US" altLang="en-US" sz="2400" dirty="0" err="1"/>
              <a:t>tính</a:t>
            </a:r>
            <a:r>
              <a:rPr lang="en-US" altLang="en-US" sz="2400" dirty="0"/>
              <a:t>?</a:t>
            </a:r>
          </a:p>
          <a:p>
            <a:pPr lvl="1">
              <a:lnSpc>
                <a:spcPct val="80000"/>
              </a:lnSpc>
            </a:pPr>
            <a:r>
              <a:rPr lang="en-US" altLang="en-US" sz="2400" dirty="0" err="1"/>
              <a:t>Sốt</a:t>
            </a:r>
            <a:r>
              <a:rPr lang="en-US" altLang="en-US" sz="2400" dirty="0"/>
              <a:t>, </a:t>
            </a:r>
            <a:r>
              <a:rPr lang="en-US" altLang="en-US" sz="2400" dirty="0" err="1"/>
              <a:t>vẻ</a:t>
            </a:r>
            <a:r>
              <a:rPr lang="en-US" altLang="en-US" sz="2400" dirty="0"/>
              <a:t> </a:t>
            </a:r>
            <a:r>
              <a:rPr lang="en-US" altLang="en-US" sz="2400" dirty="0" err="1"/>
              <a:t>mặt</a:t>
            </a:r>
            <a:r>
              <a:rPr lang="en-US" altLang="en-US" sz="2400" dirty="0"/>
              <a:t> </a:t>
            </a:r>
            <a:r>
              <a:rPr lang="en-US" altLang="en-US" sz="2400" dirty="0" err="1"/>
              <a:t>nhiễm</a:t>
            </a:r>
            <a:r>
              <a:rPr lang="en-US" altLang="en-US" sz="2400" dirty="0"/>
              <a:t> </a:t>
            </a:r>
            <a:r>
              <a:rPr lang="en-US" altLang="en-US" sz="2400" dirty="0" err="1"/>
              <a:t>trùng</a:t>
            </a:r>
            <a:r>
              <a:rPr lang="en-US" altLang="en-US" sz="2400" dirty="0"/>
              <a:t>, </a:t>
            </a:r>
            <a:r>
              <a:rPr lang="en-US" altLang="en-US" sz="2400" dirty="0" err="1"/>
              <a:t>lưỡi</a:t>
            </a:r>
            <a:r>
              <a:rPr lang="en-US" altLang="en-US" sz="2400" dirty="0"/>
              <a:t> </a:t>
            </a:r>
            <a:r>
              <a:rPr lang="en-US" altLang="en-US" sz="2400" dirty="0" err="1"/>
              <a:t>dơ</a:t>
            </a:r>
            <a:endParaRPr lang="en-US" altLang="en-US" sz="2400" dirty="0"/>
          </a:p>
          <a:p>
            <a:pPr lvl="1">
              <a:lnSpc>
                <a:spcPct val="80000"/>
              </a:lnSpc>
            </a:pPr>
            <a:r>
              <a:rPr lang="en-US" altLang="en-US" sz="2400" dirty="0"/>
              <a:t>BC? CRP? Procalcitonin?</a:t>
            </a:r>
          </a:p>
        </p:txBody>
      </p:sp>
      <p:sp>
        <p:nvSpPr>
          <p:cNvPr id="16" name="Rectangle 15">
            <a:extLst>
              <a:ext uri="{FF2B5EF4-FFF2-40B4-BE49-F238E27FC236}">
                <a16:creationId xmlns:a16="http://schemas.microsoft.com/office/drawing/2014/main" id="{F9AD2A8B-53AC-4E03-A5F8-4D8F8CE24141}"/>
              </a:ext>
            </a:extLst>
          </p:cNvPr>
          <p:cNvSpPr/>
          <p:nvPr/>
        </p:nvSpPr>
        <p:spPr>
          <a:xfrm>
            <a:off x="6248400" y="4133384"/>
            <a:ext cx="4114800" cy="2724616"/>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F3CB77-F5B9-4CA7-9029-8A00CBCA0105}"/>
              </a:ext>
            </a:extLst>
          </p:cNvPr>
          <p:cNvSpPr/>
          <p:nvPr/>
        </p:nvSpPr>
        <p:spPr>
          <a:xfrm>
            <a:off x="5178423" y="2793322"/>
            <a:ext cx="4156495" cy="1362308"/>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AD53BA-D197-4B32-BAC7-059EC7EB32C9}"/>
              </a:ext>
            </a:extLst>
          </p:cNvPr>
          <p:cNvSpPr/>
          <p:nvPr/>
        </p:nvSpPr>
        <p:spPr>
          <a:xfrm>
            <a:off x="1905792" y="4133228"/>
            <a:ext cx="4340225" cy="2724616"/>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48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solidFill>
                  <a:schemeClr val="tx1"/>
                </a:solidFill>
                <a:latin typeface="Arial" panose="020B0604020202020204" pitchFamily="34" charset="0"/>
                <a:cs typeface="Arial" panose="020B0604020202020204" pitchFamily="34" charset="0"/>
              </a:rPr>
              <a:t>Chẩn đoán phân biệt</a:t>
            </a:r>
          </a:p>
        </p:txBody>
      </p:sp>
      <p:sp>
        <p:nvSpPr>
          <p:cNvPr id="14339" name="Rectangle 3"/>
          <p:cNvSpPr>
            <a:spLocks noGrp="1" noChangeArrowheads="1"/>
          </p:cNvSpPr>
          <p:nvPr>
            <p:ph idx="1"/>
          </p:nvPr>
        </p:nvSpPr>
        <p:spPr>
          <a:xfrm>
            <a:off x="1981200" y="1981200"/>
            <a:ext cx="8382000" cy="4114800"/>
          </a:xfrm>
        </p:spPr>
        <p:txBody>
          <a:bodyPr>
            <a:normAutofit/>
          </a:bodyPr>
          <a:lstStyle/>
          <a:p>
            <a:pPr>
              <a:lnSpc>
                <a:spcPct val="80000"/>
              </a:lnSpc>
            </a:pPr>
            <a:r>
              <a:rPr lang="en-US" altLang="en-US" sz="2800" dirty="0" err="1">
                <a:latin typeface="Arial" panose="020B0604020202020204" pitchFamily="34" charset="0"/>
                <a:cs typeface="Arial" panose="020B0604020202020204" pitchFamily="34" charset="0"/>
              </a:rPr>
              <a:t>Viêm</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phế</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quản</a:t>
            </a:r>
            <a:endParaRPr lang="en-US" altLang="en-US" sz="2800" dirty="0">
              <a:latin typeface="Arial" panose="020B0604020202020204" pitchFamily="34" charset="0"/>
              <a:cs typeface="Arial" panose="020B0604020202020204" pitchFamily="34" charset="0"/>
            </a:endParaRPr>
          </a:p>
          <a:p>
            <a:pPr>
              <a:lnSpc>
                <a:spcPct val="80000"/>
              </a:lnSpc>
            </a:pPr>
            <a:r>
              <a:rPr lang="en-US" altLang="en-US" sz="2800" dirty="0" err="1">
                <a:latin typeface="Arial" panose="020B0604020202020204" pitchFamily="34" charset="0"/>
                <a:cs typeface="Arial" panose="020B0604020202020204" pitchFamily="34" charset="0"/>
              </a:rPr>
              <a:t>Suy</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tim</a:t>
            </a:r>
            <a:endParaRPr lang="en-US" altLang="en-US" sz="2800" dirty="0">
              <a:latin typeface="Arial" panose="020B0604020202020204" pitchFamily="34" charset="0"/>
              <a:cs typeface="Arial" panose="020B0604020202020204" pitchFamily="34" charset="0"/>
            </a:endParaRPr>
          </a:p>
          <a:p>
            <a:pPr>
              <a:lnSpc>
                <a:spcPct val="80000"/>
              </a:lnSpc>
            </a:pPr>
            <a:r>
              <a:rPr lang="en-US" altLang="en-US" sz="2800" dirty="0" err="1">
                <a:latin typeface="Arial" panose="020B0604020202020204" pitchFamily="34" charset="0"/>
                <a:cs typeface="Arial" panose="020B0604020202020204" pitchFamily="34" charset="0"/>
              </a:rPr>
              <a:t>Thuyên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tắc</a:t>
            </a:r>
            <a:r>
              <a:rPr lang="en-US" altLang="en-US" sz="2800" dirty="0">
                <a:latin typeface="Arial" panose="020B0604020202020204" pitchFamily="34" charset="0"/>
                <a:cs typeface="Arial" panose="020B0604020202020204" pitchFamily="34" charset="0"/>
              </a:rPr>
              <a:t> – </a:t>
            </a:r>
            <a:r>
              <a:rPr lang="en-US" altLang="en-US" sz="2800" dirty="0" err="1">
                <a:latin typeface="Arial" panose="020B0604020202020204" pitchFamily="34" charset="0"/>
                <a:cs typeface="Arial" panose="020B0604020202020204" pitchFamily="34" charset="0"/>
              </a:rPr>
              <a:t>nhồi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máu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phổi</a:t>
            </a:r>
            <a:endParaRPr lang="en-US" altLang="en-US" sz="2800" dirty="0">
              <a:latin typeface="Arial" panose="020B0604020202020204" pitchFamily="34" charset="0"/>
              <a:cs typeface="Arial" panose="020B0604020202020204" pitchFamily="34" charset="0"/>
            </a:endParaRPr>
          </a:p>
          <a:p>
            <a:pPr>
              <a:lnSpc>
                <a:spcPct val="80000"/>
              </a:lnSpc>
            </a:pPr>
            <a:r>
              <a:rPr lang="en-US" altLang="en-US" sz="2800" dirty="0">
                <a:latin typeface="Arial" panose="020B0604020202020204" pitchFamily="34" charset="0"/>
                <a:cs typeface="Arial" panose="020B0604020202020204" pitchFamily="34" charset="0"/>
              </a:rPr>
              <a:t>Lao </a:t>
            </a:r>
            <a:r>
              <a:rPr lang="en-US" altLang="en-US" sz="2800" dirty="0" err="1">
                <a:latin typeface="Arial" panose="020B0604020202020204" pitchFamily="34" charset="0"/>
                <a:cs typeface="Arial" panose="020B0604020202020204" pitchFamily="34" charset="0"/>
              </a:rPr>
              <a:t>phổi</a:t>
            </a:r>
            <a:endParaRPr lang="en-US" altLang="en-US" sz="2800" dirty="0">
              <a:latin typeface="Arial" panose="020B0604020202020204" pitchFamily="34" charset="0"/>
              <a:cs typeface="Arial" panose="020B0604020202020204" pitchFamily="34" charset="0"/>
            </a:endParaRPr>
          </a:p>
          <a:p>
            <a:pPr>
              <a:lnSpc>
                <a:spcPct val="80000"/>
              </a:lnSpc>
            </a:pPr>
            <a:r>
              <a:rPr lang="en-US" altLang="en-US" sz="2800" dirty="0">
                <a:latin typeface="Arial" panose="020B0604020202020204" pitchFamily="34" charset="0"/>
                <a:cs typeface="Arial" panose="020B0604020202020204" pitchFamily="34" charset="0"/>
              </a:rPr>
              <a:t>Ung </a:t>
            </a:r>
            <a:r>
              <a:rPr lang="en-US" altLang="en-US" sz="2800" dirty="0" err="1">
                <a:latin typeface="Arial" panose="020B0604020202020204" pitchFamily="34" charset="0"/>
                <a:cs typeface="Arial" panose="020B0604020202020204" pitchFamily="34" charset="0"/>
              </a:rPr>
              <a:t>thư</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phổi</a:t>
            </a:r>
            <a:endParaRPr lang="en-US" altLang="en-US" sz="2800" dirty="0">
              <a:latin typeface="Arial" panose="020B0604020202020204" pitchFamily="34" charset="0"/>
              <a:cs typeface="Arial" panose="020B0604020202020204" pitchFamily="34" charset="0"/>
            </a:endParaRPr>
          </a:p>
          <a:p>
            <a:pPr>
              <a:lnSpc>
                <a:spcPct val="80000"/>
              </a:lnSpc>
              <a:buClr>
                <a:srgbClr val="FFFF00"/>
              </a:buClr>
              <a:buFont typeface="Wingdings" panose="05000000000000000000" pitchFamily="2" charset="2"/>
              <a:buChar char="§"/>
            </a:pPr>
            <a:endParaRPr lang="en-US"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641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8DFA-5741-4B68-8C2C-9B5FFC2F2804}"/>
              </a:ext>
            </a:extLst>
          </p:cNvPr>
          <p:cNvSpPr>
            <a:spLocks noGrp="1"/>
          </p:cNvSpPr>
          <p:nvPr>
            <p:ph type="title"/>
          </p:nvPr>
        </p:nvSpPr>
        <p:spPr/>
        <p:txBody>
          <a:bodyPr/>
          <a:lstStyle/>
          <a:p>
            <a:r>
              <a:rPr lang="en-US" dirty="0" err="1"/>
              <a:t>Chuẩn</a:t>
            </a:r>
            <a:r>
              <a:rPr lang="en-US" dirty="0"/>
              <a:t> </a:t>
            </a:r>
            <a:r>
              <a:rPr lang="en-US" dirty="0" err="1"/>
              <a:t>vàng</a:t>
            </a:r>
            <a:r>
              <a:rPr lang="en-US" dirty="0"/>
              <a:t> </a:t>
            </a:r>
            <a:r>
              <a:rPr lang="en-US" dirty="0" err="1"/>
              <a:t>chẩn</a:t>
            </a:r>
            <a:r>
              <a:rPr lang="en-US" dirty="0"/>
              <a:t> </a:t>
            </a:r>
            <a:r>
              <a:rPr lang="en-US" dirty="0" err="1"/>
              <a:t>đoán</a:t>
            </a:r>
            <a:r>
              <a:rPr lang="en-US" dirty="0"/>
              <a:t> </a:t>
            </a:r>
            <a:r>
              <a:rPr lang="en-US" dirty="0" err="1"/>
              <a:t>viêm</a:t>
            </a:r>
            <a:r>
              <a:rPr lang="en-US" dirty="0"/>
              <a:t> </a:t>
            </a:r>
            <a:r>
              <a:rPr lang="en-US" dirty="0" err="1"/>
              <a:t>phổi</a:t>
            </a:r>
            <a:r>
              <a:rPr lang="en-US" dirty="0"/>
              <a:t>?</a:t>
            </a:r>
          </a:p>
        </p:txBody>
      </p:sp>
      <p:sp>
        <p:nvSpPr>
          <p:cNvPr id="3" name="Content Placeholder 2">
            <a:extLst>
              <a:ext uri="{FF2B5EF4-FFF2-40B4-BE49-F238E27FC236}">
                <a16:creationId xmlns:a16="http://schemas.microsoft.com/office/drawing/2014/main" id="{E27DCD29-4B67-41B9-A456-D1FDA759F689}"/>
              </a:ext>
            </a:extLst>
          </p:cNvPr>
          <p:cNvSpPr>
            <a:spLocks noGrp="1"/>
          </p:cNvSpPr>
          <p:nvPr>
            <p:ph sz="half" idx="1"/>
          </p:nvPr>
        </p:nvSpPr>
        <p:spPr/>
        <p:txBody>
          <a:bodyPr>
            <a:normAutofit lnSpcReduction="10000"/>
          </a:bodyPr>
          <a:lstStyle/>
          <a:p>
            <a:r>
              <a:rPr lang="en-US" sz="2800" dirty="0" err="1"/>
              <a:t>Không</a:t>
            </a:r>
            <a:r>
              <a:rPr lang="en-US" sz="2800" dirty="0"/>
              <a:t> </a:t>
            </a:r>
            <a:r>
              <a:rPr lang="en-US" sz="2800" dirty="0" err="1"/>
              <a:t>có</a:t>
            </a:r>
            <a:r>
              <a:rPr lang="en-US" sz="2800" dirty="0"/>
              <a:t> </a:t>
            </a:r>
            <a:r>
              <a:rPr lang="en-US" sz="2800" dirty="0" err="1"/>
              <a:t>chuẩn</a:t>
            </a:r>
            <a:r>
              <a:rPr lang="en-US" sz="2800" dirty="0"/>
              <a:t> </a:t>
            </a:r>
            <a:r>
              <a:rPr lang="en-US" sz="2800" dirty="0" err="1"/>
              <a:t>vàng</a:t>
            </a:r>
            <a:r>
              <a:rPr lang="en-US" sz="2800" dirty="0"/>
              <a:t> </a:t>
            </a:r>
            <a:r>
              <a:rPr lang="en-US" sz="2800" dirty="0" err="1"/>
              <a:t>được</a:t>
            </a:r>
            <a:r>
              <a:rPr lang="en-US" sz="2800" dirty="0"/>
              <a:t> </a:t>
            </a:r>
            <a:r>
              <a:rPr lang="en-US" sz="2800" dirty="0" err="1"/>
              <a:t>chấp</a:t>
            </a:r>
            <a:r>
              <a:rPr lang="en-US" sz="2800" dirty="0"/>
              <a:t> </a:t>
            </a:r>
            <a:r>
              <a:rPr lang="en-US" sz="2800" dirty="0" err="1"/>
              <a:t>nhận</a:t>
            </a:r>
            <a:endParaRPr lang="en-US" sz="2800" dirty="0"/>
          </a:p>
          <a:p>
            <a:r>
              <a:rPr lang="en-US" sz="2800" dirty="0" err="1"/>
              <a:t>Liệu</a:t>
            </a:r>
            <a:r>
              <a:rPr lang="en-US" sz="2800" dirty="0"/>
              <a:t> </a:t>
            </a:r>
            <a:r>
              <a:rPr lang="en-US" sz="2800" dirty="0" err="1"/>
              <a:t>có</a:t>
            </a:r>
            <a:r>
              <a:rPr lang="en-US" sz="2800" dirty="0"/>
              <a:t> </a:t>
            </a:r>
            <a:r>
              <a:rPr lang="en-US" sz="2800" dirty="0" err="1"/>
              <a:t>nên</a:t>
            </a:r>
            <a:r>
              <a:rPr lang="en-US" sz="2800" dirty="0"/>
              <a:t> </a:t>
            </a:r>
            <a:r>
              <a:rPr lang="en-US" sz="2800" dirty="0" err="1"/>
              <a:t>chẩn</a:t>
            </a:r>
            <a:r>
              <a:rPr lang="en-US" sz="2800" dirty="0"/>
              <a:t> </a:t>
            </a:r>
            <a:r>
              <a:rPr lang="en-US" sz="2800" dirty="0" err="1"/>
              <a:t>đoán</a:t>
            </a:r>
            <a:r>
              <a:rPr lang="en-US" sz="2800" dirty="0"/>
              <a:t> </a:t>
            </a:r>
            <a:r>
              <a:rPr lang="en-US" sz="2800" dirty="0" err="1"/>
              <a:t>chính</a:t>
            </a:r>
            <a:r>
              <a:rPr lang="en-US" sz="2800" dirty="0"/>
              <a:t> </a:t>
            </a:r>
            <a:r>
              <a:rPr lang="en-US" sz="2800" dirty="0" err="1"/>
              <a:t>xác</a:t>
            </a:r>
            <a:r>
              <a:rPr lang="en-US" sz="2800" dirty="0"/>
              <a:t> </a:t>
            </a:r>
            <a:r>
              <a:rPr lang="en-US" sz="2800" dirty="0" err="1"/>
              <a:t>với</a:t>
            </a:r>
            <a:r>
              <a:rPr lang="en-US" sz="2800" dirty="0"/>
              <a:t> </a:t>
            </a:r>
            <a:r>
              <a:rPr lang="en-US" sz="2800" dirty="0" err="1"/>
              <a:t>chuẩn</a:t>
            </a:r>
            <a:r>
              <a:rPr lang="en-US" sz="2800" dirty="0"/>
              <a:t> </a:t>
            </a:r>
            <a:r>
              <a:rPr lang="en-US" sz="2800" dirty="0" err="1"/>
              <a:t>vàng</a:t>
            </a:r>
            <a:r>
              <a:rPr lang="en-US" sz="2800" dirty="0"/>
              <a:t> </a:t>
            </a:r>
            <a:r>
              <a:rPr lang="en-US" sz="2800" dirty="0" err="1"/>
              <a:t>đặc</a:t>
            </a:r>
            <a:r>
              <a:rPr lang="en-US" sz="2800" dirty="0"/>
              <a:t> </a:t>
            </a:r>
            <a:r>
              <a:rPr lang="en-US" sz="2800" dirty="0" err="1"/>
              <a:t>hiệu</a:t>
            </a:r>
            <a:r>
              <a:rPr lang="en-US" sz="2800" dirty="0"/>
              <a:t>?</a:t>
            </a:r>
          </a:p>
          <a:p>
            <a:pPr lvl="1"/>
            <a:r>
              <a:rPr lang="en-US" sz="2400" dirty="0" err="1"/>
              <a:t>Thời</a:t>
            </a:r>
            <a:r>
              <a:rPr lang="en-US" sz="2400" dirty="0"/>
              <a:t> </a:t>
            </a:r>
            <a:r>
              <a:rPr lang="en-US" sz="2400" dirty="0" err="1"/>
              <a:t>gian</a:t>
            </a:r>
            <a:endParaRPr lang="en-US" sz="2400" dirty="0"/>
          </a:p>
          <a:p>
            <a:pPr lvl="1"/>
            <a:r>
              <a:rPr lang="en-US" sz="2400" dirty="0" err="1"/>
              <a:t>Tử</a:t>
            </a:r>
            <a:r>
              <a:rPr lang="en-US" sz="2400" dirty="0"/>
              <a:t> </a:t>
            </a:r>
            <a:r>
              <a:rPr lang="en-US" sz="2400" dirty="0" err="1"/>
              <a:t>suất</a:t>
            </a:r>
            <a:endParaRPr lang="en-US" sz="2400" dirty="0"/>
          </a:p>
          <a:p>
            <a:r>
              <a:rPr lang="en-US" sz="2800" dirty="0" err="1"/>
              <a:t>Bài</a:t>
            </a:r>
            <a:r>
              <a:rPr lang="en-US" sz="2800" dirty="0"/>
              <a:t> </a:t>
            </a:r>
            <a:r>
              <a:rPr lang="en-US" sz="2800" dirty="0" err="1"/>
              <a:t>học</a:t>
            </a:r>
            <a:r>
              <a:rPr lang="en-US" sz="2800" dirty="0"/>
              <a:t> </a:t>
            </a:r>
            <a:r>
              <a:rPr lang="en-US" sz="2800" dirty="0" err="1"/>
              <a:t>từ</a:t>
            </a:r>
            <a:r>
              <a:rPr lang="en-US" sz="2800" dirty="0"/>
              <a:t> </a:t>
            </a:r>
            <a:r>
              <a:rPr lang="en-US" sz="2800" dirty="0" err="1"/>
              <a:t>chẩn</a:t>
            </a:r>
            <a:r>
              <a:rPr lang="en-US" sz="2800" dirty="0"/>
              <a:t> </a:t>
            </a:r>
            <a:r>
              <a:rPr lang="en-US" sz="2800" dirty="0" err="1"/>
              <a:t>đoán</a:t>
            </a:r>
            <a:r>
              <a:rPr lang="en-US" sz="2800" dirty="0"/>
              <a:t> TTP </a:t>
            </a:r>
            <a:r>
              <a:rPr lang="en-US" sz="2800" dirty="0" err="1"/>
              <a:t>và</a:t>
            </a:r>
            <a:r>
              <a:rPr lang="en-US" sz="2800" dirty="0"/>
              <a:t> Ung </a:t>
            </a:r>
            <a:r>
              <a:rPr lang="en-US" sz="2800" dirty="0" err="1"/>
              <a:t>thư</a:t>
            </a:r>
            <a:r>
              <a:rPr lang="en-US" sz="2800" dirty="0"/>
              <a:t> </a:t>
            </a:r>
            <a:r>
              <a:rPr lang="en-US" sz="2800" dirty="0" err="1"/>
              <a:t>phổi</a:t>
            </a:r>
            <a:r>
              <a:rPr lang="en-US" sz="2800" dirty="0"/>
              <a:t>?</a:t>
            </a:r>
          </a:p>
        </p:txBody>
      </p:sp>
      <p:sp>
        <p:nvSpPr>
          <p:cNvPr id="4" name="Content Placeholder 3">
            <a:extLst>
              <a:ext uri="{FF2B5EF4-FFF2-40B4-BE49-F238E27FC236}">
                <a16:creationId xmlns:a16="http://schemas.microsoft.com/office/drawing/2014/main" id="{F129A95D-0EE6-430B-8FEE-474849F5FB89}"/>
              </a:ext>
            </a:extLst>
          </p:cNvPr>
          <p:cNvSpPr>
            <a:spLocks noGrp="1"/>
          </p:cNvSpPr>
          <p:nvPr>
            <p:ph sz="half" idx="2"/>
          </p:nvPr>
        </p:nvSpPr>
        <p:spPr/>
        <p:txBody>
          <a:bodyPr>
            <a:normAutofit lnSpcReduction="10000"/>
          </a:bodyPr>
          <a:lstStyle/>
          <a:p>
            <a:r>
              <a:rPr lang="en-US" sz="2800" dirty="0" err="1"/>
              <a:t>Lâm</a:t>
            </a:r>
            <a:r>
              <a:rPr lang="en-US" sz="2800" dirty="0"/>
              <a:t> </a:t>
            </a:r>
            <a:r>
              <a:rPr lang="en-US" sz="2800" dirty="0" err="1"/>
              <a:t>sàng</a:t>
            </a:r>
            <a:r>
              <a:rPr lang="en-US" sz="2800" dirty="0"/>
              <a:t> </a:t>
            </a:r>
            <a:r>
              <a:rPr lang="en-US" sz="2800" dirty="0" err="1"/>
              <a:t>giúp</a:t>
            </a:r>
            <a:r>
              <a:rPr lang="en-US" sz="2800" dirty="0"/>
              <a:t> </a:t>
            </a:r>
            <a:r>
              <a:rPr lang="en-US" sz="2800" dirty="0" err="1"/>
              <a:t>chẩn</a:t>
            </a:r>
            <a:r>
              <a:rPr lang="en-US" sz="2800" dirty="0"/>
              <a:t> </a:t>
            </a:r>
            <a:r>
              <a:rPr lang="en-US" sz="2800" dirty="0" err="1"/>
              <a:t>đoán</a:t>
            </a:r>
            <a:r>
              <a:rPr lang="en-US" sz="2800" dirty="0"/>
              <a:t> </a:t>
            </a:r>
            <a:r>
              <a:rPr lang="en-US" sz="2800" dirty="0" err="1"/>
              <a:t>đúng</a:t>
            </a:r>
            <a:r>
              <a:rPr lang="en-US" sz="2800" dirty="0"/>
              <a:t> 70%</a:t>
            </a:r>
          </a:p>
          <a:p>
            <a:r>
              <a:rPr lang="en-US" sz="2800" dirty="0" err="1"/>
              <a:t>Chẩn</a:t>
            </a:r>
            <a:r>
              <a:rPr lang="en-US" sz="2800" dirty="0"/>
              <a:t> </a:t>
            </a:r>
            <a:r>
              <a:rPr lang="en-US" sz="2800" dirty="0" err="1"/>
              <a:t>đoán</a:t>
            </a:r>
            <a:r>
              <a:rPr lang="en-US" sz="2800" dirty="0"/>
              <a:t> </a:t>
            </a:r>
            <a:r>
              <a:rPr lang="en-US" sz="2800" dirty="0" err="1"/>
              <a:t>hình</a:t>
            </a:r>
            <a:r>
              <a:rPr lang="en-US" sz="2800" dirty="0"/>
              <a:t> </a:t>
            </a:r>
            <a:r>
              <a:rPr lang="en-US" sz="2800" dirty="0" err="1"/>
              <a:t>ảnh</a:t>
            </a:r>
            <a:r>
              <a:rPr lang="en-US" sz="2800" dirty="0"/>
              <a:t>, </a:t>
            </a:r>
            <a:r>
              <a:rPr lang="en-US" sz="2800" dirty="0" err="1"/>
              <a:t>Công</a:t>
            </a:r>
            <a:r>
              <a:rPr lang="en-US" sz="2800" dirty="0"/>
              <a:t> </a:t>
            </a:r>
            <a:r>
              <a:rPr lang="en-US" sz="2800" dirty="0" err="1"/>
              <a:t>thức</a:t>
            </a:r>
            <a:r>
              <a:rPr lang="en-US" sz="2800" dirty="0"/>
              <a:t> </a:t>
            </a:r>
            <a:r>
              <a:rPr lang="en-US" sz="2800" dirty="0" err="1"/>
              <a:t>máu</a:t>
            </a:r>
            <a:r>
              <a:rPr lang="en-US" sz="2800" dirty="0"/>
              <a:t> </a:t>
            </a:r>
            <a:r>
              <a:rPr lang="en-US" sz="2800" dirty="0" err="1"/>
              <a:t>và</a:t>
            </a:r>
            <a:r>
              <a:rPr lang="en-US" sz="2800" dirty="0"/>
              <a:t> CRP/procalcitonin: </a:t>
            </a:r>
            <a:r>
              <a:rPr lang="en-US" sz="2800" dirty="0" err="1"/>
              <a:t>tăng</a:t>
            </a:r>
            <a:r>
              <a:rPr lang="en-US" sz="2800" dirty="0"/>
              <a:t> </a:t>
            </a:r>
            <a:r>
              <a:rPr lang="en-US" sz="2800" dirty="0" err="1"/>
              <a:t>tính</a:t>
            </a:r>
            <a:r>
              <a:rPr lang="en-US" sz="2800" dirty="0"/>
              <a:t> </a:t>
            </a:r>
            <a:r>
              <a:rPr lang="en-US" sz="2800" dirty="0" err="1"/>
              <a:t>chính</a:t>
            </a:r>
            <a:r>
              <a:rPr lang="en-US" sz="2800" dirty="0"/>
              <a:t> </a:t>
            </a:r>
            <a:r>
              <a:rPr lang="en-US" sz="2800" dirty="0" err="1"/>
              <a:t>xác</a:t>
            </a:r>
            <a:endParaRPr lang="en-US" sz="2800" dirty="0"/>
          </a:p>
          <a:p>
            <a:endParaRPr lang="en-US" sz="2800" dirty="0"/>
          </a:p>
        </p:txBody>
      </p:sp>
    </p:spTree>
    <p:extLst>
      <p:ext uri="{BB962C8B-B14F-4D97-AF65-F5344CB8AC3E}">
        <p14:creationId xmlns:p14="http://schemas.microsoft.com/office/powerpoint/2010/main" val="42339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1524000" y="0"/>
            <a:ext cx="8229600" cy="1371600"/>
          </a:xfrm>
        </p:spPr>
        <p:txBody>
          <a:bodyPr/>
          <a:lstStyle/>
          <a:p>
            <a:endParaRPr lang="en-US" altLang="en-US">
              <a:latin typeface="Arial" panose="020B0604020202020204" pitchFamily="34" charset="0"/>
              <a:cs typeface="Arial" panose="020B0604020202020204" pitchFamily="34" charset="0"/>
            </a:endParaRPr>
          </a:p>
        </p:txBody>
      </p:sp>
      <p:grpSp>
        <p:nvGrpSpPr>
          <p:cNvPr id="2" name="Content Placeholder 5126"/>
          <p:cNvGrpSpPr>
            <a:grpSpLocks noChangeAspect="1"/>
          </p:cNvGrpSpPr>
          <p:nvPr/>
        </p:nvGrpSpPr>
        <p:grpSpPr bwMode="auto">
          <a:xfrm>
            <a:off x="1981200" y="0"/>
            <a:ext cx="8229600" cy="6858000"/>
            <a:chOff x="288" y="0"/>
            <a:chExt cx="5184" cy="4316"/>
          </a:xfrm>
        </p:grpSpPr>
        <p:cxnSp>
          <p:nvCxnSpPr>
            <p:cNvPr id="3076" name="_s3076"/>
            <p:cNvCxnSpPr>
              <a:cxnSpLocks noChangeShapeType="1"/>
              <a:stCxn id="13" idx="0"/>
              <a:endCxn id="9" idx="2"/>
            </p:cNvCxnSpPr>
            <p:nvPr/>
          </p:nvCxnSpPr>
          <p:spPr bwMode="auto">
            <a:xfrm rot="5400000" flipH="1">
              <a:off x="4407" y="3208"/>
              <a:ext cx="308" cy="673"/>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7" name="_s3077"/>
            <p:cNvCxnSpPr>
              <a:cxnSpLocks noChangeShapeType="1"/>
              <a:stCxn id="12" idx="0"/>
              <a:endCxn id="9" idx="2"/>
            </p:cNvCxnSpPr>
            <p:nvPr/>
          </p:nvCxnSpPr>
          <p:spPr bwMode="auto">
            <a:xfrm rot="16200000">
              <a:off x="3735" y="3209"/>
              <a:ext cx="308" cy="671"/>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8" name="_s3078"/>
            <p:cNvCxnSpPr>
              <a:cxnSpLocks noChangeShapeType="1"/>
              <a:stCxn id="11" idx="0"/>
              <a:endCxn id="6" idx="2"/>
            </p:cNvCxnSpPr>
            <p:nvPr/>
          </p:nvCxnSpPr>
          <p:spPr bwMode="auto">
            <a:xfrm rot="5400000" flipH="1">
              <a:off x="1719" y="3208"/>
              <a:ext cx="308" cy="673"/>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79" name="_s3079"/>
            <p:cNvCxnSpPr>
              <a:cxnSpLocks noChangeShapeType="1"/>
              <a:stCxn id="10" idx="0"/>
              <a:endCxn id="6" idx="2"/>
            </p:cNvCxnSpPr>
            <p:nvPr/>
          </p:nvCxnSpPr>
          <p:spPr bwMode="auto">
            <a:xfrm rot="16200000">
              <a:off x="1046" y="3209"/>
              <a:ext cx="308" cy="672"/>
            </a:xfrm>
            <a:prstGeom prst="bentConnector3">
              <a:avLst>
                <a:gd name="adj1" fmla="val 233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0" name="_s3080"/>
            <p:cNvCxnSpPr>
              <a:cxnSpLocks noChangeShapeType="1"/>
              <a:stCxn id="9" idx="0"/>
              <a:endCxn id="4" idx="2"/>
            </p:cNvCxnSpPr>
            <p:nvPr/>
          </p:nvCxnSpPr>
          <p:spPr bwMode="auto">
            <a:xfrm rot="5400000" flipH="1">
              <a:off x="3398" y="1949"/>
              <a:ext cx="308" cy="1344"/>
            </a:xfrm>
            <a:prstGeom prst="bentConnector3">
              <a:avLst>
                <a:gd name="adj1" fmla="val 2330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1" name="_s3081"/>
            <p:cNvCxnSpPr>
              <a:cxnSpLocks noChangeShapeType="1"/>
              <a:stCxn id="8" idx="1"/>
              <a:endCxn id="3" idx="2"/>
            </p:cNvCxnSpPr>
            <p:nvPr/>
          </p:nvCxnSpPr>
          <p:spPr bwMode="auto">
            <a:xfrm rot="10800000">
              <a:off x="3553" y="617"/>
              <a:ext cx="191" cy="616"/>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2" name="_s3082"/>
            <p:cNvCxnSpPr>
              <a:cxnSpLocks noChangeShapeType="1"/>
              <a:stCxn id="7" idx="3"/>
              <a:endCxn id="3" idx="2"/>
            </p:cNvCxnSpPr>
            <p:nvPr/>
          </p:nvCxnSpPr>
          <p:spPr bwMode="auto">
            <a:xfrm flipV="1">
              <a:off x="3360" y="617"/>
              <a:ext cx="193" cy="616"/>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3" name="_s3083"/>
            <p:cNvCxnSpPr>
              <a:cxnSpLocks noChangeShapeType="1"/>
              <a:stCxn id="6" idx="0"/>
              <a:endCxn id="4" idx="2"/>
            </p:cNvCxnSpPr>
            <p:nvPr/>
          </p:nvCxnSpPr>
          <p:spPr bwMode="auto">
            <a:xfrm rot="16200000">
              <a:off x="2054" y="1949"/>
              <a:ext cx="308" cy="1344"/>
            </a:xfrm>
            <a:prstGeom prst="bentConnector3">
              <a:avLst>
                <a:gd name="adj1" fmla="val 2330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4" name="_s3084"/>
            <p:cNvCxnSpPr>
              <a:cxnSpLocks noChangeShapeType="1"/>
              <a:stCxn id="5" idx="0"/>
              <a:endCxn id="3" idx="2"/>
            </p:cNvCxnSpPr>
            <p:nvPr/>
          </p:nvCxnSpPr>
          <p:spPr bwMode="auto">
            <a:xfrm rot="5400000" flipH="1">
              <a:off x="3273" y="897"/>
              <a:ext cx="1232" cy="671"/>
            </a:xfrm>
            <a:prstGeom prst="bentConnector3">
              <a:avLst>
                <a:gd name="adj1" fmla="val 5838"/>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085" name="_s3085"/>
            <p:cNvCxnSpPr>
              <a:cxnSpLocks noChangeShapeType="1"/>
              <a:stCxn id="4" idx="0"/>
              <a:endCxn id="3" idx="2"/>
            </p:cNvCxnSpPr>
            <p:nvPr/>
          </p:nvCxnSpPr>
          <p:spPr bwMode="auto">
            <a:xfrm rot="16200000">
              <a:off x="2601" y="896"/>
              <a:ext cx="1232" cy="673"/>
            </a:xfrm>
            <a:prstGeom prst="bentConnector3">
              <a:avLst>
                <a:gd name="adj1" fmla="val 5838"/>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3086"/>
            <p:cNvSpPr>
              <a:spLocks noChangeArrowheads="1"/>
            </p:cNvSpPr>
            <p:nvPr/>
          </p:nvSpPr>
          <p:spPr bwMode="auto">
            <a:xfrm>
              <a:off x="2976" y="0"/>
              <a:ext cx="1153"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Tiếp cận bn</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nghi viêm phổi</a:t>
              </a:r>
            </a:p>
          </p:txBody>
        </p:sp>
        <p:sp>
          <p:nvSpPr>
            <p:cNvPr id="4" name="_s3087"/>
            <p:cNvSpPr>
              <a:spLocks noChangeArrowheads="1"/>
            </p:cNvSpPr>
            <p:nvPr/>
          </p:nvSpPr>
          <p:spPr bwMode="auto">
            <a:xfrm>
              <a:off x="2304" y="1849"/>
              <a:ext cx="1152" cy="61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Viêm phổi</a:t>
              </a:r>
            </a:p>
          </p:txBody>
        </p:sp>
        <p:sp>
          <p:nvSpPr>
            <p:cNvPr id="5" name="_s3088"/>
            <p:cNvSpPr>
              <a:spLocks noChangeArrowheads="1"/>
            </p:cNvSpPr>
            <p:nvPr/>
          </p:nvSpPr>
          <p:spPr bwMode="auto">
            <a:xfrm>
              <a:off x="3648" y="1849"/>
              <a:ext cx="1152" cy="61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Chẩn đoán khác:</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ECG, cắt lớp,</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nội soi, AFB/đàm</a:t>
              </a:r>
            </a:p>
          </p:txBody>
        </p:sp>
        <p:sp>
          <p:nvSpPr>
            <p:cNvPr id="6" name="_s3089"/>
            <p:cNvSpPr>
              <a:spLocks noChangeArrowheads="1"/>
            </p:cNvSpPr>
            <p:nvPr/>
          </p:nvSpPr>
          <p:spPr bwMode="auto">
            <a:xfrm>
              <a:off x="960" y="277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Cộng đồng</a:t>
              </a:r>
            </a:p>
          </p:txBody>
        </p:sp>
        <p:sp>
          <p:nvSpPr>
            <p:cNvPr id="7" name="_s3090"/>
            <p:cNvSpPr>
              <a:spLocks noChangeArrowheads="1"/>
            </p:cNvSpPr>
            <p:nvPr/>
          </p:nvSpPr>
          <p:spPr bwMode="auto">
            <a:xfrm>
              <a:off x="2208" y="92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Hội</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chứng</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nhiễm</a:t>
              </a:r>
              <a:r>
                <a:rPr lang="en-US" altLang="en-US" sz="1500" dirty="0">
                  <a:solidFill>
                    <a:srgbClr val="FFFFFF"/>
                  </a:solidFill>
                  <a:latin typeface="Tahoma" panose="020B0604030504040204" pitchFamily="34" charset="0"/>
                </a:rPr>
                <a:t> </a:t>
              </a:r>
            </a:p>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trùng</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cấp</a:t>
              </a:r>
              <a:r>
                <a:rPr lang="en-US" altLang="en-US" sz="1500" dirty="0">
                  <a:solidFill>
                    <a:srgbClr val="FFFFFF"/>
                  </a:solidFill>
                  <a:latin typeface="Tahoma" panose="020B0604030504040204" pitchFamily="34" charset="0"/>
                </a:rPr>
                <a:t>, đ</a:t>
              </a:r>
              <a:r>
                <a:rPr lang="vi-VN" altLang="en-US" sz="1500" dirty="0">
                  <a:solidFill>
                    <a:srgbClr val="FFFFFF"/>
                  </a:solidFill>
                  <a:latin typeface="Tahoma" panose="020B0604030504040204" pitchFamily="34" charset="0"/>
                </a:rPr>
                <a:t>ư</a:t>
              </a:r>
              <a:r>
                <a:rPr lang="en-US" altLang="en-US" sz="1500" dirty="0" err="1">
                  <a:solidFill>
                    <a:srgbClr val="FFFFFF"/>
                  </a:solidFill>
                  <a:latin typeface="Tahoma" panose="020B0604030504040204" pitchFamily="34" charset="0"/>
                </a:rPr>
                <a:t>ờng</a:t>
              </a:r>
              <a:endParaRPr lang="en-US" altLang="en-US" sz="1500" dirty="0">
                <a:solidFill>
                  <a:srgbClr val="FFFFFF"/>
                </a:solidFill>
                <a:latin typeface="Tahoma" panose="020B0604030504040204" pitchFamily="34" charset="0"/>
              </a:endParaRPr>
            </a:p>
            <a:p>
              <a:pPr algn="ctr" eaLnBrk="0" fontAlgn="base" hangingPunct="0">
                <a:spcBef>
                  <a:spcPct val="0"/>
                </a:spcBef>
                <a:spcAft>
                  <a:spcPct val="0"/>
                </a:spcAft>
                <a:defRPr/>
              </a:pPr>
              <a:r>
                <a:rPr lang="en-US" altLang="en-US" sz="1500" dirty="0" err="1">
                  <a:solidFill>
                    <a:srgbClr val="FFFFFF"/>
                  </a:solidFill>
                  <a:latin typeface="Tahoma" panose="020B0604030504040204" pitchFamily="34" charset="0"/>
                </a:rPr>
                <a:t>hô</a:t>
              </a:r>
              <a:r>
                <a:rPr lang="en-US" altLang="en-US" sz="1500" dirty="0">
                  <a:solidFill>
                    <a:srgbClr val="FFFFFF"/>
                  </a:solidFill>
                  <a:latin typeface="Tahoma" panose="020B0604030504040204" pitchFamily="34" charset="0"/>
                </a:rPr>
                <a:t> </a:t>
              </a:r>
              <a:r>
                <a:rPr lang="en-US" altLang="en-US" sz="1500" dirty="0" err="1">
                  <a:solidFill>
                    <a:srgbClr val="FFFFFF"/>
                  </a:solidFill>
                  <a:latin typeface="Tahoma" panose="020B0604030504040204" pitchFamily="34" charset="0"/>
                </a:rPr>
                <a:t>hấp</a:t>
              </a:r>
              <a:r>
                <a:rPr lang="en-US" altLang="en-US" sz="1500" dirty="0">
                  <a:solidFill>
                    <a:srgbClr val="FFFFFF"/>
                  </a:solidFill>
                  <a:latin typeface="Tahoma" panose="020B0604030504040204" pitchFamily="34" charset="0"/>
                </a:rPr>
                <a:t> d</a:t>
              </a:r>
              <a:r>
                <a:rPr lang="vi-VN" altLang="en-US" sz="1500" dirty="0">
                  <a:solidFill>
                    <a:srgbClr val="FFFFFF"/>
                  </a:solidFill>
                  <a:latin typeface="Tahoma" panose="020B0604030504040204" pitchFamily="34" charset="0"/>
                </a:rPr>
                <a:t>ư</a:t>
              </a:r>
              <a:r>
                <a:rPr lang="en-US" altLang="en-US" sz="1500" dirty="0" err="1">
                  <a:solidFill>
                    <a:srgbClr val="FFFFFF"/>
                  </a:solidFill>
                  <a:latin typeface="Tahoma" panose="020B0604030504040204" pitchFamily="34" charset="0"/>
                </a:rPr>
                <a:t>ới</a:t>
              </a:r>
              <a:endParaRPr lang="en-US" altLang="en-US" sz="1500" dirty="0">
                <a:solidFill>
                  <a:srgbClr val="FFFFFF"/>
                </a:solidFill>
                <a:latin typeface="Tahoma" panose="020B0604030504040204" pitchFamily="34" charset="0"/>
              </a:endParaRPr>
            </a:p>
          </p:txBody>
        </p:sp>
        <p:sp>
          <p:nvSpPr>
            <p:cNvPr id="8" name="_s3091"/>
            <p:cNvSpPr>
              <a:spLocks noChangeArrowheads="1"/>
            </p:cNvSpPr>
            <p:nvPr/>
          </p:nvSpPr>
          <p:spPr bwMode="auto">
            <a:xfrm>
              <a:off x="3744" y="92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Thâm nhiễm mới</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trên X quang</a:t>
              </a:r>
            </a:p>
          </p:txBody>
        </p:sp>
        <p:sp>
          <p:nvSpPr>
            <p:cNvPr id="9" name="_s3092"/>
            <p:cNvSpPr>
              <a:spLocks noChangeArrowheads="1"/>
            </p:cNvSpPr>
            <p:nvPr/>
          </p:nvSpPr>
          <p:spPr bwMode="auto">
            <a:xfrm>
              <a:off x="3648" y="2775"/>
              <a:ext cx="1152" cy="61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Bệnh viện</a:t>
              </a:r>
            </a:p>
          </p:txBody>
        </p:sp>
        <p:sp>
          <p:nvSpPr>
            <p:cNvPr id="10" name="_s3093"/>
            <p:cNvSpPr>
              <a:spLocks noChangeArrowheads="1"/>
            </p:cNvSpPr>
            <p:nvPr/>
          </p:nvSpPr>
          <p:spPr bwMode="auto">
            <a:xfrm>
              <a:off x="288" y="3699"/>
              <a:ext cx="1152"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Nhẹ: ngoại trú</a:t>
              </a:r>
            </a:p>
          </p:txBody>
        </p:sp>
        <p:sp>
          <p:nvSpPr>
            <p:cNvPr id="11" name="_s3094"/>
            <p:cNvSpPr>
              <a:spLocks noChangeArrowheads="1"/>
            </p:cNvSpPr>
            <p:nvPr/>
          </p:nvSpPr>
          <p:spPr bwMode="auto">
            <a:xfrm>
              <a:off x="1632" y="3699"/>
              <a:ext cx="1153"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Trung bình hoặc</a:t>
              </a:r>
            </a:p>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nặng: nội trú</a:t>
              </a:r>
            </a:p>
          </p:txBody>
        </p:sp>
        <p:sp>
          <p:nvSpPr>
            <p:cNvPr id="12" name="_s3095"/>
            <p:cNvSpPr>
              <a:spLocks noChangeArrowheads="1"/>
            </p:cNvSpPr>
            <p:nvPr/>
          </p:nvSpPr>
          <p:spPr bwMode="auto">
            <a:xfrm>
              <a:off x="2977" y="3699"/>
              <a:ext cx="1152"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Sớm</a:t>
              </a:r>
            </a:p>
          </p:txBody>
        </p:sp>
        <p:sp>
          <p:nvSpPr>
            <p:cNvPr id="13" name="_s3096"/>
            <p:cNvSpPr>
              <a:spLocks noChangeArrowheads="1"/>
            </p:cNvSpPr>
            <p:nvPr/>
          </p:nvSpPr>
          <p:spPr bwMode="auto">
            <a:xfrm>
              <a:off x="4321" y="3699"/>
              <a:ext cx="1151" cy="617"/>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defRPr/>
              </a:pPr>
              <a:r>
                <a:rPr lang="en-US" altLang="en-US" sz="1500">
                  <a:solidFill>
                    <a:srgbClr val="FFFFFF"/>
                  </a:solidFill>
                  <a:latin typeface="Tahoma" panose="020B0604030504040204" pitchFamily="34" charset="0"/>
                </a:rPr>
                <a:t>Trễ</a:t>
              </a:r>
            </a:p>
          </p:txBody>
        </p:sp>
        <p:sp>
          <p:nvSpPr>
            <p:cNvPr id="14" name="Text Box 25"/>
            <p:cNvSpPr txBox="1">
              <a:spLocks noChangeArrowheads="1"/>
            </p:cNvSpPr>
            <p:nvPr/>
          </p:nvSpPr>
          <p:spPr bwMode="auto">
            <a:xfrm>
              <a:off x="528" y="3405"/>
              <a:ext cx="24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defRPr/>
              </a:pPr>
              <a:r>
                <a:rPr lang="en-US" altLang="en-US">
                  <a:solidFill>
                    <a:srgbClr val="FFFFFF"/>
                  </a:solidFill>
                  <a:latin typeface="Tahoma" panose="020B0604030504040204" pitchFamily="34" charset="0"/>
                </a:rPr>
                <a:t>CURB65- FINE-Tiêu chuẩn nhập viện</a:t>
              </a:r>
            </a:p>
          </p:txBody>
        </p:sp>
      </p:grpSp>
      <p:sp>
        <p:nvSpPr>
          <p:cNvPr id="15" name="Rectangle 14">
            <a:extLst>
              <a:ext uri="{FF2B5EF4-FFF2-40B4-BE49-F238E27FC236}">
                <a16:creationId xmlns:a16="http://schemas.microsoft.com/office/drawing/2014/main" id="{B63AE714-AC9C-46CC-846F-16AA3715A40E}"/>
              </a:ext>
            </a:extLst>
          </p:cNvPr>
          <p:cNvSpPr/>
          <p:nvPr/>
        </p:nvSpPr>
        <p:spPr>
          <a:xfrm>
            <a:off x="457200" y="2113151"/>
            <a:ext cx="6096000" cy="2020233"/>
          </a:xfrm>
          <a:prstGeom prst="rect">
            <a:avLst/>
          </a:prstGeom>
        </p:spPr>
        <p:txBody>
          <a:bodyPr>
            <a:spAutoFit/>
          </a:bodyPr>
          <a:lstStyle/>
          <a:p>
            <a:pPr>
              <a:lnSpc>
                <a:spcPct val="80000"/>
              </a:lnSpc>
            </a:pPr>
            <a:endParaRPr lang="en-US" altLang="en-US" sz="2800" dirty="0"/>
          </a:p>
          <a:p>
            <a:pPr>
              <a:lnSpc>
                <a:spcPct val="80000"/>
              </a:lnSpc>
            </a:pPr>
            <a:r>
              <a:rPr lang="en-US" altLang="en-US" sz="2800" dirty="0" err="1"/>
              <a:t>Các</a:t>
            </a:r>
            <a:r>
              <a:rPr lang="en-US" altLang="en-US" sz="2800" dirty="0"/>
              <a:t> </a:t>
            </a:r>
            <a:r>
              <a:rPr lang="en-US" altLang="en-US" sz="2800" dirty="0" err="1"/>
              <a:t>yếu</a:t>
            </a:r>
            <a:r>
              <a:rPr lang="en-US" altLang="en-US" sz="2800" dirty="0"/>
              <a:t> </a:t>
            </a:r>
            <a:r>
              <a:rPr lang="en-US" altLang="en-US" sz="2800" dirty="0" err="1"/>
              <a:t>tố</a:t>
            </a:r>
            <a:r>
              <a:rPr lang="en-US" altLang="en-US" sz="2800" dirty="0"/>
              <a:t> </a:t>
            </a:r>
            <a:r>
              <a:rPr lang="en-US" altLang="en-US" sz="2800" dirty="0" err="1"/>
              <a:t>giúp</a:t>
            </a:r>
            <a:r>
              <a:rPr lang="en-US" altLang="en-US" sz="2800" dirty="0"/>
              <a:t> </a:t>
            </a:r>
            <a:r>
              <a:rPr lang="en-US" altLang="en-US" sz="2800" dirty="0" err="1"/>
              <a:t>nhận</a:t>
            </a:r>
            <a:r>
              <a:rPr lang="en-US" altLang="en-US" sz="2800" dirty="0"/>
              <a:t> </a:t>
            </a:r>
            <a:r>
              <a:rPr lang="en-US" altLang="en-US" sz="2800" dirty="0" err="1"/>
              <a:t>định</a:t>
            </a:r>
            <a:r>
              <a:rPr lang="en-US" altLang="en-US" sz="2800" dirty="0"/>
              <a:t> </a:t>
            </a:r>
            <a:r>
              <a:rPr lang="en-US" altLang="en-US" sz="2800" dirty="0" err="1"/>
              <a:t>hội</a:t>
            </a:r>
            <a:r>
              <a:rPr lang="en-US" altLang="en-US" sz="2800" dirty="0"/>
              <a:t> </a:t>
            </a:r>
            <a:r>
              <a:rPr lang="en-US" altLang="en-US" sz="2800" dirty="0" err="1"/>
              <a:t>chứng</a:t>
            </a:r>
            <a:r>
              <a:rPr lang="en-US" altLang="en-US" sz="2800" dirty="0"/>
              <a:t> </a:t>
            </a:r>
            <a:r>
              <a:rPr lang="en-US" altLang="en-US" sz="2800" dirty="0" err="1"/>
              <a:t>nhiễm</a:t>
            </a:r>
            <a:r>
              <a:rPr lang="en-US" altLang="en-US" sz="2800" dirty="0"/>
              <a:t> </a:t>
            </a:r>
            <a:r>
              <a:rPr lang="en-US" altLang="en-US" sz="2800" dirty="0" err="1"/>
              <a:t>trùng</a:t>
            </a:r>
            <a:r>
              <a:rPr lang="en-US" altLang="en-US" sz="2800" dirty="0"/>
              <a:t> </a:t>
            </a:r>
          </a:p>
          <a:p>
            <a:pPr lvl="1">
              <a:lnSpc>
                <a:spcPct val="80000"/>
              </a:lnSpc>
            </a:pPr>
            <a:r>
              <a:rPr lang="en-US" altLang="en-US" sz="2400" dirty="0" err="1"/>
              <a:t>Cấp</a:t>
            </a:r>
            <a:r>
              <a:rPr lang="en-US" altLang="en-US" sz="2400" dirty="0"/>
              <a:t> </a:t>
            </a:r>
            <a:r>
              <a:rPr lang="en-US" altLang="en-US" sz="2400" dirty="0" err="1"/>
              <a:t>tính</a:t>
            </a:r>
            <a:r>
              <a:rPr lang="en-US" altLang="en-US" sz="2400" dirty="0"/>
              <a:t>?</a:t>
            </a:r>
          </a:p>
          <a:p>
            <a:pPr lvl="1">
              <a:lnSpc>
                <a:spcPct val="80000"/>
              </a:lnSpc>
            </a:pPr>
            <a:r>
              <a:rPr lang="en-US" altLang="en-US" sz="2400" dirty="0" err="1"/>
              <a:t>Sốt</a:t>
            </a:r>
            <a:r>
              <a:rPr lang="en-US" altLang="en-US" sz="2400" dirty="0"/>
              <a:t>, </a:t>
            </a:r>
            <a:r>
              <a:rPr lang="en-US" altLang="en-US" sz="2400" dirty="0" err="1"/>
              <a:t>vẻ</a:t>
            </a:r>
            <a:r>
              <a:rPr lang="en-US" altLang="en-US" sz="2400" dirty="0"/>
              <a:t> </a:t>
            </a:r>
            <a:r>
              <a:rPr lang="en-US" altLang="en-US" sz="2400" dirty="0" err="1"/>
              <a:t>mặt</a:t>
            </a:r>
            <a:r>
              <a:rPr lang="en-US" altLang="en-US" sz="2400" dirty="0"/>
              <a:t> </a:t>
            </a:r>
            <a:r>
              <a:rPr lang="en-US" altLang="en-US" sz="2400" dirty="0" err="1"/>
              <a:t>nhiễm</a:t>
            </a:r>
            <a:r>
              <a:rPr lang="en-US" altLang="en-US" sz="2400" dirty="0"/>
              <a:t> </a:t>
            </a:r>
            <a:r>
              <a:rPr lang="en-US" altLang="en-US" sz="2400" dirty="0" err="1"/>
              <a:t>trùng</a:t>
            </a:r>
            <a:r>
              <a:rPr lang="en-US" altLang="en-US" sz="2400" dirty="0"/>
              <a:t>, </a:t>
            </a:r>
            <a:r>
              <a:rPr lang="en-US" altLang="en-US" sz="2400" dirty="0" err="1"/>
              <a:t>lưỡi</a:t>
            </a:r>
            <a:r>
              <a:rPr lang="en-US" altLang="en-US" sz="2400" dirty="0"/>
              <a:t> </a:t>
            </a:r>
            <a:r>
              <a:rPr lang="en-US" altLang="en-US" sz="2400" dirty="0" err="1"/>
              <a:t>dơ</a:t>
            </a:r>
            <a:endParaRPr lang="en-US" altLang="en-US" sz="2400" dirty="0"/>
          </a:p>
          <a:p>
            <a:pPr lvl="1">
              <a:lnSpc>
                <a:spcPct val="80000"/>
              </a:lnSpc>
            </a:pPr>
            <a:r>
              <a:rPr lang="en-US" altLang="en-US" sz="2400" dirty="0"/>
              <a:t>BC? CRP? Procalcitonin?</a:t>
            </a:r>
          </a:p>
        </p:txBody>
      </p:sp>
      <p:sp>
        <p:nvSpPr>
          <p:cNvPr id="16" name="Rectangle 15">
            <a:extLst>
              <a:ext uri="{FF2B5EF4-FFF2-40B4-BE49-F238E27FC236}">
                <a16:creationId xmlns:a16="http://schemas.microsoft.com/office/drawing/2014/main" id="{F9AD2A8B-53AC-4E03-A5F8-4D8F8CE24141}"/>
              </a:ext>
            </a:extLst>
          </p:cNvPr>
          <p:cNvSpPr/>
          <p:nvPr/>
        </p:nvSpPr>
        <p:spPr>
          <a:xfrm>
            <a:off x="6246017" y="4133228"/>
            <a:ext cx="4114800" cy="2724772"/>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AD53BA-D197-4B32-BAC7-059EC7EB32C9}"/>
              </a:ext>
            </a:extLst>
          </p:cNvPr>
          <p:cNvSpPr/>
          <p:nvPr/>
        </p:nvSpPr>
        <p:spPr>
          <a:xfrm>
            <a:off x="1905792" y="4133228"/>
            <a:ext cx="4340225" cy="2724616"/>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81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
                                          </p:val>
                                        </p:tav>
                                      </p:tavLst>
                                    </p:anim>
                                    <p:anim calcmode="lin" valueType="num">
                                      <p:cBhvr additive="base">
                                        <p:cTn id="7" dur="500"/>
                                        <p:tgtEl>
                                          <p:spTgt spid="29"/>
                                        </p:tgtEl>
                                        <p:attrNameLst>
                                          <p:attrName>ppt_y</p:attrName>
                                        </p:attrNameLst>
                                      </p:cBhvr>
                                      <p:tavLst>
                                        <p:tav tm="0">
                                          <p:val>
                                            <p:strVal val="ppt_y"/>
                                          </p:val>
                                        </p:tav>
                                        <p:tav tm="100000">
                                          <p:val>
                                            <p:strVal val="1+ppt_h/2"/>
                                          </p:val>
                                        </p:tav>
                                      </p:tavLst>
                                    </p:anim>
                                    <p:set>
                                      <p:cBhvr>
                                        <p:cTn id="8" dur="1" fill="hold">
                                          <p:stCondLst>
                                            <p:cond delay="499"/>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ppt_x"/>
                                          </p:val>
                                        </p:tav>
                                      </p:tavLst>
                                    </p:anim>
                                    <p:anim calcmode="lin" valueType="num">
                                      <p:cBhvr additive="base">
                                        <p:cTn id="13" dur="500"/>
                                        <p:tgtEl>
                                          <p:spTgt spid="16"/>
                                        </p:tgtEl>
                                        <p:attrNameLst>
                                          <p:attrName>ppt_y</p:attrName>
                                        </p:attrNameLst>
                                      </p:cBhvr>
                                      <p:tavLst>
                                        <p:tav tm="0">
                                          <p:val>
                                            <p:strVal val="ppt_y"/>
                                          </p:val>
                                        </p:tav>
                                        <p:tav tm="100000">
                                          <p:val>
                                            <p:strVal val="1+ppt_h/2"/>
                                          </p:val>
                                        </p:tav>
                                      </p:tavLst>
                                    </p:anim>
                                    <p:set>
                                      <p:cBhvr>
                                        <p:cTn id="1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a:t>
            </a:r>
          </a:p>
        </p:txBody>
      </p:sp>
      <p:sp>
        <p:nvSpPr>
          <p:cNvPr id="6147" name="Rectangle 3"/>
          <p:cNvSpPr>
            <a:spLocks noGrp="1" noChangeArrowheads="1"/>
          </p:cNvSpPr>
          <p:nvPr>
            <p:ph idx="1"/>
          </p:nvPr>
        </p:nvSpPr>
        <p:spPr/>
        <p:txBody>
          <a:bodyPr>
            <a:normAutofit/>
          </a:bodyPr>
          <a:lstStyle/>
          <a:p>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mắc</a:t>
            </a:r>
            <a:r>
              <a:rPr lang="en-US" sz="2800" dirty="0">
                <a:latin typeface="Arial" panose="020B0604020202020204" pitchFamily="34" charset="0"/>
                <a:cs typeface="Arial" panose="020B0604020202020204" pitchFamily="34" charset="0"/>
              </a:rPr>
              <a:t>?</a:t>
            </a:r>
          </a:p>
          <a:p>
            <a:pPr lvl="1"/>
            <a:r>
              <a:rPr lang="en-US" sz="2400" b="1"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chẩn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đoán</a:t>
            </a:r>
            <a:endParaRPr lang="en-US" sz="2400" b="1"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quá</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ngày</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Triệu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chứng</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cuối</a:t>
            </a:r>
            <a:endParaRPr lang="en-US" sz="2400" b="1" dirty="0">
              <a:latin typeface="Arial" panose="020B0604020202020204" pitchFamily="34" charset="0"/>
              <a:cs typeface="Arial" panose="020B0604020202020204" pitchFamily="34" charset="0"/>
            </a:endParaRPr>
          </a:p>
          <a:p>
            <a:r>
              <a:rPr lang="en-US" sz="2800" b="1" dirty="0" err="1">
                <a:latin typeface="Arial" panose="020B0604020202020204" pitchFamily="34" charset="0"/>
                <a:cs typeface="Arial" panose="020B0604020202020204" pitchFamily="34" charset="0"/>
              </a:rPr>
              <a:t>Nơi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mắc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dưới</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ngày</a:t>
            </a:r>
            <a:r>
              <a:rPr lang="en-US" sz="2800" dirty="0">
                <a:latin typeface="Arial" panose="020B0604020202020204" pitchFamily="34" charset="0"/>
                <a:cs typeface="Arial" panose="020B0604020202020204" pitchFamily="34" charset="0"/>
              </a:rPr>
              <a:t> VP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ngày</a:t>
            </a:r>
            <a:r>
              <a:rPr lang="en-US" sz="2800" dirty="0">
                <a:latin typeface="Arial" panose="020B0604020202020204" pitchFamily="34" charset="0"/>
                <a:cs typeface="Arial" panose="020B0604020202020204" pitchFamily="34" charset="0"/>
              </a:rPr>
              <a:t> VP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vòng</a:t>
            </a:r>
            <a:r>
              <a:rPr lang="en-US" sz="2800" dirty="0">
                <a:latin typeface="Arial" panose="020B0604020202020204" pitchFamily="34" charset="0"/>
                <a:cs typeface="Arial" panose="020B0604020202020204" pitchFamily="34" charset="0"/>
              </a:rPr>
              <a:t> 48 </a:t>
            </a:r>
            <a:r>
              <a:rPr lang="en-US" sz="2800" dirty="0" err="1">
                <a:latin typeface="Arial" panose="020B0604020202020204" pitchFamily="34" charset="0"/>
                <a:cs typeface="Arial" panose="020B0604020202020204" pitchFamily="34" charset="0"/>
              </a:rPr>
              <a:t>giờ</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sau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xuất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VPBV)</a:t>
            </a:r>
          </a:p>
        </p:txBody>
      </p:sp>
    </p:spTree>
    <p:extLst>
      <p:ext uri="{BB962C8B-B14F-4D97-AF65-F5344CB8AC3E}">
        <p14:creationId xmlns:p14="http://schemas.microsoft.com/office/powerpoint/2010/main" val="325097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a:bodyPr>
          <a:lstStyle/>
          <a:p>
            <a:r>
              <a:rPr lang="en-US" sz="3200" dirty="0" err="1">
                <a:latin typeface="Arial" panose="020B0604020202020204" pitchFamily="34" charset="0"/>
                <a:cs typeface="Arial" panose="020B0604020202020204" pitchFamily="34" charset="0"/>
              </a:rPr>
              <a:t>Đại</a:t>
            </a:r>
            <a:r>
              <a:rPr lang="en-US" sz="3200" dirty="0">
                <a:latin typeface="Arial" panose="020B0604020202020204" pitchFamily="34" charset="0"/>
                <a:cs typeface="Arial" panose="020B0604020202020204" pitchFamily="34" charset="0"/>
              </a:rPr>
              <a:t> c</a:t>
            </a:r>
            <a:r>
              <a:rPr lang="vi-VN" sz="3200" dirty="0">
                <a:latin typeface="Arial" panose="020B0604020202020204" pitchFamily="34" charset="0"/>
                <a:cs typeface="Arial" panose="020B0604020202020204" pitchFamily="34" charset="0"/>
              </a:rPr>
              <a:t>ư</a:t>
            </a:r>
            <a:r>
              <a:rPr lang="en-US" sz="3200" dirty="0" err="1">
                <a:latin typeface="Arial" panose="020B0604020202020204" pitchFamily="34" charset="0"/>
                <a:cs typeface="Arial" panose="020B0604020202020204" pitchFamily="34" charset="0"/>
              </a:rPr>
              <a:t>ơng</a:t>
            </a:r>
            <a:endParaRPr lang="en-US" sz="3200" dirty="0">
              <a:latin typeface="Arial" panose="020B0604020202020204" pitchFamily="34" charset="0"/>
              <a:cs typeface="Arial" panose="020B0604020202020204" pitchFamily="34" charset="0"/>
            </a:endParaRPr>
          </a:p>
          <a:p>
            <a:r>
              <a:rPr lang="en-US" sz="3200" dirty="0" err="1">
                <a:latin typeface="Arial" panose="020B0604020202020204" pitchFamily="34" charset="0"/>
                <a:cs typeface="Arial" panose="020B0604020202020204" pitchFamily="34" charset="0"/>
              </a:rPr>
              <a:t>Chẩn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đoán</a:t>
            </a:r>
            <a:endParaRPr lang="en-US" sz="3200" dirty="0">
              <a:latin typeface="Arial" panose="020B0604020202020204" pitchFamily="34" charset="0"/>
              <a:cs typeface="Arial" panose="020B0604020202020204" pitchFamily="34" charset="0"/>
            </a:endParaRPr>
          </a:p>
          <a:p>
            <a:r>
              <a:rPr lang="en-US" sz="3200" dirty="0" err="1">
                <a:latin typeface="Arial" panose="020B0604020202020204" pitchFamily="34" charset="0"/>
                <a:cs typeface="Arial" panose="020B0604020202020204" pitchFamily="34" charset="0"/>
              </a:rPr>
              <a:t>Điều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trị</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6790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endParaRPr lang="en-US" sz="2400" dirty="0">
              <a:latin typeface="Arial" panose="020B0604020202020204" pitchFamily="34" charset="0"/>
              <a:cs typeface="Arial" panose="020B0604020202020204" pitchFamily="34" charset="0"/>
            </a:endParaRPr>
          </a:p>
          <a:p>
            <a:pPr lvl="1"/>
            <a:r>
              <a:rPr lang="en-US" sz="2400" dirty="0" err="1">
                <a:solidFill>
                  <a:srgbClr val="FFFF00"/>
                </a:solidFill>
                <a:latin typeface="Arial" panose="020B0604020202020204" pitchFamily="34" charset="0"/>
                <a:cs typeface="Arial" panose="020B0604020202020204" pitchFamily="34" charset="0"/>
              </a:rPr>
              <a:t>Chẩn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đoán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tác</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nhân</a:t>
            </a:r>
            <a:endParaRPr lang="en-US" sz="2400" dirty="0">
              <a:solidFill>
                <a:srgbClr val="FFFF00"/>
              </a:solidFill>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894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305800" cy="914400"/>
          </a:xfrm>
        </p:spPr>
        <p:txBody>
          <a:bodyPr>
            <a:normAutofit fontScale="90000"/>
          </a:bodyPr>
          <a:lstStyle/>
          <a:p>
            <a:r>
              <a:rPr lang="en-US" dirty="0" err="1">
                <a:latin typeface="Arial" panose="020B0604020202020204" pitchFamily="34" charset="0"/>
                <a:cs typeface="Arial" panose="020B0604020202020204" pitchFamily="34" charset="0"/>
              </a:rPr>
              <a:t>Xét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nghiệm</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9600" y="1600200"/>
            <a:ext cx="10668000" cy="4953000"/>
          </a:xfrm>
        </p:spPr>
        <p:txBody>
          <a:bodyPr>
            <a:normAutofit/>
          </a:bodyPr>
          <a:lstStyle/>
          <a:p>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lấn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Khạc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đàm</a:t>
            </a:r>
            <a:endParaRPr lang="en-US" sz="2400" dirty="0">
              <a:latin typeface="Arial" panose="020B0604020202020204" pitchFamily="34" charset="0"/>
              <a:cs typeface="Arial" panose="020B0604020202020204" pitchFamily="34" charset="0"/>
            </a:endParaRPr>
          </a:p>
          <a:p>
            <a:pPr lvl="2"/>
            <a:r>
              <a:rPr lang="en-US" sz="2000" dirty="0" err="1">
                <a:latin typeface="Arial" panose="020B0604020202020204" pitchFamily="34" charset="0"/>
                <a:cs typeface="Arial" panose="020B0604020202020204" pitchFamily="34" charset="0"/>
              </a:rPr>
              <a:t>Đàm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dưới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&gt;25 BCĐNTT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&lt;10 </a:t>
            </a:r>
            <a:r>
              <a:rPr lang="en-US" sz="2000" dirty="0" err="1">
                <a:latin typeface="Arial" panose="020B0604020202020204" pitchFamily="34" charset="0"/>
                <a:cs typeface="Arial" panose="020B0604020202020204" pitchFamily="34" charset="0"/>
              </a:rPr>
              <a:t>tế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trường</a:t>
            </a:r>
            <a:r>
              <a:rPr lang="en-US" sz="2000" dirty="0">
                <a:latin typeface="Arial" panose="020B0604020202020204" pitchFamily="34" charset="0"/>
                <a:cs typeface="Arial" panose="020B0604020202020204" pitchFamily="34" charset="0"/>
              </a:rPr>
              <a:t> x100. </a:t>
            </a:r>
          </a:p>
          <a:p>
            <a:pPr lvl="1"/>
            <a:r>
              <a:rPr lang="en-US" sz="2400" dirty="0" err="1">
                <a:latin typeface="Arial" panose="020B0604020202020204" pitchFamily="34" charset="0"/>
                <a:cs typeface="Arial" panose="020B0604020202020204" pitchFamily="34" charset="0"/>
              </a:rPr>
              <a:t>Khạc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phun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khí</a:t>
            </a:r>
            <a:r>
              <a:rPr lang="en-US" sz="2400" dirty="0">
                <a:latin typeface="Arial" panose="020B0604020202020204" pitchFamily="34" charset="0"/>
                <a:cs typeface="Arial" panose="020B0604020202020204" pitchFamily="34" charset="0"/>
              </a:rPr>
              <a:t> dung</a:t>
            </a:r>
          </a:p>
          <a:p>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lấn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ngực</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Rửa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soi</a:t>
            </a:r>
            <a:r>
              <a:rPr lang="en-US" sz="2400" dirty="0">
                <a:latin typeface="Arial" panose="020B0604020202020204" pitchFamily="34" charset="0"/>
                <a:cs typeface="Arial" panose="020B0604020202020204" pitchFamily="34" charset="0"/>
              </a:rPr>
              <a:t> PQ</a:t>
            </a:r>
          </a:p>
          <a:p>
            <a:pPr lvl="1"/>
            <a:r>
              <a:rPr lang="en-US" sz="2400" dirty="0" err="1">
                <a:latin typeface="Arial" panose="020B0604020202020204" pitchFamily="34" charset="0"/>
                <a:cs typeface="Arial" panose="020B0604020202020204" pitchFamily="34" charset="0"/>
              </a:rPr>
              <a:t>Chải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soi</a:t>
            </a:r>
            <a:r>
              <a:rPr lang="en-US" sz="2400" dirty="0">
                <a:latin typeface="Arial" panose="020B0604020202020204" pitchFamily="34" charset="0"/>
                <a:cs typeface="Arial" panose="020B0604020202020204" pitchFamily="34" charset="0"/>
              </a:rPr>
              <a:t> PQ</a:t>
            </a:r>
          </a:p>
        </p:txBody>
      </p:sp>
    </p:spTree>
    <p:extLst>
      <p:ext uri="{BB962C8B-B14F-4D97-AF65-F5344CB8AC3E}">
        <p14:creationId xmlns:p14="http://schemas.microsoft.com/office/powerpoint/2010/main" val="232477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defRPr/>
            </a:pP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nghiệm</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sinh</a:t>
            </a:r>
            <a:endParaRPr lang="en-US" dirty="0">
              <a:latin typeface="Arial" panose="020B0604020202020204" pitchFamily="34" charset="0"/>
              <a:cs typeface="Arial" panose="020B0604020202020204" pitchFamily="34" charset="0"/>
            </a:endParaRPr>
          </a:p>
        </p:txBody>
      </p:sp>
      <p:sp>
        <p:nvSpPr>
          <p:cNvPr id="30723" name="Rectangle 3"/>
          <p:cNvSpPr>
            <a:spLocks noGrp="1" noChangeArrowheads="1"/>
          </p:cNvSpPr>
          <p:nvPr>
            <p:ph idx="1"/>
          </p:nvPr>
        </p:nvSpPr>
        <p:spPr/>
        <p:txBody>
          <a:bodyPr>
            <a:normAutofit/>
          </a:bodyPr>
          <a:lstStyle/>
          <a:p>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khuyến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cáo</a:t>
            </a:r>
            <a:endParaRPr lang="en-US" sz="2800" dirty="0">
              <a:latin typeface="Arial" panose="020B0604020202020204" pitchFamily="34" charset="0"/>
              <a:cs typeface="Arial" panose="020B0604020202020204" pitchFamily="34" charset="0"/>
            </a:endParaRPr>
          </a:p>
          <a:p>
            <a:pPr lvl="1"/>
            <a:r>
              <a:rPr lang="en-US" sz="2400" dirty="0">
                <a:latin typeface="Arial" panose="020B0604020202020204" pitchFamily="34" charset="0"/>
                <a:cs typeface="Arial" panose="020B0604020202020204" pitchFamily="34" charset="0"/>
              </a:rPr>
              <a:t>Ở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(Grade B).</a:t>
            </a:r>
          </a:p>
          <a:p>
            <a:pPr lvl="1"/>
            <a:r>
              <a:rPr lang="en-US" sz="2400" dirty="0">
                <a:latin typeface="Arial" panose="020B0604020202020204" pitchFamily="34" charset="0"/>
                <a:cs typeface="Arial" panose="020B0604020202020204" pitchFamily="34" charset="0"/>
              </a:rPr>
              <a:t>Ở bn </a:t>
            </a:r>
            <a:r>
              <a:rPr lang="en-US" sz="2400" dirty="0" err="1">
                <a:latin typeface="Arial" panose="020B0604020202020204" pitchFamily="34" charset="0"/>
                <a:cs typeface="Arial" panose="020B0604020202020204" pitchFamily="34" charset="0"/>
              </a:rPr>
              <a:t>viêm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nằm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nằm</a:t>
            </a:r>
            <a:r>
              <a:rPr lang="en-US" sz="2400" dirty="0">
                <a:latin typeface="Arial" panose="020B0604020202020204" pitchFamily="34" charset="0"/>
                <a:cs typeface="Arial" panose="020B0604020202020204" pitchFamily="34" charset="0"/>
              </a:rPr>
              <a:t> SSDB): </a:t>
            </a:r>
            <a:r>
              <a:rPr lang="en-US" sz="2400" dirty="0" err="1">
                <a:latin typeface="Arial" panose="020B0604020202020204" pitchFamily="34" charset="0"/>
                <a:cs typeface="Arial" panose="020B0604020202020204" pitchFamily="34" charset="0"/>
              </a:rPr>
              <a:t>cấy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lần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nhuộm</a:t>
            </a:r>
            <a:r>
              <a:rPr lang="en-US" sz="2400" dirty="0">
                <a:latin typeface="Arial" panose="020B0604020202020204" pitchFamily="34" charset="0"/>
                <a:cs typeface="Arial" panose="020B0604020202020204" pitchFamily="34" charset="0"/>
              </a:rPr>
              <a:t> Gram/</a:t>
            </a:r>
            <a:r>
              <a:rPr lang="en-US" sz="2400" dirty="0" err="1">
                <a:latin typeface="Arial" panose="020B0604020202020204" pitchFamily="34" charset="0"/>
                <a:cs typeface="Arial" panose="020B0604020202020204" pitchFamily="34" charset="0"/>
              </a:rPr>
              <a:t>cấy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đàm</a:t>
            </a:r>
            <a:r>
              <a:rPr lang="en-US" sz="2400" dirty="0">
                <a:latin typeface="Arial" panose="020B0604020202020204" pitchFamily="34" charset="0"/>
                <a:cs typeface="Arial" panose="020B0604020202020204" pitchFamily="34" charset="0"/>
              </a:rPr>
              <a:t> (Grade A) + </a:t>
            </a:r>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KN Legionella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tiểu</a:t>
            </a:r>
            <a:r>
              <a:rPr lang="en-US" sz="2400" dirty="0">
                <a:latin typeface="Arial" panose="020B0604020202020204" pitchFamily="34" charset="0"/>
                <a:cs typeface="Arial" panose="020B0604020202020204" pitchFamily="34" charset="0"/>
              </a:rPr>
              <a:t> (Grade B)</a:t>
            </a:r>
          </a:p>
          <a:p>
            <a:pPr lvl="1"/>
            <a:r>
              <a:rPr lang="en-US" sz="2400" dirty="0" err="1">
                <a:latin typeface="Arial" panose="020B0604020202020204" pitchFamily="34" charset="0"/>
                <a:cs typeface="Arial" panose="020B0604020202020204" pitchFamily="34" charset="0"/>
              </a:rPr>
              <a:t>Cấy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đừng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quá</a:t>
            </a:r>
            <a:r>
              <a:rPr lang="en-US" sz="2400" dirty="0">
                <a:latin typeface="Arial" panose="020B0604020202020204" pitchFamily="34" charset="0"/>
                <a:cs typeface="Arial" panose="020B0604020202020204" pitchFamily="34" charset="0"/>
              </a:rPr>
              <a:t> 48 </a:t>
            </a:r>
            <a:r>
              <a:rPr lang="en-US" sz="2400" dirty="0" err="1">
                <a:latin typeface="Arial" panose="020B0604020202020204" pitchFamily="34" charset="0"/>
                <a:cs typeface="Arial" panose="020B0604020202020204" pitchFamily="34" charset="0"/>
              </a:rPr>
              <a:t>giờ</a:t>
            </a:r>
            <a:r>
              <a:rPr lang="en-US" sz="2400"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a:p>
            <a:pPr lvl="1"/>
            <a:endParaRPr lang="en-US" dirty="0">
              <a:solidFill>
                <a:schemeClr val="bg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6990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ECB-E5DE-4993-B102-F16AD34AF48A}"/>
              </a:ext>
            </a:extLst>
          </p:cNvPr>
          <p:cNvSpPr>
            <a:spLocks noGrp="1"/>
          </p:cNvSpPr>
          <p:nvPr>
            <p:ph type="title"/>
          </p:nvPr>
        </p:nvSpPr>
        <p:spPr>
          <a:xfrm>
            <a:off x="457200" y="-24502"/>
            <a:ext cx="8229600" cy="1143000"/>
          </a:xfrm>
        </p:spPr>
        <p:txBody>
          <a:bodyPr/>
          <a:lstStyle/>
          <a:p>
            <a:r>
              <a:rPr lang="en-US" dirty="0" err="1">
                <a:solidFill>
                  <a:schemeClr val="tx1"/>
                </a:solidFill>
                <a:latin typeface="Arial" panose="020B0604020202020204" pitchFamily="34" charset="0"/>
                <a:cs typeface="Arial" panose="020B0604020202020204" pitchFamily="34" charset="0"/>
              </a:rPr>
              <a:t>Các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xn</a:t>
            </a:r>
            <a:r>
              <a:rPr lang="en-US" dirty="0">
                <a:solidFill>
                  <a:schemeClr val="tx1"/>
                </a:solidFill>
                <a:latin typeface="Arial" panose="020B0604020202020204" pitchFamily="34" charset="0"/>
                <a:cs typeface="Arial" panose="020B0604020202020204" pitchFamily="34" charset="0"/>
              </a:rPr>
              <a:t> vi </a:t>
            </a:r>
            <a:r>
              <a:rPr lang="en-US" dirty="0" err="1">
                <a:solidFill>
                  <a:schemeClr val="tx1"/>
                </a:solidFill>
                <a:latin typeface="Arial" panose="020B0604020202020204" pitchFamily="34" charset="0"/>
                <a:cs typeface="Arial" panose="020B0604020202020204" pitchFamily="34" charset="0"/>
              </a:rPr>
              <a:t>sinh</a:t>
            </a: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9436B95-6990-498C-8B41-1A7DC0D585A9}"/>
              </a:ext>
            </a:extLst>
          </p:cNvPr>
          <p:cNvSpPr>
            <a:spLocks noGrp="1"/>
          </p:cNvSpPr>
          <p:nvPr>
            <p:ph idx="1"/>
          </p:nvPr>
        </p:nvSpPr>
        <p:spPr/>
        <p:txBody>
          <a:bodyPr/>
          <a:lstStyle/>
          <a:p>
            <a:r>
              <a:rPr lang="en-US" sz="2800" dirty="0" err="1"/>
              <a:t>Nhuộm</a:t>
            </a:r>
            <a:r>
              <a:rPr lang="en-US" sz="2800" dirty="0"/>
              <a:t> Gram</a:t>
            </a:r>
          </a:p>
          <a:p>
            <a:r>
              <a:rPr lang="en-US" sz="2800" dirty="0" err="1"/>
              <a:t>Cấy</a:t>
            </a:r>
            <a:r>
              <a:rPr lang="en-US" sz="2800" dirty="0"/>
              <a:t> (</a:t>
            </a:r>
            <a:r>
              <a:rPr lang="en-US" sz="2800" dirty="0" err="1"/>
              <a:t>máu</a:t>
            </a:r>
            <a:r>
              <a:rPr lang="en-US" sz="2800" dirty="0"/>
              <a:t>/</a:t>
            </a:r>
            <a:r>
              <a:rPr lang="en-US" sz="2800" dirty="0" err="1"/>
              <a:t>đàm</a:t>
            </a:r>
            <a:r>
              <a:rPr lang="en-US" sz="2800" dirty="0"/>
              <a:t>)</a:t>
            </a:r>
          </a:p>
          <a:p>
            <a:r>
              <a:rPr lang="en-US" sz="2800" dirty="0" err="1"/>
              <a:t>Kháng</a:t>
            </a:r>
            <a:r>
              <a:rPr lang="en-US" sz="2800" dirty="0"/>
              <a:t> </a:t>
            </a:r>
            <a:r>
              <a:rPr lang="en-US" sz="2800" dirty="0" err="1"/>
              <a:t>nguyên</a:t>
            </a:r>
            <a:r>
              <a:rPr lang="en-US" sz="2800" dirty="0"/>
              <a:t> </a:t>
            </a:r>
            <a:r>
              <a:rPr lang="en-US" sz="2800" dirty="0" err="1"/>
              <a:t>nước</a:t>
            </a:r>
            <a:r>
              <a:rPr lang="en-US" sz="2800" dirty="0"/>
              <a:t> </a:t>
            </a:r>
            <a:r>
              <a:rPr lang="en-US" sz="2800" dirty="0" err="1"/>
              <a:t>tiểu</a:t>
            </a:r>
            <a:endParaRPr lang="en-US" sz="2800" dirty="0"/>
          </a:p>
          <a:p>
            <a:pPr lvl="1"/>
            <a:r>
              <a:rPr lang="en-US" sz="2400" i="1" dirty="0" err="1"/>
              <a:t>S.pneumoniae</a:t>
            </a:r>
            <a:endParaRPr lang="en-US" sz="2400" i="1" dirty="0"/>
          </a:p>
          <a:p>
            <a:pPr lvl="1"/>
            <a:r>
              <a:rPr lang="en-US" sz="2400" i="1" dirty="0" err="1"/>
              <a:t>Legionell</a:t>
            </a:r>
            <a:r>
              <a:rPr lang="en-US" sz="2400" i="1" dirty="0"/>
              <a:t> </a:t>
            </a:r>
            <a:r>
              <a:rPr lang="en-US" sz="2400" i="1" dirty="0" err="1"/>
              <a:t>spp</a:t>
            </a:r>
            <a:r>
              <a:rPr lang="en-US" sz="2400" i="1" dirty="0"/>
              <a:t> type 1</a:t>
            </a:r>
          </a:p>
          <a:p>
            <a:r>
              <a:rPr lang="en-US" sz="2800" dirty="0" err="1"/>
              <a:t>Xn</a:t>
            </a:r>
            <a:r>
              <a:rPr lang="en-US" sz="2800" dirty="0"/>
              <a:t> </a:t>
            </a:r>
            <a:r>
              <a:rPr lang="en-US" sz="2800" dirty="0" err="1"/>
              <a:t>mới</a:t>
            </a:r>
            <a:r>
              <a:rPr lang="en-US" sz="2800" dirty="0"/>
              <a:t> PCR, </a:t>
            </a:r>
            <a:r>
              <a:rPr lang="en-US" sz="2800" dirty="0" err="1"/>
              <a:t>Maldi</a:t>
            </a:r>
            <a:r>
              <a:rPr lang="en-US" sz="2800" dirty="0"/>
              <a:t>-TOF</a:t>
            </a:r>
          </a:p>
          <a:p>
            <a:pPr lvl="1"/>
            <a:endParaRPr lang="en-US" i="1" dirty="0"/>
          </a:p>
        </p:txBody>
      </p:sp>
      <p:pic>
        <p:nvPicPr>
          <p:cNvPr id="8" name="Picture 7">
            <a:extLst>
              <a:ext uri="{FF2B5EF4-FFF2-40B4-BE49-F238E27FC236}">
                <a16:creationId xmlns:a16="http://schemas.microsoft.com/office/drawing/2014/main" id="{040A28D1-E470-4FE7-BE8B-9B24E5889B01}"/>
              </a:ext>
            </a:extLst>
          </p:cNvPr>
          <p:cNvPicPr>
            <a:picLocks noChangeAspect="1"/>
          </p:cNvPicPr>
          <p:nvPr/>
        </p:nvPicPr>
        <p:blipFill>
          <a:blip r:embed="rId2"/>
          <a:stretch>
            <a:fillRect/>
          </a:stretch>
        </p:blipFill>
        <p:spPr>
          <a:xfrm>
            <a:off x="5165228" y="1600201"/>
            <a:ext cx="6964340" cy="5206256"/>
          </a:xfrm>
          <a:prstGeom prst="rect">
            <a:avLst/>
          </a:prstGeom>
        </p:spPr>
      </p:pic>
    </p:spTree>
    <p:extLst>
      <p:ext uri="{BB962C8B-B14F-4D97-AF65-F5344CB8AC3E}">
        <p14:creationId xmlns:p14="http://schemas.microsoft.com/office/powerpoint/2010/main" val="130096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xn</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sinh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685802" y="2142066"/>
            <a:ext cx="4995334" cy="4487333"/>
          </a:xfrm>
        </p:spPr>
        <p:txBody>
          <a:bodyPr>
            <a:normAutofit lnSpcReduction="10000"/>
          </a:bodyPr>
          <a:lstStyle/>
          <a:p>
            <a:r>
              <a:rPr lang="en-US" sz="2800" dirty="0" err="1">
                <a:latin typeface="Arial" panose="020B0604020202020204" pitchFamily="34" charset="0"/>
                <a:cs typeface="Arial" panose="020B0604020202020204" pitchFamily="34" charset="0"/>
              </a:rPr>
              <a:t>Cấy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nghĩa</a:t>
            </a:r>
            <a:r>
              <a:rPr lang="en-US" sz="2800" dirty="0">
                <a:latin typeface="Arial" panose="020B0604020202020204" pitchFamily="34" charset="0"/>
                <a:cs typeface="Arial" panose="020B0604020202020204" pitchFamily="34" charset="0"/>
              </a:rPr>
              <a:t> 100%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gây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bn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tĩnh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tiểu</a:t>
            </a:r>
            <a:r>
              <a:rPr lang="en-US" sz="2400" dirty="0">
                <a:latin typeface="Arial" panose="020B0604020202020204" pitchFamily="34" charset="0"/>
                <a:cs typeface="Arial" panose="020B0604020202020204" pitchFamily="34" charset="0"/>
              </a:rPr>
              <a:t>...</a:t>
            </a:r>
          </a:p>
          <a:p>
            <a:pPr lvl="1"/>
            <a:r>
              <a:rPr lang="en-US" sz="2400" dirty="0">
                <a:latin typeface="Arial" panose="020B0604020202020204" pitchFamily="34" charset="0"/>
                <a:cs typeface="Arial" panose="020B0604020202020204" pitchFamily="34" charset="0"/>
              </a:rPr>
              <a:t>Coagulase-negative staphylococci,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nhiễm</a:t>
            </a:r>
            <a:r>
              <a:rPr lang="en-US" sz="2400" dirty="0">
                <a:latin typeface="Arial" panose="020B0604020202020204" pitchFamily="34" charset="0"/>
                <a:cs typeface="Arial" panose="020B0604020202020204" pitchFamily="34" charset="0"/>
              </a:rPr>
              <a:t> da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gặp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nấm</a:t>
            </a:r>
            <a:r>
              <a:rPr lang="en-US" sz="2400" dirty="0">
                <a:latin typeface="Arial" panose="020B0604020202020204" pitchFamily="34" charset="0"/>
                <a:cs typeface="Arial" panose="020B0604020202020204" pitchFamily="34" charset="0"/>
              </a:rPr>
              <a:t> men </a:t>
            </a:r>
            <a:r>
              <a:rPr lang="en-US" sz="2400" dirty="0" err="1">
                <a:solidFill>
                  <a:srgbClr val="FFFF00"/>
                </a:solidFill>
                <a:latin typeface="Arial" panose="020B0604020202020204" pitchFamily="34" charset="0"/>
                <a:cs typeface="Arial" panose="020B0604020202020204" pitchFamily="34" charset="0"/>
              </a:rPr>
              <a:t>không</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là</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nguyên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nhân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viêm</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phổi</a:t>
            </a:r>
            <a:r>
              <a:rPr lang="en-US" sz="2400" dirty="0">
                <a:solidFill>
                  <a:srgbClr val="FFFF00"/>
                </a:solidFill>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dịch</a:t>
            </a:r>
            <a:endParaRPr lang="en-US" sz="24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7A6FFA1-49C8-4C54-8E51-B5735EF773F5}"/>
              </a:ext>
            </a:extLst>
          </p:cNvPr>
          <p:cNvSpPr>
            <a:spLocks noGrp="1"/>
          </p:cNvSpPr>
          <p:nvPr>
            <p:ph sz="half" idx="2"/>
          </p:nvPr>
        </p:nvSpPr>
        <p:spPr>
          <a:xfrm>
            <a:off x="5821895" y="2142067"/>
            <a:ext cx="4995332" cy="4487332"/>
          </a:xfrm>
        </p:spPr>
        <p:txBody>
          <a:bodyPr>
            <a:normAutofit lnSpcReduction="10000"/>
          </a:bodyPr>
          <a:lstStyle/>
          <a:p>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dịch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trọng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r>
              <a:rPr lang="en-US" sz="2800" dirty="0">
                <a:latin typeface="Arial" panose="020B0604020202020204" pitchFamily="34" charset="0"/>
                <a:cs typeface="Arial" panose="020B0604020202020204" pitchFamily="34" charset="0"/>
              </a:rPr>
              <a:t> do </a:t>
            </a:r>
            <a:r>
              <a:rPr lang="en-US" sz="2800" dirty="0" err="1">
                <a:latin typeface="Arial" panose="020B0604020202020204" pitchFamily="34" charset="0"/>
                <a:cs typeface="Arial" panose="020B0604020202020204" pitchFamily="34" charset="0"/>
              </a:rPr>
              <a:t>siêu</a:t>
            </a:r>
            <a:r>
              <a:rPr lang="en-US" sz="2800" dirty="0">
                <a:latin typeface="Arial" panose="020B0604020202020204" pitchFamily="34" charset="0"/>
                <a:cs typeface="Arial" panose="020B0604020202020204" pitchFamily="34" charset="0"/>
              </a:rPr>
              <a:t> vi</a:t>
            </a:r>
          </a:p>
          <a:p>
            <a:r>
              <a:rPr lang="en-US" sz="2800" dirty="0" err="1">
                <a:latin typeface="Arial" panose="020B0604020202020204" pitchFamily="34" charset="0"/>
                <a:cs typeface="Arial" panose="020B0604020202020204" pitchFamily="34" charset="0"/>
              </a:rPr>
              <a:t>Đàm</a:t>
            </a:r>
            <a:r>
              <a:rPr lang="en-US" sz="2800" dirty="0">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gặp</a:t>
            </a:r>
            <a:r>
              <a:rPr lang="en-US" sz="2800" dirty="0">
                <a:latin typeface="Arial" panose="020B0604020202020204" pitchFamily="34" charset="0"/>
                <a:cs typeface="Arial" panose="020B0604020202020204" pitchFamily="34" charset="0"/>
              </a:rPr>
              <a:t> do virus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i="1" dirty="0">
                <a:latin typeface="Arial" panose="020B0604020202020204" pitchFamily="34" charset="0"/>
                <a:cs typeface="Arial" panose="020B0604020202020204" pitchFamily="34" charset="0"/>
              </a:rPr>
              <a:t>Mycoplasma (</a:t>
            </a:r>
            <a:r>
              <a:rPr lang="en-US" sz="2800" i="1" dirty="0" err="1">
                <a:latin typeface="Arial" panose="020B0604020202020204" pitchFamily="34" charset="0"/>
                <a:cs typeface="Arial" panose="020B0604020202020204" pitchFamily="34" charset="0"/>
              </a:rPr>
              <a:t>dù</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đôi</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khi</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có</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thể</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nhầy</a:t>
            </a:r>
            <a:r>
              <a:rPr lang="en-US" sz="2800" i="1"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mủ</a:t>
            </a:r>
            <a:r>
              <a:rPr lang="en-US" sz="2800" i="1" dirty="0">
                <a:latin typeface="Arial" panose="020B0604020202020204" pitchFamily="34" charset="0"/>
                <a:cs typeface="Arial" panose="020B0604020202020204" pitchFamily="34" charset="0"/>
              </a:rPr>
              <a:t>)</a:t>
            </a:r>
          </a:p>
          <a:p>
            <a:r>
              <a:rPr lang="en-US" sz="2800" dirty="0" err="1">
                <a:solidFill>
                  <a:srgbClr val="FFFF00"/>
                </a:solidFill>
                <a:latin typeface="Arial" panose="020B0604020202020204" pitchFamily="34" charset="0"/>
                <a:cs typeface="Arial" panose="020B0604020202020204" pitchFamily="34" charset="0"/>
              </a:rPr>
              <a:t>Nhuộm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đàm</a:t>
            </a:r>
            <a:r>
              <a:rPr lang="en-US" sz="2800" dirty="0">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ít</a:t>
            </a:r>
            <a:r>
              <a:rPr lang="en-US" sz="2800" dirty="0">
                <a:solidFill>
                  <a:srgbClr val="FFFF00"/>
                </a:solidFill>
                <a:latin typeface="Arial" panose="020B0604020202020204" pitchFamily="34" charset="0"/>
                <a:cs typeface="Arial" panose="020B0604020202020204" pitchFamily="34" charset="0"/>
              </a:rPr>
              <a:t> vi </a:t>
            </a:r>
            <a:r>
              <a:rPr lang="en-US" sz="2800" dirty="0" err="1">
                <a:solidFill>
                  <a:srgbClr val="FFFF00"/>
                </a:solidFill>
                <a:latin typeface="Arial" panose="020B0604020202020204" pitchFamily="34" charset="0"/>
                <a:cs typeface="Arial" panose="020B0604020202020204" pitchFamily="34" charset="0"/>
              </a:rPr>
              <a:t>khuẩn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nghĩ</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đến</a:t>
            </a:r>
            <a:r>
              <a:rPr lang="en-US" sz="2800" dirty="0">
                <a:latin typeface="Arial" panose="020B0604020202020204" pitchFamily="34" charset="0"/>
                <a:cs typeface="Arial" panose="020B0604020202020204" pitchFamily="34" charset="0"/>
              </a:rPr>
              <a:t> </a:t>
            </a:r>
            <a:r>
              <a:rPr lang="en-US" sz="2800" i="1" dirty="0">
                <a:latin typeface="Arial" panose="020B0604020202020204" pitchFamily="34" charset="0"/>
                <a:cs typeface="Arial" panose="020B0604020202020204" pitchFamily="34" charset="0"/>
              </a:rPr>
              <a:t>Legionella </a:t>
            </a:r>
            <a:r>
              <a:rPr lang="en-US" sz="2800" i="1" dirty="0" err="1">
                <a:latin typeface="Arial" panose="020B0604020202020204" pitchFamily="34" charset="0"/>
                <a:cs typeface="Arial" panose="020B0604020202020204" pitchFamily="34" charset="0"/>
              </a:rPr>
              <a:t>spp</a:t>
            </a:r>
            <a:r>
              <a:rPr lang="en-US" sz="2800" i="1" dirty="0">
                <a:latin typeface="Arial" panose="020B0604020202020204" pitchFamily="34" charset="0"/>
                <a:cs typeface="Arial" panose="020B0604020202020204" pitchFamily="34" charset="0"/>
              </a:rPr>
              <a:t>, mycoplasma, or viruses. </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111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ECB-E5DE-4993-B102-F16AD34AF48A}"/>
              </a:ext>
            </a:extLst>
          </p:cNvPr>
          <p:cNvSpPr>
            <a:spLocks noGrp="1"/>
          </p:cNvSpPr>
          <p:nvPr>
            <p:ph type="title"/>
          </p:nvPr>
        </p:nvSpPr>
        <p:spPr/>
        <p:txBody>
          <a:bodyPr/>
          <a:lstStyle/>
          <a:p>
            <a:endParaRPr lang="en-US" dirty="0">
              <a:solidFill>
                <a:schemeClr val="tx1"/>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241504C-1211-458F-A282-514B4EAD6CA0}"/>
              </a:ext>
            </a:extLst>
          </p:cNvPr>
          <p:cNvSpPr>
            <a:spLocks noGrp="1"/>
          </p:cNvSpPr>
          <p:nvPr>
            <p:ph type="body" idx="1"/>
          </p:nvPr>
        </p:nvSpPr>
        <p:spPr/>
        <p:txBody>
          <a:bodyPr/>
          <a:lstStyle/>
          <a:p>
            <a:r>
              <a:rPr lang="en-US" sz="3200" dirty="0" err="1">
                <a:solidFill>
                  <a:schemeClr val="tx1"/>
                </a:solidFill>
                <a:cs typeface="Arial" panose="020B0604020202020204" pitchFamily="34" charset="0"/>
              </a:rPr>
              <a:t>Tại</a:t>
            </a:r>
            <a:r>
              <a:rPr lang="en-US" sz="3200" dirty="0">
                <a:solidFill>
                  <a:schemeClr val="tx1"/>
                </a:solidFill>
                <a:cs typeface="Arial" panose="020B0604020202020204" pitchFamily="34" charset="0"/>
              </a:rPr>
              <a:t> </a:t>
            </a:r>
            <a:r>
              <a:rPr lang="en-US" sz="3200" dirty="0" err="1">
                <a:solidFill>
                  <a:schemeClr val="tx1"/>
                </a:solidFill>
                <a:cs typeface="Arial" panose="020B0604020202020204" pitchFamily="34" charset="0"/>
              </a:rPr>
              <a:t>sao</a:t>
            </a:r>
            <a:r>
              <a:rPr lang="en-US" sz="3200" dirty="0">
                <a:solidFill>
                  <a:schemeClr val="tx1"/>
                </a:solidFill>
                <a:cs typeface="Arial" panose="020B0604020202020204" pitchFamily="34" charset="0"/>
              </a:rPr>
              <a:t> </a:t>
            </a:r>
            <a:r>
              <a:rPr lang="en-US" sz="3200" dirty="0" err="1">
                <a:solidFill>
                  <a:schemeClr val="tx1"/>
                </a:solidFill>
                <a:cs typeface="Arial" panose="020B0604020202020204" pitchFamily="34" charset="0"/>
              </a:rPr>
              <a:t>nên</a:t>
            </a:r>
            <a:r>
              <a:rPr lang="en-US" sz="3200" dirty="0">
                <a:solidFill>
                  <a:schemeClr val="tx1"/>
                </a:solidFill>
                <a:cs typeface="Arial" panose="020B0604020202020204" pitchFamily="34" charset="0"/>
              </a:rPr>
              <a:t> </a:t>
            </a:r>
            <a:r>
              <a:rPr lang="en-US" sz="3200" dirty="0" err="1">
                <a:solidFill>
                  <a:schemeClr val="tx1"/>
                </a:solidFill>
                <a:cs typeface="Arial" panose="020B0604020202020204" pitchFamily="34" charset="0"/>
              </a:rPr>
              <a:t>nhắm</a:t>
            </a:r>
            <a:r>
              <a:rPr lang="en-US" sz="3200" dirty="0">
                <a:solidFill>
                  <a:schemeClr val="tx1"/>
                </a:solidFill>
                <a:cs typeface="Arial" panose="020B0604020202020204" pitchFamily="34" charset="0"/>
              </a:rPr>
              <a:t> </a:t>
            </a:r>
            <a:r>
              <a:rPr lang="en-US" sz="3200" dirty="0" err="1">
                <a:solidFill>
                  <a:schemeClr val="tx1"/>
                </a:solidFill>
                <a:cs typeface="Arial" panose="020B0604020202020204" pitchFamily="34" charset="0"/>
              </a:rPr>
              <a:t>đích</a:t>
            </a:r>
            <a:r>
              <a:rPr lang="en-US" sz="3200" dirty="0">
                <a:solidFill>
                  <a:schemeClr val="tx1"/>
                </a:solidFill>
                <a:cs typeface="Arial" panose="020B0604020202020204" pitchFamily="34" charset="0"/>
              </a:rPr>
              <a:t>?</a:t>
            </a:r>
            <a:endParaRPr lang="en-US" sz="3200" dirty="0"/>
          </a:p>
        </p:txBody>
      </p:sp>
      <p:sp>
        <p:nvSpPr>
          <p:cNvPr id="10" name="Content Placeholder 9">
            <a:extLst>
              <a:ext uri="{FF2B5EF4-FFF2-40B4-BE49-F238E27FC236}">
                <a16:creationId xmlns:a16="http://schemas.microsoft.com/office/drawing/2014/main" id="{AAAA3BEC-8FFA-4EA5-BA1E-010D62B7C6AC}"/>
              </a:ext>
            </a:extLst>
          </p:cNvPr>
          <p:cNvSpPr>
            <a:spLocks noGrp="1"/>
          </p:cNvSpPr>
          <p:nvPr>
            <p:ph sz="half" idx="2"/>
          </p:nvPr>
        </p:nvSpPr>
        <p:spPr/>
        <p:txBody>
          <a:bodyPr>
            <a:noAutofit/>
          </a:bodyPr>
          <a:lstStyle/>
          <a:p>
            <a:r>
              <a:rPr lang="en-US" sz="2400" dirty="0" err="1"/>
              <a:t>Nhận</a:t>
            </a:r>
            <a:r>
              <a:rPr lang="en-US" sz="2400" dirty="0"/>
              <a:t> </a:t>
            </a:r>
            <a:r>
              <a:rPr lang="en-US" sz="2400" dirty="0" err="1"/>
              <a:t>diện</a:t>
            </a:r>
            <a:r>
              <a:rPr lang="en-US" sz="2400" dirty="0"/>
              <a:t> </a:t>
            </a:r>
            <a:r>
              <a:rPr lang="en-US" sz="2400" dirty="0" err="1"/>
              <a:t>các</a:t>
            </a:r>
            <a:r>
              <a:rPr lang="en-US" sz="2400" dirty="0"/>
              <a:t> </a:t>
            </a:r>
            <a:r>
              <a:rPr lang="en-US" sz="2400" dirty="0" err="1"/>
              <a:t>tác</a:t>
            </a:r>
            <a:r>
              <a:rPr lang="en-US" sz="2400" dirty="0"/>
              <a:t> </a:t>
            </a:r>
            <a:r>
              <a:rPr lang="en-US" sz="2400" dirty="0" err="1"/>
              <a:t>nhân</a:t>
            </a:r>
            <a:r>
              <a:rPr lang="en-US" sz="2400" dirty="0"/>
              <a:t> </a:t>
            </a:r>
            <a:r>
              <a:rPr lang="en-US" sz="2400" dirty="0" err="1"/>
              <a:t>quan</a:t>
            </a:r>
            <a:r>
              <a:rPr lang="en-US" sz="2400" dirty="0"/>
              <a:t> </a:t>
            </a:r>
            <a:r>
              <a:rPr lang="en-US" sz="2400" dirty="0" err="1"/>
              <a:t>trọng</a:t>
            </a:r>
            <a:r>
              <a:rPr lang="en-US" sz="2400" dirty="0"/>
              <a:t> </a:t>
            </a:r>
            <a:r>
              <a:rPr lang="en-US" sz="2400" dirty="0" err="1"/>
              <a:t>về</a:t>
            </a:r>
            <a:r>
              <a:rPr lang="en-US" sz="2400" dirty="0"/>
              <a:t> </a:t>
            </a:r>
            <a:r>
              <a:rPr lang="en-US" sz="2400" dirty="0" err="1"/>
              <a:t>dịch</a:t>
            </a:r>
            <a:r>
              <a:rPr lang="en-US" sz="2400" dirty="0"/>
              <a:t> </a:t>
            </a:r>
            <a:r>
              <a:rPr lang="en-US" sz="2400" dirty="0" err="1"/>
              <a:t>tễ</a:t>
            </a:r>
            <a:endParaRPr lang="en-US" sz="2400" dirty="0"/>
          </a:p>
          <a:p>
            <a:r>
              <a:rPr lang="en-US" sz="2400" dirty="0" err="1"/>
              <a:t>Kháng</a:t>
            </a:r>
            <a:r>
              <a:rPr lang="en-US" sz="2400" dirty="0"/>
              <a:t> </a:t>
            </a:r>
            <a:r>
              <a:rPr lang="en-US" sz="2400" dirty="0" err="1"/>
              <a:t>sinh</a:t>
            </a:r>
            <a:r>
              <a:rPr lang="en-US" sz="2400" dirty="0"/>
              <a:t> </a:t>
            </a:r>
            <a:r>
              <a:rPr lang="en-US" sz="2400" dirty="0" err="1"/>
              <a:t>tối</a:t>
            </a:r>
            <a:r>
              <a:rPr lang="en-US" sz="2400" dirty="0"/>
              <a:t> </a:t>
            </a:r>
            <a:r>
              <a:rPr lang="en-US" sz="2400" dirty="0" err="1"/>
              <a:t>ưu</a:t>
            </a:r>
            <a:endParaRPr lang="en-US" sz="2400" dirty="0"/>
          </a:p>
          <a:p>
            <a:r>
              <a:rPr lang="en-US" sz="2400" dirty="0" err="1"/>
              <a:t>Giải</a:t>
            </a:r>
            <a:r>
              <a:rPr lang="en-US" sz="2400" dirty="0"/>
              <a:t> </a:t>
            </a:r>
            <a:r>
              <a:rPr lang="en-US" sz="2400" dirty="0" err="1"/>
              <a:t>thiểu</a:t>
            </a:r>
            <a:r>
              <a:rPr lang="en-US" sz="2400" dirty="0"/>
              <a:t> </a:t>
            </a:r>
            <a:r>
              <a:rPr lang="en-US" sz="2400" dirty="0" err="1"/>
              <a:t>tác</a:t>
            </a:r>
            <a:r>
              <a:rPr lang="en-US" sz="2400" dirty="0"/>
              <a:t> </a:t>
            </a:r>
            <a:r>
              <a:rPr lang="en-US" sz="2400" dirty="0" err="1"/>
              <a:t>hại</a:t>
            </a:r>
            <a:r>
              <a:rPr lang="en-US" sz="2400" dirty="0"/>
              <a:t> </a:t>
            </a:r>
            <a:r>
              <a:rPr lang="en-US" sz="2400" dirty="0" err="1"/>
              <a:t>sử</a:t>
            </a:r>
            <a:r>
              <a:rPr lang="en-US" sz="2400" dirty="0"/>
              <a:t> </a:t>
            </a:r>
            <a:r>
              <a:rPr lang="en-US" sz="2400" dirty="0" err="1"/>
              <a:t>dụng</a:t>
            </a:r>
            <a:r>
              <a:rPr lang="en-US" sz="2400" dirty="0"/>
              <a:t> </a:t>
            </a:r>
            <a:r>
              <a:rPr lang="en-US" sz="2400" dirty="0" err="1"/>
              <a:t>sai</a:t>
            </a:r>
            <a:r>
              <a:rPr lang="en-US" sz="2400" dirty="0"/>
              <a:t> </a:t>
            </a:r>
            <a:r>
              <a:rPr lang="en-US" sz="2400" dirty="0" err="1"/>
              <a:t>kháng</a:t>
            </a:r>
            <a:r>
              <a:rPr lang="en-US" sz="2400" dirty="0"/>
              <a:t> </a:t>
            </a:r>
            <a:r>
              <a:rPr lang="en-US" sz="2400" dirty="0" err="1"/>
              <a:t>sinh</a:t>
            </a:r>
            <a:endParaRPr lang="en-US" sz="2400" dirty="0"/>
          </a:p>
          <a:p>
            <a:pPr lvl="1"/>
            <a:r>
              <a:rPr lang="en-US" sz="2000" dirty="0" err="1"/>
              <a:t>Giảm</a:t>
            </a:r>
            <a:r>
              <a:rPr lang="en-US" sz="2000" dirty="0"/>
              <a:t> </a:t>
            </a:r>
            <a:r>
              <a:rPr lang="en-US" sz="2000" dirty="0" err="1"/>
              <a:t>kháng</a:t>
            </a:r>
            <a:r>
              <a:rPr lang="en-US" sz="2000" dirty="0"/>
              <a:t> </a:t>
            </a:r>
            <a:r>
              <a:rPr lang="en-US" sz="2000" dirty="0" err="1"/>
              <a:t>sinh</a:t>
            </a:r>
            <a:r>
              <a:rPr lang="en-US" sz="2000" dirty="0"/>
              <a:t> </a:t>
            </a:r>
            <a:r>
              <a:rPr lang="en-US" sz="2000" dirty="0" err="1"/>
              <a:t>phổ</a:t>
            </a:r>
            <a:r>
              <a:rPr lang="en-US" sz="2000" dirty="0"/>
              <a:t> </a:t>
            </a:r>
            <a:r>
              <a:rPr lang="en-US" sz="2000" dirty="0" err="1"/>
              <a:t>rộng</a:t>
            </a:r>
            <a:r>
              <a:rPr lang="en-US" sz="2000" dirty="0"/>
              <a:t>/ </a:t>
            </a:r>
            <a:r>
              <a:rPr lang="en-US" sz="2000" dirty="0" err="1"/>
              <a:t>giảm</a:t>
            </a:r>
            <a:r>
              <a:rPr lang="en-US" sz="2000" dirty="0"/>
              <a:t> </a:t>
            </a:r>
            <a:r>
              <a:rPr lang="en-US" sz="2000" dirty="0" err="1"/>
              <a:t>áp</a:t>
            </a:r>
            <a:r>
              <a:rPr lang="en-US" sz="2000" dirty="0"/>
              <a:t> </a:t>
            </a:r>
            <a:r>
              <a:rPr lang="en-US" sz="2000" dirty="0" err="1"/>
              <a:t>lực</a:t>
            </a:r>
            <a:r>
              <a:rPr lang="en-US" sz="2000" dirty="0"/>
              <a:t> chọn </a:t>
            </a:r>
            <a:r>
              <a:rPr lang="en-US" sz="2000" dirty="0" err="1"/>
              <a:t>lọc</a:t>
            </a:r>
            <a:r>
              <a:rPr lang="en-US" sz="2000" dirty="0"/>
              <a:t> </a:t>
            </a:r>
            <a:r>
              <a:rPr lang="en-US" sz="2000" dirty="0" err="1"/>
              <a:t>và</a:t>
            </a:r>
            <a:r>
              <a:rPr lang="en-US" sz="2000" dirty="0"/>
              <a:t> </a:t>
            </a:r>
            <a:r>
              <a:rPr lang="en-US" sz="2000" dirty="0" err="1"/>
              <a:t>đề</a:t>
            </a:r>
            <a:r>
              <a:rPr lang="en-US" sz="2000" dirty="0"/>
              <a:t> </a:t>
            </a:r>
            <a:r>
              <a:rPr lang="en-US" sz="2000" dirty="0" err="1"/>
              <a:t>kháng</a:t>
            </a:r>
            <a:endParaRPr lang="en-US" sz="2000" dirty="0"/>
          </a:p>
          <a:p>
            <a:pPr lvl="1"/>
            <a:r>
              <a:rPr lang="en-US" sz="2000" dirty="0" err="1"/>
              <a:t>Giảm</a:t>
            </a:r>
            <a:r>
              <a:rPr lang="en-US" sz="2000" dirty="0"/>
              <a:t> </a:t>
            </a:r>
            <a:r>
              <a:rPr lang="en-US" sz="2000" dirty="0" err="1"/>
              <a:t>tác</a:t>
            </a:r>
            <a:r>
              <a:rPr lang="en-US" sz="2000" dirty="0"/>
              <a:t> </a:t>
            </a:r>
            <a:r>
              <a:rPr lang="en-US" sz="2000" dirty="0" err="1"/>
              <a:t>dụng</a:t>
            </a:r>
            <a:r>
              <a:rPr lang="en-US" sz="2000" dirty="0"/>
              <a:t> </a:t>
            </a:r>
            <a:r>
              <a:rPr lang="en-US" sz="2000" dirty="0" err="1"/>
              <a:t>phụ</a:t>
            </a:r>
            <a:endParaRPr lang="en-US" sz="2000" dirty="0"/>
          </a:p>
          <a:p>
            <a:pPr lvl="1"/>
            <a:r>
              <a:rPr lang="en-US" sz="2000" dirty="0" err="1"/>
              <a:t>Giảm</a:t>
            </a:r>
            <a:r>
              <a:rPr lang="en-US" sz="2000" dirty="0"/>
              <a:t> chi </a:t>
            </a:r>
            <a:r>
              <a:rPr lang="en-US" sz="2000" dirty="0" err="1"/>
              <a:t>phí</a:t>
            </a:r>
            <a:endParaRPr lang="en-US" sz="2000" dirty="0"/>
          </a:p>
        </p:txBody>
      </p:sp>
      <p:sp>
        <p:nvSpPr>
          <p:cNvPr id="11" name="Text Placeholder 10">
            <a:extLst>
              <a:ext uri="{FF2B5EF4-FFF2-40B4-BE49-F238E27FC236}">
                <a16:creationId xmlns:a16="http://schemas.microsoft.com/office/drawing/2014/main" id="{260F9511-9BD6-4CEF-BE24-8610CC008E26}"/>
              </a:ext>
            </a:extLst>
          </p:cNvPr>
          <p:cNvSpPr>
            <a:spLocks noGrp="1"/>
          </p:cNvSpPr>
          <p:nvPr>
            <p:ph type="body" sz="quarter" idx="3"/>
          </p:nvPr>
        </p:nvSpPr>
        <p:spPr/>
        <p:txBody>
          <a:bodyPr/>
          <a:lstStyle/>
          <a:p>
            <a:r>
              <a:rPr lang="en-US" sz="3200" dirty="0" err="1"/>
              <a:t>Tại</a:t>
            </a:r>
            <a:r>
              <a:rPr lang="en-US" sz="3200" dirty="0"/>
              <a:t> </a:t>
            </a:r>
            <a:r>
              <a:rPr lang="en-US" sz="3200" dirty="0" err="1"/>
              <a:t>sao</a:t>
            </a:r>
            <a:r>
              <a:rPr lang="en-US" sz="3200" dirty="0"/>
              <a:t> </a:t>
            </a:r>
            <a:r>
              <a:rPr lang="en-US" sz="3200" dirty="0" err="1"/>
              <a:t>nên</a:t>
            </a:r>
            <a:r>
              <a:rPr lang="en-US" sz="3200" dirty="0"/>
              <a:t> </a:t>
            </a:r>
            <a:r>
              <a:rPr lang="en-US" sz="3200" dirty="0" err="1"/>
              <a:t>kinh</a:t>
            </a:r>
            <a:r>
              <a:rPr lang="en-US" sz="3200" dirty="0"/>
              <a:t> </a:t>
            </a:r>
            <a:r>
              <a:rPr lang="en-US" sz="3200" dirty="0" err="1"/>
              <a:t>nghiệm</a:t>
            </a:r>
            <a:r>
              <a:rPr lang="en-US" sz="3200" dirty="0"/>
              <a:t>?</a:t>
            </a:r>
          </a:p>
        </p:txBody>
      </p:sp>
      <p:sp>
        <p:nvSpPr>
          <p:cNvPr id="12" name="Content Placeholder 11">
            <a:extLst>
              <a:ext uri="{FF2B5EF4-FFF2-40B4-BE49-F238E27FC236}">
                <a16:creationId xmlns:a16="http://schemas.microsoft.com/office/drawing/2014/main" id="{30BB8776-B6B4-432F-9852-2EDB0B224E71}"/>
              </a:ext>
            </a:extLst>
          </p:cNvPr>
          <p:cNvSpPr>
            <a:spLocks noGrp="1"/>
          </p:cNvSpPr>
          <p:nvPr>
            <p:ph sz="quarter" idx="4"/>
          </p:nvPr>
        </p:nvSpPr>
        <p:spPr/>
        <p:txBody>
          <a:bodyPr>
            <a:normAutofit/>
          </a:bodyPr>
          <a:lstStyle/>
          <a:p>
            <a:r>
              <a:rPr lang="en-US" sz="2400" dirty="0" err="1">
                <a:cs typeface="Arial" panose="020B0604020202020204" pitchFamily="34" charset="0"/>
              </a:rPr>
              <a:t>Lâm</a:t>
            </a:r>
            <a:r>
              <a:rPr lang="en-US" sz="2400" dirty="0">
                <a:cs typeface="Arial" panose="020B0604020202020204" pitchFamily="34" charset="0"/>
              </a:rPr>
              <a:t> </a:t>
            </a:r>
            <a:r>
              <a:rPr lang="en-US" sz="2400" dirty="0" err="1">
                <a:cs typeface="Arial" panose="020B0604020202020204" pitchFamily="34" charset="0"/>
              </a:rPr>
              <a:t>sàng</a:t>
            </a:r>
            <a:r>
              <a:rPr lang="en-US" sz="2400" dirty="0">
                <a:cs typeface="Arial" panose="020B0604020202020204" pitchFamily="34" charset="0"/>
              </a:rPr>
              <a:t> </a:t>
            </a:r>
            <a:r>
              <a:rPr lang="en-US" sz="2400" dirty="0" err="1">
                <a:cs typeface="Arial" panose="020B0604020202020204" pitchFamily="34" charset="0"/>
              </a:rPr>
              <a:t>không</a:t>
            </a:r>
            <a:r>
              <a:rPr lang="en-US" sz="2400" dirty="0">
                <a:cs typeface="Arial" panose="020B0604020202020204" pitchFamily="34" charset="0"/>
              </a:rPr>
              <a:t> </a:t>
            </a:r>
            <a:r>
              <a:rPr lang="en-US" sz="2400" dirty="0" err="1">
                <a:cs typeface="Arial" panose="020B0604020202020204" pitchFamily="34" charset="0"/>
              </a:rPr>
              <a:t>giúp</a:t>
            </a:r>
            <a:r>
              <a:rPr lang="en-US" sz="2400" dirty="0">
                <a:cs typeface="Arial" panose="020B0604020202020204" pitchFamily="34" charset="0"/>
              </a:rPr>
              <a:t> </a:t>
            </a:r>
            <a:r>
              <a:rPr lang="en-US" sz="2400" dirty="0" err="1">
                <a:cs typeface="Arial" panose="020B0604020202020204" pitchFamily="34" charset="0"/>
              </a:rPr>
              <a:t>định</a:t>
            </a:r>
            <a:r>
              <a:rPr lang="en-US" sz="2400" dirty="0">
                <a:cs typeface="Arial" panose="020B0604020202020204" pitchFamily="34" charset="0"/>
              </a:rPr>
              <a:t> h</a:t>
            </a:r>
            <a:r>
              <a:rPr lang="vi-VN" sz="2400" dirty="0">
                <a:cs typeface="Arial" panose="020B0604020202020204" pitchFamily="34" charset="0"/>
              </a:rPr>
              <a:t>ư</a:t>
            </a:r>
            <a:r>
              <a:rPr lang="en-US" sz="2400" dirty="0" err="1">
                <a:cs typeface="Arial" panose="020B0604020202020204" pitchFamily="34" charset="0"/>
              </a:rPr>
              <a:t>ớng</a:t>
            </a:r>
            <a:r>
              <a:rPr lang="en-US" sz="2400" dirty="0">
                <a:cs typeface="Arial" panose="020B0604020202020204" pitchFamily="34" charset="0"/>
              </a:rPr>
              <a:t> </a:t>
            </a:r>
            <a:r>
              <a:rPr lang="en-US" sz="2400" dirty="0" err="1">
                <a:cs typeface="Arial" panose="020B0604020202020204" pitchFamily="34" charset="0"/>
              </a:rPr>
              <a:t>nguyên</a:t>
            </a:r>
            <a:r>
              <a:rPr lang="en-US" sz="2400" dirty="0">
                <a:cs typeface="Arial" panose="020B0604020202020204" pitchFamily="34" charset="0"/>
              </a:rPr>
              <a:t> </a:t>
            </a:r>
            <a:r>
              <a:rPr lang="en-US" sz="2400" dirty="0" err="1">
                <a:cs typeface="Arial" panose="020B0604020202020204" pitchFamily="34" charset="0"/>
              </a:rPr>
              <a:t>nhân</a:t>
            </a:r>
            <a:endParaRPr lang="en-US" sz="2400" dirty="0">
              <a:cs typeface="Arial" panose="020B0604020202020204" pitchFamily="34" charset="0"/>
            </a:endParaRPr>
          </a:p>
          <a:p>
            <a:r>
              <a:rPr lang="en-US" sz="2400" dirty="0" err="1">
                <a:cs typeface="Arial" panose="020B0604020202020204" pitchFamily="34" charset="0"/>
              </a:rPr>
              <a:t>Xét</a:t>
            </a:r>
            <a:r>
              <a:rPr lang="en-US" sz="2400" dirty="0">
                <a:cs typeface="Arial" panose="020B0604020202020204" pitchFamily="34" charset="0"/>
              </a:rPr>
              <a:t> </a:t>
            </a:r>
            <a:r>
              <a:rPr lang="en-US" sz="2400" dirty="0" err="1">
                <a:cs typeface="Arial" panose="020B0604020202020204" pitchFamily="34" charset="0"/>
              </a:rPr>
              <a:t>nghiệm</a:t>
            </a:r>
            <a:r>
              <a:rPr lang="en-US" sz="2400" dirty="0">
                <a:cs typeface="Arial" panose="020B0604020202020204" pitchFamily="34" charset="0"/>
              </a:rPr>
              <a:t> </a:t>
            </a:r>
            <a:r>
              <a:rPr lang="en-US" sz="2400" dirty="0" err="1">
                <a:cs typeface="Arial" panose="020B0604020202020204" pitchFamily="34" charset="0"/>
              </a:rPr>
              <a:t>ch</a:t>
            </a:r>
            <a:r>
              <a:rPr lang="vi-VN" sz="2400" dirty="0">
                <a:cs typeface="Arial" panose="020B0604020202020204" pitchFamily="34" charset="0"/>
              </a:rPr>
              <a:t>ư</a:t>
            </a:r>
            <a:r>
              <a:rPr lang="en-US" sz="2400" dirty="0">
                <a:cs typeface="Arial" panose="020B0604020202020204" pitchFamily="34" charset="0"/>
              </a:rPr>
              <a:t>a </a:t>
            </a:r>
            <a:r>
              <a:rPr lang="en-US" sz="2400" dirty="0" err="1">
                <a:cs typeface="Arial" panose="020B0604020202020204" pitchFamily="34" charset="0"/>
              </a:rPr>
              <a:t>giúp</a:t>
            </a:r>
            <a:r>
              <a:rPr lang="en-US" sz="2400" dirty="0">
                <a:cs typeface="Arial" panose="020B0604020202020204" pitchFamily="34" charset="0"/>
              </a:rPr>
              <a:t> </a:t>
            </a:r>
            <a:r>
              <a:rPr lang="en-US" sz="2400" dirty="0" err="1">
                <a:cs typeface="Arial" panose="020B0604020202020204" pitchFamily="34" charset="0"/>
              </a:rPr>
              <a:t>chẩn</a:t>
            </a:r>
            <a:r>
              <a:rPr lang="en-US" sz="2400" dirty="0">
                <a:cs typeface="Arial" panose="020B0604020202020204" pitchFamily="34" charset="0"/>
              </a:rPr>
              <a:t> </a:t>
            </a:r>
            <a:r>
              <a:rPr lang="en-US" sz="2400" dirty="0" err="1">
                <a:cs typeface="Arial" panose="020B0604020202020204" pitchFamily="34" charset="0"/>
              </a:rPr>
              <a:t>đoán</a:t>
            </a:r>
            <a:r>
              <a:rPr lang="en-US" sz="2400" dirty="0">
                <a:cs typeface="Arial" panose="020B0604020202020204" pitchFamily="34" charset="0"/>
              </a:rPr>
              <a:t> </a:t>
            </a:r>
            <a:r>
              <a:rPr lang="en-US" sz="2400" dirty="0" err="1">
                <a:cs typeface="Arial" panose="020B0604020202020204" pitchFamily="34" charset="0"/>
              </a:rPr>
              <a:t>đủ</a:t>
            </a:r>
            <a:r>
              <a:rPr lang="en-US" sz="2400" dirty="0">
                <a:cs typeface="Arial" panose="020B0604020202020204" pitchFamily="34" charset="0"/>
              </a:rPr>
              <a:t> </a:t>
            </a:r>
            <a:r>
              <a:rPr lang="en-US" sz="2400" dirty="0" err="1">
                <a:cs typeface="Arial" panose="020B0604020202020204" pitchFamily="34" charset="0"/>
              </a:rPr>
              <a:t>và</a:t>
            </a:r>
            <a:r>
              <a:rPr lang="en-US" sz="2400" dirty="0">
                <a:cs typeface="Arial" panose="020B0604020202020204" pitchFamily="34" charset="0"/>
              </a:rPr>
              <a:t> </a:t>
            </a:r>
            <a:r>
              <a:rPr lang="en-US" sz="2400" dirty="0" err="1">
                <a:cs typeface="Arial" panose="020B0604020202020204" pitchFamily="34" charset="0"/>
              </a:rPr>
              <a:t>kịp</a:t>
            </a:r>
            <a:r>
              <a:rPr lang="en-US" sz="2400" dirty="0">
                <a:cs typeface="Arial" panose="020B0604020202020204" pitchFamily="34" charset="0"/>
              </a:rPr>
              <a:t> </a:t>
            </a:r>
            <a:r>
              <a:rPr lang="en-US" sz="2400" dirty="0" err="1">
                <a:cs typeface="Arial" panose="020B0604020202020204" pitchFamily="34" charset="0"/>
              </a:rPr>
              <a:t>thời</a:t>
            </a:r>
            <a:r>
              <a:rPr lang="en-US" sz="2400" dirty="0">
                <a:cs typeface="Arial" panose="020B0604020202020204" pitchFamily="34" charset="0"/>
              </a:rPr>
              <a:t> </a:t>
            </a:r>
            <a:r>
              <a:rPr lang="en-US" sz="2400" dirty="0" err="1">
                <a:cs typeface="Arial" panose="020B0604020202020204" pitchFamily="34" charset="0"/>
              </a:rPr>
              <a:t>nguyên</a:t>
            </a:r>
            <a:r>
              <a:rPr lang="en-US" sz="2400" dirty="0">
                <a:cs typeface="Arial" panose="020B0604020202020204" pitchFamily="34" charset="0"/>
              </a:rPr>
              <a:t> </a:t>
            </a:r>
            <a:r>
              <a:rPr lang="en-US" sz="2400" dirty="0" err="1">
                <a:cs typeface="Arial" panose="020B0604020202020204" pitchFamily="34" charset="0"/>
              </a:rPr>
              <a:t>nhân</a:t>
            </a:r>
            <a:r>
              <a:rPr lang="en-US" sz="2400" dirty="0">
                <a:cs typeface="Arial" panose="020B0604020202020204" pitchFamily="34" charset="0"/>
              </a:rPr>
              <a:t> </a:t>
            </a:r>
            <a:r>
              <a:rPr lang="en-US" sz="2400" dirty="0" err="1">
                <a:cs typeface="Arial" panose="020B0604020202020204" pitchFamily="34" charset="0"/>
              </a:rPr>
              <a:t>viêm</a:t>
            </a:r>
            <a:r>
              <a:rPr lang="en-US" sz="2400" dirty="0">
                <a:cs typeface="Arial" panose="020B0604020202020204" pitchFamily="34" charset="0"/>
              </a:rPr>
              <a:t> </a:t>
            </a:r>
            <a:r>
              <a:rPr lang="en-US" sz="2400" dirty="0" err="1">
                <a:cs typeface="Arial" panose="020B0604020202020204" pitchFamily="34" charset="0"/>
              </a:rPr>
              <a:t>phổi</a:t>
            </a:r>
            <a:endParaRPr lang="en-US" sz="2400" dirty="0">
              <a:cs typeface="Arial" panose="020B0604020202020204" pitchFamily="34" charset="0"/>
            </a:endParaRPr>
          </a:p>
          <a:p>
            <a:r>
              <a:rPr lang="en-US" sz="2400" dirty="0" err="1">
                <a:cs typeface="Arial" panose="020B0604020202020204" pitchFamily="34" charset="0"/>
              </a:rPr>
              <a:t>Cần</a:t>
            </a:r>
            <a:r>
              <a:rPr lang="en-US" sz="2400" dirty="0">
                <a:cs typeface="Arial" panose="020B0604020202020204" pitchFamily="34" charset="0"/>
              </a:rPr>
              <a:t> </a:t>
            </a:r>
            <a:r>
              <a:rPr lang="en-US" sz="2400" dirty="0" err="1">
                <a:cs typeface="Arial" panose="020B0604020202020204" pitchFamily="34" charset="0"/>
              </a:rPr>
              <a:t>sớm</a:t>
            </a:r>
            <a:r>
              <a:rPr lang="en-US" sz="2400" dirty="0">
                <a:cs typeface="Arial" panose="020B0604020202020204" pitchFamily="34" charset="0"/>
              </a:rPr>
              <a:t> </a:t>
            </a:r>
            <a:r>
              <a:rPr lang="en-US" sz="2400" dirty="0" err="1">
                <a:cs typeface="Arial" panose="020B0604020202020204" pitchFamily="34" charset="0"/>
              </a:rPr>
              <a:t>khởi</a:t>
            </a:r>
            <a:r>
              <a:rPr lang="en-US" sz="2400" dirty="0">
                <a:cs typeface="Arial" panose="020B0604020202020204" pitchFamily="34" charset="0"/>
              </a:rPr>
              <a:t> </a:t>
            </a:r>
            <a:r>
              <a:rPr lang="en-US" sz="2400" dirty="0" err="1">
                <a:cs typeface="Arial" panose="020B0604020202020204" pitchFamily="34" charset="0"/>
              </a:rPr>
              <a:t>đầu</a:t>
            </a:r>
            <a:r>
              <a:rPr lang="en-US" sz="2400" dirty="0">
                <a:cs typeface="Arial" panose="020B0604020202020204" pitchFamily="34" charset="0"/>
              </a:rPr>
              <a:t> </a:t>
            </a:r>
            <a:r>
              <a:rPr lang="en-US" sz="2400" dirty="0" err="1">
                <a:cs typeface="Arial" panose="020B0604020202020204" pitchFamily="34" charset="0"/>
              </a:rPr>
              <a:t>kháng</a:t>
            </a:r>
            <a:r>
              <a:rPr lang="en-US" sz="2400" dirty="0">
                <a:cs typeface="Arial" panose="020B0604020202020204" pitchFamily="34" charset="0"/>
              </a:rPr>
              <a:t> </a:t>
            </a:r>
            <a:r>
              <a:rPr lang="en-US" sz="2400" dirty="0" err="1">
                <a:cs typeface="Arial" panose="020B0604020202020204" pitchFamily="34" charset="0"/>
              </a:rPr>
              <a:t>sinh</a:t>
            </a:r>
            <a:r>
              <a:rPr lang="en-US" sz="2400" dirty="0">
                <a:cs typeface="Arial" panose="020B0604020202020204" pitchFamily="34" charset="0"/>
              </a:rPr>
              <a:t> </a:t>
            </a:r>
            <a:r>
              <a:rPr lang="en-US" sz="2400" dirty="0" err="1">
                <a:cs typeface="Arial" panose="020B0604020202020204" pitchFamily="34" charset="0"/>
              </a:rPr>
              <a:t>vì</a:t>
            </a:r>
            <a:r>
              <a:rPr lang="en-US" sz="2400" dirty="0">
                <a:cs typeface="Arial" panose="020B0604020202020204" pitchFamily="34" charset="0"/>
              </a:rPr>
              <a:t> </a:t>
            </a:r>
            <a:r>
              <a:rPr lang="en-US" sz="2400" dirty="0" err="1">
                <a:cs typeface="Arial" panose="020B0604020202020204" pitchFamily="34" charset="0"/>
              </a:rPr>
              <a:t>khởi</a:t>
            </a:r>
            <a:r>
              <a:rPr lang="en-US" sz="2400" dirty="0">
                <a:cs typeface="Arial" panose="020B0604020202020204" pitchFamily="34" charset="0"/>
              </a:rPr>
              <a:t> </a:t>
            </a:r>
            <a:r>
              <a:rPr lang="en-US" sz="2400" dirty="0" err="1">
                <a:cs typeface="Arial" panose="020B0604020202020204" pitchFamily="34" charset="0"/>
              </a:rPr>
              <a:t>đầu</a:t>
            </a:r>
            <a:r>
              <a:rPr lang="en-US" sz="2400" dirty="0">
                <a:cs typeface="Arial" panose="020B0604020202020204" pitchFamily="34" charset="0"/>
              </a:rPr>
              <a:t> </a:t>
            </a:r>
            <a:r>
              <a:rPr lang="en-US" sz="2400" dirty="0" err="1">
                <a:cs typeface="Arial" panose="020B0604020202020204" pitchFamily="34" charset="0"/>
              </a:rPr>
              <a:t>trễ</a:t>
            </a:r>
            <a:r>
              <a:rPr lang="en-US" sz="2400" dirty="0">
                <a:cs typeface="Arial" panose="020B0604020202020204" pitchFamily="34" charset="0"/>
              </a:rPr>
              <a:t> </a:t>
            </a:r>
            <a:r>
              <a:rPr lang="en-US" sz="2400" dirty="0" err="1">
                <a:cs typeface="Arial" panose="020B0604020202020204" pitchFamily="34" charset="0"/>
              </a:rPr>
              <a:t>có</a:t>
            </a:r>
            <a:r>
              <a:rPr lang="en-US" sz="2400" dirty="0">
                <a:cs typeface="Arial" panose="020B0604020202020204" pitchFamily="34" charset="0"/>
              </a:rPr>
              <a:t> </a:t>
            </a:r>
            <a:r>
              <a:rPr lang="en-US" sz="2400" dirty="0" err="1">
                <a:cs typeface="Arial" panose="020B0604020202020204" pitchFamily="34" charset="0"/>
              </a:rPr>
              <a:t>thể</a:t>
            </a:r>
            <a:r>
              <a:rPr lang="en-US" sz="2400" dirty="0">
                <a:cs typeface="Arial" panose="020B0604020202020204" pitchFamily="34" charset="0"/>
              </a:rPr>
              <a:t> </a:t>
            </a:r>
            <a:r>
              <a:rPr lang="en-US" sz="2400" dirty="0" err="1">
                <a:cs typeface="Arial" panose="020B0604020202020204" pitchFamily="34" charset="0"/>
              </a:rPr>
              <a:t>làm</a:t>
            </a:r>
            <a:r>
              <a:rPr lang="en-US" sz="2400" dirty="0">
                <a:cs typeface="Arial" panose="020B0604020202020204" pitchFamily="34" charset="0"/>
              </a:rPr>
              <a:t> </a:t>
            </a:r>
            <a:r>
              <a:rPr lang="en-US" sz="2400" dirty="0" err="1">
                <a:cs typeface="Arial" panose="020B0604020202020204" pitchFamily="34" charset="0"/>
              </a:rPr>
              <a:t>gia</a:t>
            </a:r>
            <a:r>
              <a:rPr lang="en-US" sz="2400" dirty="0">
                <a:cs typeface="Arial" panose="020B0604020202020204" pitchFamily="34" charset="0"/>
              </a:rPr>
              <a:t> </a:t>
            </a:r>
            <a:r>
              <a:rPr lang="en-US" sz="2400" dirty="0" err="1">
                <a:cs typeface="Arial" panose="020B0604020202020204" pitchFamily="34" charset="0"/>
              </a:rPr>
              <a:t>tăng</a:t>
            </a:r>
            <a:r>
              <a:rPr lang="en-US" sz="2400" dirty="0">
                <a:cs typeface="Arial" panose="020B0604020202020204" pitchFamily="34" charset="0"/>
              </a:rPr>
              <a:t> </a:t>
            </a:r>
            <a:r>
              <a:rPr lang="en-US" sz="2400" dirty="0" err="1">
                <a:cs typeface="Arial" panose="020B0604020202020204" pitchFamily="34" charset="0"/>
              </a:rPr>
              <a:t>tử</a:t>
            </a:r>
            <a:r>
              <a:rPr lang="en-US" sz="2400" dirty="0">
                <a:cs typeface="Arial" panose="020B0604020202020204" pitchFamily="34" charset="0"/>
              </a:rPr>
              <a:t> </a:t>
            </a:r>
            <a:r>
              <a:rPr lang="en-US" sz="2400" dirty="0" err="1">
                <a:cs typeface="Arial" panose="020B0604020202020204" pitchFamily="34" charset="0"/>
              </a:rPr>
              <a:t>vong</a:t>
            </a:r>
            <a:endParaRPr lang="en-US" sz="2400" dirty="0">
              <a:cs typeface="Arial" panose="020B0604020202020204" pitchFamily="34" charset="0"/>
            </a:endParaRPr>
          </a:p>
          <a:p>
            <a:endParaRPr lang="en-US" sz="2000" dirty="0"/>
          </a:p>
        </p:txBody>
      </p:sp>
      <p:sp>
        <p:nvSpPr>
          <p:cNvPr id="13" name="TextBox 12">
            <a:extLst>
              <a:ext uri="{FF2B5EF4-FFF2-40B4-BE49-F238E27FC236}">
                <a16:creationId xmlns:a16="http://schemas.microsoft.com/office/drawing/2014/main" id="{2A459A39-545E-4FB5-A01F-4E4B514FDA56}"/>
              </a:ext>
            </a:extLst>
          </p:cNvPr>
          <p:cNvSpPr txBox="1"/>
          <p:nvPr/>
        </p:nvSpPr>
        <p:spPr>
          <a:xfrm>
            <a:off x="5908985" y="6472171"/>
            <a:ext cx="4235134" cy="369332"/>
          </a:xfrm>
          <a:prstGeom prst="rect">
            <a:avLst/>
          </a:prstGeom>
          <a:noFill/>
        </p:spPr>
        <p:txBody>
          <a:bodyPr wrap="none" rtlCol="0">
            <a:spAutoFit/>
          </a:bodyPr>
          <a:lstStyle/>
          <a:p>
            <a:pPr>
              <a:defRPr/>
            </a:pPr>
            <a:r>
              <a:rPr lang="en-US" dirty="0" err="1">
                <a:latin typeface="Calibri"/>
              </a:rPr>
              <a:t>Welte</a:t>
            </a:r>
            <a:r>
              <a:rPr lang="en-US" dirty="0">
                <a:latin typeface="Calibri"/>
              </a:rPr>
              <a:t>, Chalmers, </a:t>
            </a:r>
            <a:r>
              <a:rPr lang="en-US" dirty="0" err="1">
                <a:latin typeface="Calibri"/>
              </a:rPr>
              <a:t>Pletz</a:t>
            </a:r>
            <a:r>
              <a:rPr lang="en-US" dirty="0">
                <a:latin typeface="Calibri"/>
              </a:rPr>
              <a:t> </a:t>
            </a:r>
            <a:r>
              <a:rPr lang="en-US" dirty="0" err="1">
                <a:latin typeface="Calibri"/>
              </a:rPr>
              <a:t>và</a:t>
            </a:r>
            <a:r>
              <a:rPr lang="en-US" dirty="0">
                <a:latin typeface="Calibri"/>
              </a:rPr>
              <a:t> </a:t>
            </a:r>
            <a:r>
              <a:rPr lang="en-US" dirty="0" err="1">
                <a:latin typeface="Calibri"/>
              </a:rPr>
              <a:t>Aliberti</a:t>
            </a:r>
            <a:r>
              <a:rPr lang="en-US" dirty="0">
                <a:latin typeface="Calibri"/>
              </a:rPr>
              <a:t>, ERJ 2014</a:t>
            </a:r>
          </a:p>
        </p:txBody>
      </p:sp>
    </p:spTree>
    <p:extLst>
      <p:ext uri="{BB962C8B-B14F-4D97-AF65-F5344CB8AC3E}">
        <p14:creationId xmlns:p14="http://schemas.microsoft.com/office/powerpoint/2010/main" val="33194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58E0-B8E7-4AB3-91F5-37697728FB79}"/>
              </a:ext>
            </a:extLst>
          </p:cNvPr>
          <p:cNvSpPr>
            <a:spLocks noGrp="1"/>
          </p:cNvSpPr>
          <p:nvPr>
            <p:ph type="title"/>
          </p:nvPr>
        </p:nvSpPr>
        <p:spPr/>
        <p:txBody>
          <a:bodyPr/>
          <a:lstStyle/>
          <a:p>
            <a:r>
              <a:rPr lang="en-US" dirty="0">
                <a:effectLst/>
                <a:latin typeface="Georgia" panose="02040502050405020303" pitchFamily="18" charset="0"/>
              </a:rPr>
              <a:t>Koch’s postulates</a:t>
            </a:r>
            <a:endParaRPr lang="en-US" dirty="0"/>
          </a:p>
        </p:txBody>
      </p:sp>
      <p:sp>
        <p:nvSpPr>
          <p:cNvPr id="3" name="Content Placeholder 2">
            <a:extLst>
              <a:ext uri="{FF2B5EF4-FFF2-40B4-BE49-F238E27FC236}">
                <a16:creationId xmlns:a16="http://schemas.microsoft.com/office/drawing/2014/main" id="{99F69A83-6547-4E70-9422-6DE005DB3ABC}"/>
              </a:ext>
            </a:extLst>
          </p:cNvPr>
          <p:cNvSpPr>
            <a:spLocks noGrp="1"/>
          </p:cNvSpPr>
          <p:nvPr>
            <p:ph sz="half" idx="1"/>
          </p:nvPr>
        </p:nvSpPr>
        <p:spPr/>
        <p:txBody>
          <a:bodyPr/>
          <a:lstStyle/>
          <a:p>
            <a:pPr>
              <a:buFont typeface="+mj-lt"/>
              <a:buAutoNum type="arabicPeriod"/>
            </a:pPr>
            <a:r>
              <a:rPr lang="en-US" dirty="0">
                <a:effectLst/>
              </a:rPr>
              <a:t>A specific microorganism is always associated with a given disease.</a:t>
            </a:r>
          </a:p>
          <a:p>
            <a:pPr>
              <a:buFont typeface="+mj-lt"/>
              <a:buAutoNum type="arabicPeriod"/>
            </a:pPr>
            <a:r>
              <a:rPr lang="en-US" dirty="0">
                <a:effectLst/>
              </a:rPr>
              <a:t>The microorganism can be isolated from the diseased animal and grown in </a:t>
            </a:r>
            <a:r>
              <a:rPr lang="en-US" u="none" strike="noStrike" dirty="0">
                <a:solidFill>
                  <a:srgbClr val="14599D"/>
                </a:solidFill>
                <a:effectLst/>
                <a:hlinkClick r:id="rId2"/>
              </a:rPr>
              <a:t>pure culture</a:t>
            </a:r>
            <a:r>
              <a:rPr lang="en-US" dirty="0">
                <a:effectLst/>
              </a:rPr>
              <a:t> in the laboratory.</a:t>
            </a:r>
          </a:p>
          <a:p>
            <a:pPr>
              <a:buFont typeface="+mj-lt"/>
              <a:buAutoNum type="arabicPeriod"/>
            </a:pPr>
            <a:r>
              <a:rPr lang="en-US" dirty="0">
                <a:effectLst/>
              </a:rPr>
              <a:t>The cultured microbe will cause disease when transferred to a healthy animal.</a:t>
            </a:r>
          </a:p>
          <a:p>
            <a:pPr>
              <a:buFont typeface="+mj-lt"/>
              <a:buAutoNum type="arabicPeriod"/>
            </a:pPr>
            <a:r>
              <a:rPr lang="en-US" dirty="0">
                <a:effectLst/>
              </a:rPr>
              <a:t>The same type of microorganism can be isolated from the newly infected animal.</a:t>
            </a:r>
            <a:endParaRPr lang="en-US" dirty="0"/>
          </a:p>
        </p:txBody>
      </p:sp>
      <p:sp>
        <p:nvSpPr>
          <p:cNvPr id="4" name="Content Placeholder 3">
            <a:extLst>
              <a:ext uri="{FF2B5EF4-FFF2-40B4-BE49-F238E27FC236}">
                <a16:creationId xmlns:a16="http://schemas.microsoft.com/office/drawing/2014/main" id="{80498C11-9690-444F-B377-A9201CEF54C2}"/>
              </a:ext>
            </a:extLst>
          </p:cNvPr>
          <p:cNvSpPr>
            <a:spLocks noGrp="1"/>
          </p:cNvSpPr>
          <p:nvPr>
            <p:ph sz="half" idx="2"/>
          </p:nvPr>
        </p:nvSpPr>
        <p:spPr>
          <a:xfrm>
            <a:off x="5835749" y="2142067"/>
            <a:ext cx="4995332" cy="3649133"/>
          </a:xfrm>
        </p:spPr>
        <p:txBody>
          <a:bodyPr/>
          <a:lstStyle/>
          <a:p>
            <a:r>
              <a:rPr lang="vi-VN" dirty="0" err="1"/>
              <a:t>Một</a:t>
            </a:r>
            <a:r>
              <a:rPr lang="vi-VN" dirty="0"/>
              <a:t> vi sinh </a:t>
            </a:r>
            <a:r>
              <a:rPr lang="vi-VN" dirty="0" err="1"/>
              <a:t>vật</a:t>
            </a:r>
            <a:r>
              <a:rPr lang="vi-VN" dirty="0"/>
              <a:t> </a:t>
            </a:r>
            <a:r>
              <a:rPr lang="vi-VN" dirty="0" err="1"/>
              <a:t>cụ</a:t>
            </a:r>
            <a:r>
              <a:rPr lang="vi-VN" dirty="0"/>
              <a:t> </a:t>
            </a:r>
            <a:r>
              <a:rPr lang="vi-VN" dirty="0" err="1"/>
              <a:t>thể</a:t>
            </a:r>
            <a:r>
              <a:rPr lang="vi-VN" dirty="0"/>
              <a:t> luôn </a:t>
            </a:r>
            <a:r>
              <a:rPr lang="vi-VN" dirty="0" err="1"/>
              <a:t>gắn</a:t>
            </a:r>
            <a:r>
              <a:rPr lang="vi-VN" dirty="0"/>
              <a:t> </a:t>
            </a:r>
            <a:r>
              <a:rPr lang="vi-VN" dirty="0" err="1"/>
              <a:t>liền</a:t>
            </a:r>
            <a:r>
              <a:rPr lang="vi-VN" dirty="0"/>
              <a:t> </a:t>
            </a:r>
            <a:r>
              <a:rPr lang="vi-VN" dirty="0" err="1"/>
              <a:t>với</a:t>
            </a:r>
            <a:r>
              <a:rPr lang="vi-VN" dirty="0"/>
              <a:t> </a:t>
            </a:r>
            <a:r>
              <a:rPr lang="vi-VN" dirty="0" err="1"/>
              <a:t>một</a:t>
            </a:r>
            <a:r>
              <a:rPr lang="vi-VN" dirty="0"/>
              <a:t> căn </a:t>
            </a:r>
            <a:r>
              <a:rPr lang="vi-VN" dirty="0" err="1"/>
              <a:t>bệnh</a:t>
            </a:r>
            <a:r>
              <a:rPr lang="vi-VN" dirty="0"/>
              <a:t> </a:t>
            </a:r>
            <a:r>
              <a:rPr lang="vi-VN" dirty="0" err="1"/>
              <a:t>nhất</a:t>
            </a:r>
            <a:r>
              <a:rPr lang="vi-VN" dirty="0"/>
              <a:t> </a:t>
            </a:r>
            <a:r>
              <a:rPr lang="vi-VN" dirty="0" err="1"/>
              <a:t>định</a:t>
            </a:r>
            <a:r>
              <a:rPr lang="vi-VN" dirty="0"/>
              <a:t>.</a:t>
            </a:r>
          </a:p>
          <a:p>
            <a:r>
              <a:rPr lang="vi-VN" dirty="0"/>
              <a:t>Vi sinh </a:t>
            </a:r>
            <a:r>
              <a:rPr lang="vi-VN" dirty="0" err="1"/>
              <a:t>vật</a:t>
            </a:r>
            <a:r>
              <a:rPr lang="vi-VN" dirty="0"/>
              <a:t> </a:t>
            </a:r>
            <a:r>
              <a:rPr lang="vi-VN" dirty="0" err="1"/>
              <a:t>có</a:t>
            </a:r>
            <a:r>
              <a:rPr lang="vi-VN" dirty="0"/>
              <a:t> </a:t>
            </a:r>
            <a:r>
              <a:rPr lang="vi-VN" dirty="0" err="1"/>
              <a:t>thể</a:t>
            </a:r>
            <a:r>
              <a:rPr lang="vi-VN" dirty="0"/>
              <a:t> </a:t>
            </a:r>
            <a:r>
              <a:rPr lang="vi-VN" dirty="0" err="1"/>
              <a:t>được</a:t>
            </a:r>
            <a:r>
              <a:rPr lang="vi-VN" dirty="0"/>
              <a:t> phân </a:t>
            </a:r>
            <a:r>
              <a:rPr lang="vi-VN" dirty="0" err="1"/>
              <a:t>lập</a:t>
            </a:r>
            <a:r>
              <a:rPr lang="vi-VN" dirty="0"/>
              <a:t> </a:t>
            </a:r>
            <a:r>
              <a:rPr lang="vi-VN" dirty="0" err="1"/>
              <a:t>từ</a:t>
            </a:r>
            <a:r>
              <a:rPr lang="vi-VN" dirty="0"/>
              <a:t> </a:t>
            </a:r>
            <a:r>
              <a:rPr lang="vi-VN" dirty="0" err="1"/>
              <a:t>động</a:t>
            </a:r>
            <a:r>
              <a:rPr lang="vi-VN" dirty="0"/>
              <a:t> </a:t>
            </a:r>
            <a:r>
              <a:rPr lang="vi-VN" dirty="0" err="1"/>
              <a:t>vật</a:t>
            </a:r>
            <a:r>
              <a:rPr lang="vi-VN" dirty="0"/>
              <a:t> </a:t>
            </a:r>
            <a:r>
              <a:rPr lang="vi-VN" dirty="0" err="1"/>
              <a:t>bị</a:t>
            </a:r>
            <a:r>
              <a:rPr lang="vi-VN" dirty="0"/>
              <a:t> </a:t>
            </a:r>
            <a:r>
              <a:rPr lang="vi-VN" dirty="0" err="1"/>
              <a:t>bệnh</a:t>
            </a:r>
            <a:r>
              <a:rPr lang="vi-VN" dirty="0"/>
              <a:t> </a:t>
            </a:r>
            <a:r>
              <a:rPr lang="vi-VN" dirty="0" err="1"/>
              <a:t>và</a:t>
            </a:r>
            <a:r>
              <a:rPr lang="vi-VN" dirty="0"/>
              <a:t> nuôi </a:t>
            </a:r>
            <a:r>
              <a:rPr lang="vi-VN" dirty="0" err="1"/>
              <a:t>cấy</a:t>
            </a:r>
            <a:r>
              <a:rPr lang="vi-VN" dirty="0"/>
              <a:t> </a:t>
            </a:r>
            <a:r>
              <a:rPr lang="vi-VN" dirty="0" err="1"/>
              <a:t>thuần</a:t>
            </a:r>
            <a:r>
              <a:rPr lang="vi-VN" dirty="0"/>
              <a:t> trong </a:t>
            </a:r>
            <a:r>
              <a:rPr lang="vi-VN" dirty="0" err="1"/>
              <a:t>phòng</a:t>
            </a:r>
            <a:r>
              <a:rPr lang="vi-VN" dirty="0"/>
              <a:t> </a:t>
            </a:r>
            <a:r>
              <a:rPr lang="vi-VN" dirty="0" err="1"/>
              <a:t>thí</a:t>
            </a:r>
            <a:r>
              <a:rPr lang="vi-VN" dirty="0"/>
              <a:t> </a:t>
            </a:r>
            <a:r>
              <a:rPr lang="vi-VN" dirty="0" err="1"/>
              <a:t>nghiệm</a:t>
            </a:r>
            <a:r>
              <a:rPr lang="vi-VN" dirty="0"/>
              <a:t>.</a:t>
            </a:r>
          </a:p>
          <a:p>
            <a:r>
              <a:rPr lang="vi-VN" dirty="0"/>
              <a:t>Vi sinh </a:t>
            </a:r>
            <a:r>
              <a:rPr lang="vi-VN" dirty="0" err="1"/>
              <a:t>vật</a:t>
            </a:r>
            <a:r>
              <a:rPr lang="vi-VN" dirty="0"/>
              <a:t> nuôi </a:t>
            </a:r>
            <a:r>
              <a:rPr lang="vi-VN" dirty="0" err="1"/>
              <a:t>cấy</a:t>
            </a:r>
            <a:r>
              <a:rPr lang="vi-VN" dirty="0"/>
              <a:t> </a:t>
            </a:r>
            <a:r>
              <a:rPr lang="vi-VN" dirty="0" err="1"/>
              <a:t>sẽ</a:t>
            </a:r>
            <a:r>
              <a:rPr lang="vi-VN" dirty="0"/>
              <a:t> gây </a:t>
            </a:r>
            <a:r>
              <a:rPr lang="vi-VN" dirty="0" err="1"/>
              <a:t>bệnh</a:t>
            </a:r>
            <a:r>
              <a:rPr lang="vi-VN" dirty="0"/>
              <a:t> khi </a:t>
            </a:r>
            <a:r>
              <a:rPr lang="vi-VN" dirty="0" err="1"/>
              <a:t>chuyển</a:t>
            </a:r>
            <a:r>
              <a:rPr lang="vi-VN" dirty="0"/>
              <a:t> sang </a:t>
            </a:r>
            <a:r>
              <a:rPr lang="vi-VN" dirty="0" err="1"/>
              <a:t>động</a:t>
            </a:r>
            <a:r>
              <a:rPr lang="vi-VN" dirty="0"/>
              <a:t> </a:t>
            </a:r>
            <a:r>
              <a:rPr lang="vi-VN" dirty="0" err="1"/>
              <a:t>vật</a:t>
            </a:r>
            <a:r>
              <a:rPr lang="vi-VN" dirty="0"/>
              <a:t> </a:t>
            </a:r>
            <a:r>
              <a:rPr lang="vi-VN" dirty="0" err="1"/>
              <a:t>khỏe</a:t>
            </a:r>
            <a:r>
              <a:rPr lang="vi-VN" dirty="0"/>
              <a:t> </a:t>
            </a:r>
            <a:r>
              <a:rPr lang="vi-VN" dirty="0" err="1"/>
              <a:t>mạnh</a:t>
            </a:r>
            <a:r>
              <a:rPr lang="vi-VN" dirty="0"/>
              <a:t>.</a:t>
            </a:r>
          </a:p>
          <a:p>
            <a:r>
              <a:rPr lang="vi-VN" dirty="0" err="1"/>
              <a:t>Có</a:t>
            </a:r>
            <a:r>
              <a:rPr lang="vi-VN" dirty="0"/>
              <a:t> </a:t>
            </a:r>
            <a:r>
              <a:rPr lang="vi-VN" dirty="0" err="1"/>
              <a:t>thể</a:t>
            </a:r>
            <a:r>
              <a:rPr lang="vi-VN" dirty="0"/>
              <a:t> phân </a:t>
            </a:r>
            <a:r>
              <a:rPr lang="vi-VN" dirty="0" err="1"/>
              <a:t>lập</a:t>
            </a:r>
            <a:r>
              <a:rPr lang="vi-VN" dirty="0"/>
              <a:t> </a:t>
            </a:r>
            <a:r>
              <a:rPr lang="vi-VN" dirty="0" err="1"/>
              <a:t>cùng</a:t>
            </a:r>
            <a:r>
              <a:rPr lang="vi-VN" dirty="0"/>
              <a:t> </a:t>
            </a:r>
            <a:r>
              <a:rPr lang="vi-VN" dirty="0" err="1"/>
              <a:t>loại</a:t>
            </a:r>
            <a:r>
              <a:rPr lang="vi-VN" dirty="0"/>
              <a:t> vi sinh </a:t>
            </a:r>
            <a:r>
              <a:rPr lang="vi-VN" dirty="0" err="1"/>
              <a:t>vật</a:t>
            </a:r>
            <a:r>
              <a:rPr lang="vi-VN" dirty="0"/>
              <a:t> </a:t>
            </a:r>
            <a:r>
              <a:rPr lang="vi-VN" dirty="0" err="1"/>
              <a:t>từ</a:t>
            </a:r>
            <a:r>
              <a:rPr lang="vi-VN" dirty="0"/>
              <a:t> con </a:t>
            </a:r>
            <a:r>
              <a:rPr lang="vi-VN" dirty="0" err="1"/>
              <a:t>vật</a:t>
            </a:r>
            <a:r>
              <a:rPr lang="vi-VN" dirty="0"/>
              <a:t> </a:t>
            </a:r>
            <a:r>
              <a:rPr lang="vi-VN" dirty="0" err="1"/>
              <a:t>mới</a:t>
            </a:r>
            <a:r>
              <a:rPr lang="vi-VN" dirty="0"/>
              <a:t> </a:t>
            </a:r>
            <a:r>
              <a:rPr lang="vi-VN" dirty="0" err="1"/>
              <a:t>nhiễm</a:t>
            </a:r>
            <a:r>
              <a:rPr lang="vi-VN" dirty="0"/>
              <a:t> </a:t>
            </a:r>
            <a:r>
              <a:rPr lang="vi-VN" dirty="0" err="1"/>
              <a:t>bệnh</a:t>
            </a:r>
            <a:r>
              <a:rPr lang="vi-VN" dirty="0"/>
              <a:t>.</a:t>
            </a:r>
            <a:endParaRPr lang="en-US" dirty="0"/>
          </a:p>
        </p:txBody>
      </p:sp>
    </p:spTree>
    <p:extLst>
      <p:ext uri="{BB962C8B-B14F-4D97-AF65-F5344CB8AC3E}">
        <p14:creationId xmlns:p14="http://schemas.microsoft.com/office/powerpoint/2010/main" val="375133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5D86-4DA6-4F2B-9FA3-4FB9EAB2F495}"/>
              </a:ext>
            </a:extLst>
          </p:cNvPr>
          <p:cNvSpPr>
            <a:spLocks noGrp="1"/>
          </p:cNvSpPr>
          <p:nvPr>
            <p:ph type="title"/>
          </p:nvPr>
        </p:nvSpPr>
        <p:spPr/>
        <p:txBody>
          <a:bodyPr anchor="ctr">
            <a:normAutofit/>
          </a:bodyPr>
          <a:lstStyle/>
          <a:p>
            <a:r>
              <a:rPr lang="en-US" dirty="0" err="1">
                <a:solidFill>
                  <a:schemeClr val="tx1"/>
                </a:solidFill>
              </a:rPr>
              <a:t>Điều</a:t>
            </a:r>
            <a:r>
              <a:rPr lang="en-US" dirty="0">
                <a:solidFill>
                  <a:schemeClr val="tx1"/>
                </a:solidFill>
              </a:rPr>
              <a:t> </a:t>
            </a:r>
            <a:r>
              <a:rPr lang="en-US" dirty="0" err="1">
                <a:solidFill>
                  <a:schemeClr val="tx1"/>
                </a:solidFill>
              </a:rPr>
              <a:t>trị</a:t>
            </a:r>
            <a:r>
              <a:rPr lang="en-US" dirty="0">
                <a:solidFill>
                  <a:schemeClr val="tx1"/>
                </a:solidFill>
              </a:rPr>
              <a:t> </a:t>
            </a:r>
            <a:r>
              <a:rPr lang="en-US" dirty="0" err="1">
                <a:solidFill>
                  <a:schemeClr val="tx1"/>
                </a:solidFill>
              </a:rPr>
              <a:t>Viêm</a:t>
            </a:r>
            <a:r>
              <a:rPr lang="en-US" dirty="0">
                <a:solidFill>
                  <a:schemeClr val="tx1"/>
                </a:solidFill>
              </a:rPr>
              <a:t> </a:t>
            </a:r>
            <a:r>
              <a:rPr lang="en-US" dirty="0" err="1">
                <a:solidFill>
                  <a:schemeClr val="tx1"/>
                </a:solidFill>
              </a:rPr>
              <a:t>phổi</a:t>
            </a:r>
            <a:r>
              <a:rPr lang="en-US" dirty="0">
                <a:solidFill>
                  <a:schemeClr val="tx1"/>
                </a:solidFill>
              </a:rPr>
              <a:t> </a:t>
            </a:r>
            <a:r>
              <a:rPr lang="en-US" dirty="0" err="1">
                <a:solidFill>
                  <a:schemeClr val="tx1"/>
                </a:solidFill>
              </a:rPr>
              <a:t>cộng</a:t>
            </a:r>
            <a:r>
              <a:rPr lang="en-US" dirty="0">
                <a:solidFill>
                  <a:schemeClr val="tx1"/>
                </a:solidFill>
              </a:rPr>
              <a:t> </a:t>
            </a:r>
            <a:r>
              <a:rPr lang="en-US" dirty="0" err="1">
                <a:solidFill>
                  <a:schemeClr val="tx1"/>
                </a:solidFill>
              </a:rPr>
              <a:t>đồng</a:t>
            </a:r>
            <a:r>
              <a:rPr lang="en-US" dirty="0">
                <a:solidFill>
                  <a:schemeClr val="tx1"/>
                </a:solidFill>
              </a:rPr>
              <a:t> </a:t>
            </a:r>
            <a:r>
              <a:rPr lang="en-US" dirty="0" err="1">
                <a:solidFill>
                  <a:schemeClr val="tx1"/>
                </a:solidFill>
              </a:rPr>
              <a:t>kinh</a:t>
            </a:r>
            <a:r>
              <a:rPr lang="en-US" dirty="0">
                <a:solidFill>
                  <a:schemeClr val="tx1"/>
                </a:solidFill>
              </a:rPr>
              <a:t> </a:t>
            </a:r>
            <a:r>
              <a:rPr lang="en-US" dirty="0" err="1">
                <a:solidFill>
                  <a:schemeClr val="tx1"/>
                </a:solidFill>
              </a:rPr>
              <a:t>nghiệm</a:t>
            </a:r>
            <a:r>
              <a:rPr lang="en-US" dirty="0">
                <a:solidFill>
                  <a:schemeClr val="tx1"/>
                </a:solidFill>
              </a:rPr>
              <a:t>?</a:t>
            </a:r>
          </a:p>
        </p:txBody>
      </p:sp>
      <p:pic>
        <p:nvPicPr>
          <p:cNvPr id="9" name="Content Placeholder 8" descr="A close up of a sign&#10;&#10;Description automatically generated">
            <a:extLst>
              <a:ext uri="{FF2B5EF4-FFF2-40B4-BE49-F238E27FC236}">
                <a16:creationId xmlns:a16="http://schemas.microsoft.com/office/drawing/2014/main" id="{C8B21F94-9E79-40CE-B72B-B7EC43725F54}"/>
              </a:ext>
            </a:extLst>
          </p:cNvPr>
          <p:cNvPicPr>
            <a:picLocks noGrp="1" noChangeAspect="1"/>
          </p:cNvPicPr>
          <p:nvPr>
            <p:ph idx="1"/>
          </p:nvPr>
        </p:nvPicPr>
        <p:blipFill>
          <a:blip r:embed="rId2"/>
          <a:stretch>
            <a:fillRect/>
          </a:stretch>
        </p:blipFill>
        <p:spPr>
          <a:xfrm>
            <a:off x="7569200" y="2527300"/>
            <a:ext cx="4000500" cy="26416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4F4BAF7E-EF14-4A62-B394-F72E4B7F2AB5}"/>
              </a:ext>
            </a:extLst>
          </p:cNvPr>
          <p:cNvPicPr>
            <a:picLocks noChangeAspect="1"/>
          </p:cNvPicPr>
          <p:nvPr/>
        </p:nvPicPr>
        <p:blipFill>
          <a:blip r:embed="rId3"/>
          <a:stretch>
            <a:fillRect/>
          </a:stretch>
        </p:blipFill>
        <p:spPr>
          <a:xfrm>
            <a:off x="609600" y="2527300"/>
            <a:ext cx="3136900" cy="26416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E6C3A32-71FB-4D89-A311-9A4345C524F9}"/>
              </a:ext>
            </a:extLst>
          </p:cNvPr>
          <p:cNvPicPr>
            <a:picLocks noChangeAspect="1"/>
          </p:cNvPicPr>
          <p:nvPr/>
        </p:nvPicPr>
        <p:blipFill>
          <a:blip r:embed="rId4"/>
          <a:stretch>
            <a:fillRect/>
          </a:stretch>
        </p:blipFill>
        <p:spPr>
          <a:xfrm>
            <a:off x="3822700" y="2527300"/>
            <a:ext cx="3670300" cy="2641600"/>
          </a:xfrm>
          <a:prstGeom prst="rect">
            <a:avLst/>
          </a:prstGeom>
        </p:spPr>
      </p:pic>
    </p:spTree>
    <p:extLst>
      <p:ext uri="{BB962C8B-B14F-4D97-AF65-F5344CB8AC3E}">
        <p14:creationId xmlns:p14="http://schemas.microsoft.com/office/powerpoint/2010/main" val="2651405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 name="Rectangle 10"/>
          <p:cNvSpPr>
            <a:spLocks noGrp="1" noChangeArrowheads="1"/>
          </p:cNvSpPr>
          <p:nvPr>
            <p:ph type="title"/>
          </p:nvPr>
        </p:nvSpPr>
        <p:spPr>
          <a:xfrm>
            <a:off x="1600200" y="228600"/>
            <a:ext cx="8991600" cy="1143000"/>
          </a:xfrm>
          <a:effectLst>
            <a:outerShdw dist="35921" dir="2700000" algn="ctr" rotWithShape="0">
              <a:schemeClr val="bg2"/>
            </a:outerShdw>
          </a:effectLst>
        </p:spPr>
        <p:txBody>
          <a:bodyPr/>
          <a:lstStyle/>
          <a:p>
            <a:r>
              <a:rPr lang="en-US" altLang="en-US" sz="3200" b="1" dirty="0" err="1">
                <a:solidFill>
                  <a:srgbClr val="FFFF00"/>
                </a:solidFill>
                <a:latin typeface="Arial" panose="020B0604020202020204" pitchFamily="34" charset="0"/>
                <a:cs typeface="Arial" panose="020B0604020202020204" pitchFamily="34" charset="0"/>
              </a:rPr>
              <a:t>Các</a:t>
            </a:r>
            <a:r>
              <a:rPr lang="en-US" altLang="en-US" sz="3200" b="1" dirty="0">
                <a:solidFill>
                  <a:srgbClr val="FFFF00"/>
                </a:solidFill>
                <a:latin typeface="Arial" panose="020B0604020202020204" pitchFamily="34" charset="0"/>
                <a:cs typeface="Arial" panose="020B0604020202020204" pitchFamily="34" charset="0"/>
              </a:rPr>
              <a:t> vi </a:t>
            </a:r>
            <a:r>
              <a:rPr lang="en-US" altLang="en-US" sz="3200" b="1" dirty="0" err="1">
                <a:solidFill>
                  <a:srgbClr val="FFFF00"/>
                </a:solidFill>
                <a:latin typeface="Arial" panose="020B0604020202020204" pitchFamily="34" charset="0"/>
                <a:cs typeface="Arial" panose="020B0604020202020204" pitchFamily="34" charset="0"/>
              </a:rPr>
              <a:t>khuẩn</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thường</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gặp</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trong</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viêm</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phổi</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cộng</a:t>
            </a:r>
            <a:r>
              <a:rPr lang="en-US" altLang="en-US" sz="3200" b="1" dirty="0">
                <a:solidFill>
                  <a:srgbClr val="FFFF00"/>
                </a:solidFill>
                <a:latin typeface="Arial" panose="020B0604020202020204" pitchFamily="34" charset="0"/>
                <a:cs typeface="Arial" panose="020B0604020202020204" pitchFamily="34" charset="0"/>
              </a:rPr>
              <a:t> </a:t>
            </a:r>
            <a:r>
              <a:rPr lang="en-US" altLang="en-US" sz="3200" b="1" dirty="0" err="1">
                <a:solidFill>
                  <a:srgbClr val="FFFF00"/>
                </a:solidFill>
                <a:latin typeface="Arial" panose="020B0604020202020204" pitchFamily="34" charset="0"/>
                <a:cs typeface="Arial" panose="020B0604020202020204" pitchFamily="34" charset="0"/>
              </a:rPr>
              <a:t>đồng</a:t>
            </a:r>
            <a:endParaRPr lang="en-US" altLang="en-US" sz="3200" b="1" dirty="0">
              <a:solidFill>
                <a:srgbClr val="FFFF00"/>
              </a:solidFill>
              <a:latin typeface="Arial" panose="020B0604020202020204" pitchFamily="34" charset="0"/>
              <a:cs typeface="Arial" panose="020B0604020202020204" pitchFamily="34" charset="0"/>
            </a:endParaRPr>
          </a:p>
        </p:txBody>
      </p:sp>
      <p:graphicFrame>
        <p:nvGraphicFramePr>
          <p:cNvPr id="10242" name="Object 2"/>
          <p:cNvGraphicFramePr>
            <a:graphicFrameLocks noGrp="1" noChangeAspect="1"/>
          </p:cNvGraphicFramePr>
          <p:nvPr>
            <p:ph type="chart" idx="1"/>
          </p:nvPr>
        </p:nvGraphicFramePr>
        <p:xfrm>
          <a:off x="2209800" y="1481139"/>
          <a:ext cx="7467600" cy="3952875"/>
        </p:xfrm>
        <a:graphic>
          <a:graphicData uri="http://schemas.openxmlformats.org/presentationml/2006/ole">
            <mc:AlternateContent xmlns:mc="http://schemas.openxmlformats.org/markup-compatibility/2006">
              <mc:Choice xmlns:v="urn:schemas-microsoft-com:vml" Requires="v">
                <p:oleObj name="Chart" r:id="rId3" imgW="7631819" imgH="5096117" progId="MSGraph.Chart.8">
                  <p:embed followColorScheme="full"/>
                </p:oleObj>
              </mc:Choice>
              <mc:Fallback>
                <p:oleObj name="Chart" r:id="rId3" imgW="7631819" imgH="5096117" progId="MSGraph.Chart.8">
                  <p:embed followColorScheme="full"/>
                  <p:pic>
                    <p:nvPicPr>
                      <p:cNvPr id="10242" name="Object 2"/>
                      <p:cNvPicPr>
                        <a:picLocks noChangeAspect="1" noChangeArrowheads="1"/>
                      </p:cNvPicPr>
                      <p:nvPr/>
                    </p:nvPicPr>
                    <p:blipFill>
                      <a:blip r:embed="rId4"/>
                      <a:srcRect/>
                      <a:stretch>
                        <a:fillRect/>
                      </a:stretch>
                    </p:blipFill>
                    <p:spPr bwMode="auto">
                      <a:xfrm>
                        <a:off x="2209800" y="1481139"/>
                        <a:ext cx="74676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3" name="Rectangle 3"/>
          <p:cNvSpPr>
            <a:spLocks noChangeArrowheads="1"/>
          </p:cNvSpPr>
          <p:nvPr/>
        </p:nvSpPr>
        <p:spPr bwMode="auto">
          <a:xfrm>
            <a:off x="2133600" y="6357938"/>
            <a:ext cx="853440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200" b="1" dirty="0">
                <a:solidFill>
                  <a:prstClr val="white"/>
                </a:solidFill>
              </a:rPr>
              <a:t>Cunha BA. </a:t>
            </a:r>
            <a:r>
              <a:rPr lang="en-US" altLang="en-US" sz="1200" b="1" i="1" dirty="0">
                <a:solidFill>
                  <a:prstClr val="white"/>
                </a:solidFill>
              </a:rPr>
              <a:t>Chest. </a:t>
            </a:r>
            <a:r>
              <a:rPr lang="en-US" altLang="en-US" sz="1200" b="1" dirty="0">
                <a:solidFill>
                  <a:prstClr val="white"/>
                </a:solidFill>
              </a:rPr>
              <a:t>2004;125:1913-1919;</a:t>
            </a:r>
            <a:r>
              <a:rPr lang="en-US" altLang="en-US" sz="1200" b="1" i="1" dirty="0">
                <a:solidFill>
                  <a:prstClr val="white"/>
                </a:solidFill>
              </a:rPr>
              <a:t> </a:t>
            </a:r>
            <a:r>
              <a:rPr lang="en-US" altLang="en-US" sz="1200" b="1" dirty="0">
                <a:solidFill>
                  <a:prstClr val="white"/>
                </a:solidFill>
              </a:rPr>
              <a:t>American Thoracic Society. </a:t>
            </a:r>
            <a:r>
              <a:rPr lang="en-US" altLang="en-US" sz="1200" b="1" i="1" dirty="0">
                <a:solidFill>
                  <a:prstClr val="white"/>
                </a:solidFill>
              </a:rPr>
              <a:t>Am J </a:t>
            </a:r>
            <a:r>
              <a:rPr lang="en-US" altLang="en-US" sz="1200" b="1" i="1" dirty="0" err="1">
                <a:solidFill>
                  <a:prstClr val="white"/>
                </a:solidFill>
              </a:rPr>
              <a:t>Respir</a:t>
            </a:r>
            <a:r>
              <a:rPr lang="en-US" altLang="en-US" sz="1200" b="1" i="1" dirty="0">
                <a:solidFill>
                  <a:prstClr val="white"/>
                </a:solidFill>
              </a:rPr>
              <a:t> </a:t>
            </a:r>
            <a:r>
              <a:rPr lang="en-US" altLang="en-US" sz="1200" b="1" i="1" dirty="0" err="1">
                <a:solidFill>
                  <a:prstClr val="white"/>
                </a:solidFill>
              </a:rPr>
              <a:t>Crit</a:t>
            </a:r>
            <a:r>
              <a:rPr lang="en-US" altLang="en-US" sz="1200" b="1" i="1" dirty="0">
                <a:solidFill>
                  <a:prstClr val="white"/>
                </a:solidFill>
              </a:rPr>
              <a:t> Care Med.</a:t>
            </a:r>
            <a:r>
              <a:rPr lang="en-US" altLang="en-US" sz="1200" b="1" dirty="0">
                <a:solidFill>
                  <a:prstClr val="white"/>
                </a:solidFill>
              </a:rPr>
              <a:t> 2001;163:1730-1754.</a:t>
            </a:r>
          </a:p>
        </p:txBody>
      </p:sp>
      <p:sp>
        <p:nvSpPr>
          <p:cNvPr id="10244" name="Rectangle 4"/>
          <p:cNvSpPr>
            <a:spLocks noChangeArrowheads="1"/>
          </p:cNvSpPr>
          <p:nvPr/>
        </p:nvSpPr>
        <p:spPr bwMode="auto">
          <a:xfrm>
            <a:off x="2971801" y="1752601"/>
            <a:ext cx="19780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sz="1600" b="1" i="1">
                <a:solidFill>
                  <a:srgbClr val="FFFFFF"/>
                </a:solidFill>
              </a:rPr>
              <a:t>S. pneumoniae</a:t>
            </a:r>
          </a:p>
        </p:txBody>
      </p:sp>
      <p:sp>
        <p:nvSpPr>
          <p:cNvPr id="10245" name="Rectangle 5"/>
          <p:cNvSpPr>
            <a:spLocks noChangeArrowheads="1"/>
          </p:cNvSpPr>
          <p:nvPr/>
        </p:nvSpPr>
        <p:spPr bwMode="auto">
          <a:xfrm>
            <a:off x="7486650" y="1593850"/>
            <a:ext cx="2343150" cy="80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sz="1400" b="1">
                <a:solidFill>
                  <a:srgbClr val="FFFFFF"/>
                </a:solidFill>
              </a:rPr>
              <a:t>Atypical pathogens:</a:t>
            </a:r>
          </a:p>
          <a:p>
            <a:pPr algn="r">
              <a:lnSpc>
                <a:spcPct val="30000"/>
              </a:lnSpc>
              <a:spcBef>
                <a:spcPct val="50000"/>
              </a:spcBef>
              <a:defRPr/>
            </a:pPr>
            <a:r>
              <a:rPr lang="en-US" altLang="en-US" sz="1400" b="1" i="1">
                <a:solidFill>
                  <a:srgbClr val="FFFFFF"/>
                </a:solidFill>
              </a:rPr>
              <a:t>Legionella </a:t>
            </a:r>
            <a:r>
              <a:rPr lang="en-US" altLang="en-US" sz="1400" b="1">
                <a:solidFill>
                  <a:srgbClr val="FFFFFF"/>
                </a:solidFill>
              </a:rPr>
              <a:t>spp</a:t>
            </a:r>
            <a:endParaRPr lang="en-US" altLang="en-US" sz="1400" b="1" i="1">
              <a:solidFill>
                <a:srgbClr val="FFFFFF"/>
              </a:solidFill>
            </a:endParaRPr>
          </a:p>
          <a:p>
            <a:pPr algn="r">
              <a:lnSpc>
                <a:spcPct val="30000"/>
              </a:lnSpc>
              <a:spcBef>
                <a:spcPct val="50000"/>
              </a:spcBef>
              <a:defRPr/>
            </a:pPr>
            <a:r>
              <a:rPr lang="en-US" altLang="en-US" sz="1400" b="1" i="1">
                <a:solidFill>
                  <a:srgbClr val="FFFFFF"/>
                </a:solidFill>
              </a:rPr>
              <a:t>Chlamydia </a:t>
            </a:r>
            <a:r>
              <a:rPr lang="en-US" altLang="en-US" sz="1400" b="1">
                <a:solidFill>
                  <a:srgbClr val="FFFFFF"/>
                </a:solidFill>
              </a:rPr>
              <a:t>spp</a:t>
            </a:r>
            <a:endParaRPr lang="en-US" altLang="en-US" sz="1400" b="1" i="1">
              <a:solidFill>
                <a:srgbClr val="FFFFFF"/>
              </a:solidFill>
            </a:endParaRPr>
          </a:p>
          <a:p>
            <a:pPr algn="r">
              <a:lnSpc>
                <a:spcPct val="30000"/>
              </a:lnSpc>
              <a:spcBef>
                <a:spcPct val="50000"/>
              </a:spcBef>
              <a:defRPr/>
            </a:pPr>
            <a:r>
              <a:rPr lang="en-US" altLang="en-US" sz="1400" b="1" i="1">
                <a:solidFill>
                  <a:srgbClr val="FFFFFF"/>
                </a:solidFill>
              </a:rPr>
              <a:t>Mycoplasma </a:t>
            </a:r>
            <a:r>
              <a:rPr lang="en-US" altLang="en-US" sz="1400" b="1">
                <a:solidFill>
                  <a:srgbClr val="FFFFFF"/>
                </a:solidFill>
              </a:rPr>
              <a:t>spp</a:t>
            </a:r>
            <a:endParaRPr lang="en-US" altLang="en-US" sz="1400" b="1" i="1">
              <a:solidFill>
                <a:srgbClr val="FFFFFF"/>
              </a:solidFill>
            </a:endParaRPr>
          </a:p>
        </p:txBody>
      </p:sp>
      <p:sp>
        <p:nvSpPr>
          <p:cNvPr id="10246" name="Rectangle 6"/>
          <p:cNvSpPr>
            <a:spLocks noChangeArrowheads="1"/>
          </p:cNvSpPr>
          <p:nvPr/>
        </p:nvSpPr>
        <p:spPr bwMode="auto">
          <a:xfrm>
            <a:off x="8713788" y="2925764"/>
            <a:ext cx="175101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b="1" i="1">
                <a:solidFill>
                  <a:srgbClr val="FFFFFF"/>
                </a:solidFill>
              </a:rPr>
              <a:t>S. aureus</a:t>
            </a:r>
          </a:p>
        </p:txBody>
      </p:sp>
      <p:sp>
        <p:nvSpPr>
          <p:cNvPr id="10247" name="Rectangle 7"/>
          <p:cNvSpPr>
            <a:spLocks noChangeArrowheads="1"/>
          </p:cNvSpPr>
          <p:nvPr/>
        </p:nvSpPr>
        <p:spPr bwMode="auto">
          <a:xfrm>
            <a:off x="8464551" y="4457701"/>
            <a:ext cx="885825"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b="1">
                <a:solidFill>
                  <a:srgbClr val="FFFFFF"/>
                </a:solidFill>
              </a:rPr>
              <a:t>Other</a:t>
            </a:r>
          </a:p>
        </p:txBody>
      </p:sp>
      <p:sp>
        <p:nvSpPr>
          <p:cNvPr id="10248" name="Rectangle 8"/>
          <p:cNvSpPr>
            <a:spLocks noChangeArrowheads="1"/>
          </p:cNvSpPr>
          <p:nvPr/>
        </p:nvSpPr>
        <p:spPr bwMode="auto">
          <a:xfrm>
            <a:off x="5991226" y="5140326"/>
            <a:ext cx="21304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sz="1600" b="1">
                <a:solidFill>
                  <a:srgbClr val="FFFFFF"/>
                </a:solidFill>
              </a:rPr>
              <a:t>Aerobic </a:t>
            </a:r>
            <a:br>
              <a:rPr lang="en-US" altLang="en-US" sz="1600" b="1">
                <a:solidFill>
                  <a:srgbClr val="FFFFFF"/>
                </a:solidFill>
              </a:rPr>
            </a:br>
            <a:r>
              <a:rPr lang="en-US" altLang="en-US" sz="1600" b="1">
                <a:solidFill>
                  <a:srgbClr val="FFFFFF"/>
                </a:solidFill>
              </a:rPr>
              <a:t>gram-negative rods</a:t>
            </a:r>
          </a:p>
        </p:txBody>
      </p:sp>
      <p:sp>
        <p:nvSpPr>
          <p:cNvPr id="10249" name="Rectangle 9"/>
          <p:cNvSpPr>
            <a:spLocks noChangeArrowheads="1"/>
          </p:cNvSpPr>
          <p:nvPr/>
        </p:nvSpPr>
        <p:spPr bwMode="auto">
          <a:xfrm>
            <a:off x="2506663" y="4746626"/>
            <a:ext cx="26924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defRPr/>
            </a:pPr>
            <a:r>
              <a:rPr lang="en-US" altLang="en-US" sz="1600" b="1" i="1">
                <a:solidFill>
                  <a:srgbClr val="FFFFFF"/>
                </a:solidFill>
              </a:rPr>
              <a:t>H. influenzae</a:t>
            </a:r>
            <a:r>
              <a:rPr lang="en-US" altLang="en-US" sz="1600" b="1">
                <a:solidFill>
                  <a:srgbClr val="FFFFFF"/>
                </a:solidFill>
              </a:rPr>
              <a:t> </a:t>
            </a:r>
            <a:br>
              <a:rPr lang="en-US" altLang="en-US" sz="1600" b="1">
                <a:solidFill>
                  <a:srgbClr val="FFFFFF"/>
                </a:solidFill>
              </a:rPr>
            </a:br>
            <a:r>
              <a:rPr lang="en-US" altLang="en-US" sz="1600" b="1">
                <a:solidFill>
                  <a:srgbClr val="FFFFFF"/>
                </a:solidFill>
              </a:rPr>
              <a:t>and </a:t>
            </a:r>
            <a:r>
              <a:rPr lang="en-US" altLang="en-US" sz="1600" b="1" i="1">
                <a:solidFill>
                  <a:srgbClr val="FFFFFF"/>
                </a:solidFill>
              </a:rPr>
              <a:t>M. catarrhalis</a:t>
            </a:r>
            <a:r>
              <a:rPr lang="en-US" altLang="en-US" sz="1600" b="1">
                <a:solidFill>
                  <a:srgbClr val="FFFFFF"/>
                </a:solidFill>
              </a:rPr>
              <a:t> </a:t>
            </a:r>
          </a:p>
        </p:txBody>
      </p:sp>
      <p:sp>
        <p:nvSpPr>
          <p:cNvPr id="10251" name="Rectangle 11"/>
          <p:cNvSpPr>
            <a:spLocks noChangeArrowheads="1"/>
          </p:cNvSpPr>
          <p:nvPr/>
        </p:nvSpPr>
        <p:spPr bwMode="white">
          <a:xfrm>
            <a:off x="6996114" y="2232026"/>
            <a:ext cx="46166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22%</a:t>
            </a:r>
            <a:endParaRPr lang="en-US" altLang="en-US">
              <a:solidFill>
                <a:srgbClr val="FFFFFF"/>
              </a:solidFill>
            </a:endParaRPr>
          </a:p>
        </p:txBody>
      </p:sp>
      <p:sp>
        <p:nvSpPr>
          <p:cNvPr id="10252" name="Rectangle 12"/>
          <p:cNvSpPr>
            <a:spLocks noChangeArrowheads="1"/>
          </p:cNvSpPr>
          <p:nvPr/>
        </p:nvSpPr>
        <p:spPr bwMode="white">
          <a:xfrm>
            <a:off x="8021639" y="3006726"/>
            <a:ext cx="33342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6%</a:t>
            </a:r>
            <a:endParaRPr lang="en-US" altLang="en-US">
              <a:solidFill>
                <a:srgbClr val="FFFFFF"/>
              </a:solidFill>
            </a:endParaRPr>
          </a:p>
        </p:txBody>
      </p:sp>
      <p:sp>
        <p:nvSpPr>
          <p:cNvPr id="10253" name="Rectangle 13"/>
          <p:cNvSpPr>
            <a:spLocks noChangeArrowheads="1"/>
          </p:cNvSpPr>
          <p:nvPr/>
        </p:nvSpPr>
        <p:spPr bwMode="white">
          <a:xfrm>
            <a:off x="7180264" y="3562351"/>
            <a:ext cx="46166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15%</a:t>
            </a:r>
            <a:endParaRPr lang="en-US" altLang="en-US">
              <a:solidFill>
                <a:srgbClr val="FFFFFF"/>
              </a:solidFill>
            </a:endParaRPr>
          </a:p>
        </p:txBody>
      </p:sp>
      <p:sp>
        <p:nvSpPr>
          <p:cNvPr id="10254" name="Rectangle 14"/>
          <p:cNvSpPr>
            <a:spLocks noChangeArrowheads="1"/>
          </p:cNvSpPr>
          <p:nvPr/>
        </p:nvSpPr>
        <p:spPr bwMode="white">
          <a:xfrm>
            <a:off x="6215064" y="3935414"/>
            <a:ext cx="33342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8%</a:t>
            </a:r>
            <a:endParaRPr lang="en-US" altLang="en-US">
              <a:solidFill>
                <a:srgbClr val="FFFFFF"/>
              </a:solidFill>
            </a:endParaRPr>
          </a:p>
        </p:txBody>
      </p:sp>
      <p:sp>
        <p:nvSpPr>
          <p:cNvPr id="10255" name="Rectangle 15"/>
          <p:cNvSpPr>
            <a:spLocks noChangeArrowheads="1"/>
          </p:cNvSpPr>
          <p:nvPr/>
        </p:nvSpPr>
        <p:spPr bwMode="white">
          <a:xfrm>
            <a:off x="5214939" y="3684589"/>
            <a:ext cx="46166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15%</a:t>
            </a:r>
            <a:endParaRPr lang="en-US" altLang="en-US">
              <a:solidFill>
                <a:srgbClr val="FFFFFF"/>
              </a:solidFill>
            </a:endParaRPr>
          </a:p>
        </p:txBody>
      </p:sp>
      <p:sp>
        <p:nvSpPr>
          <p:cNvPr id="10256" name="Rectangle 16"/>
          <p:cNvSpPr>
            <a:spLocks noChangeArrowheads="1"/>
          </p:cNvSpPr>
          <p:nvPr/>
        </p:nvSpPr>
        <p:spPr bwMode="white">
          <a:xfrm>
            <a:off x="4757739" y="2432051"/>
            <a:ext cx="461665" cy="27699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b="1">
                <a:solidFill>
                  <a:srgbClr val="FFFFFF"/>
                </a:solidFill>
              </a:rPr>
              <a:t>34%</a:t>
            </a:r>
            <a:endParaRPr lang="en-US" altLang="en-US">
              <a:solidFill>
                <a:srgbClr val="FFFFFF"/>
              </a:solidFill>
            </a:endParaRPr>
          </a:p>
        </p:txBody>
      </p:sp>
    </p:spTree>
    <p:extLst>
      <p:ext uri="{BB962C8B-B14F-4D97-AF65-F5344CB8AC3E}">
        <p14:creationId xmlns:p14="http://schemas.microsoft.com/office/powerpoint/2010/main" val="34923718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a:xfrm>
            <a:off x="1219200" y="368915"/>
            <a:ext cx="10127192" cy="931340"/>
          </a:xfrm>
        </p:spPr>
        <p:txBody>
          <a:bodyPr vert="horz" lIns="91440" tIns="45720" rIns="91440" bIns="45720" rtlCol="0" anchor="b">
            <a:normAutofit/>
          </a:bodyPr>
          <a:lstStyle/>
          <a:p>
            <a:pPr algn="r"/>
            <a:r>
              <a:rPr lang="en-US" sz="4000" b="1" dirty="0" err="1"/>
              <a:t>Tác</a:t>
            </a:r>
            <a:r>
              <a:rPr lang="en-US" sz="4000" b="1" dirty="0"/>
              <a:t> </a:t>
            </a:r>
            <a:r>
              <a:rPr lang="en-US" sz="4000" b="1" dirty="0" err="1"/>
              <a:t>nhân</a:t>
            </a:r>
            <a:r>
              <a:rPr lang="en-US" sz="4000" b="1" dirty="0"/>
              <a:t> </a:t>
            </a:r>
            <a:r>
              <a:rPr lang="en-US" sz="4000" b="1" dirty="0" err="1"/>
              <a:t>gây</a:t>
            </a:r>
            <a:r>
              <a:rPr lang="en-US" sz="4000" b="1" dirty="0"/>
              <a:t> </a:t>
            </a:r>
            <a:r>
              <a:rPr lang="en-US" sz="4000" b="1" dirty="0" err="1"/>
              <a:t>viêm</a:t>
            </a:r>
            <a:r>
              <a:rPr lang="en-US" sz="4000" b="1" dirty="0"/>
              <a:t> </a:t>
            </a:r>
            <a:r>
              <a:rPr lang="en-US" sz="4000" b="1" dirty="0" err="1"/>
              <a:t>phổi</a:t>
            </a:r>
            <a:endParaRPr lang="en-US" sz="4000" dirty="0"/>
          </a:p>
        </p:txBody>
      </p:sp>
      <p:sp>
        <p:nvSpPr>
          <p:cNvPr id="15363" name="Rectangle 8"/>
          <p:cNvSpPr>
            <a:spLocks noGrp="1" noChangeArrowheads="1"/>
          </p:cNvSpPr>
          <p:nvPr>
            <p:ph sz="half" idx="1"/>
          </p:nvPr>
        </p:nvSpPr>
        <p:spPr>
          <a:xfrm>
            <a:off x="3962399" y="6091159"/>
            <a:ext cx="7197726" cy="397926"/>
          </a:xfrm>
        </p:spPr>
        <p:txBody>
          <a:bodyPr vert="horz" lIns="91440" tIns="45720" rIns="91440" bIns="45720" rtlCol="0" anchor="t">
            <a:normAutofit/>
          </a:bodyPr>
          <a:lstStyle/>
          <a:p>
            <a:pPr marL="0" indent="0" algn="r">
              <a:buNone/>
            </a:pPr>
            <a:r>
              <a:rPr lang="en-US" cap="all" dirty="0" err="1"/>
              <a:t>Viêm</a:t>
            </a:r>
            <a:r>
              <a:rPr lang="en-US" cap="all" dirty="0"/>
              <a:t> </a:t>
            </a:r>
            <a:r>
              <a:rPr lang="en-US" cap="all" dirty="0" err="1"/>
              <a:t>phổi</a:t>
            </a:r>
            <a:r>
              <a:rPr lang="en-US" cap="all" dirty="0"/>
              <a:t> </a:t>
            </a:r>
            <a:r>
              <a:rPr lang="en-US" cap="all" dirty="0" err="1"/>
              <a:t>là</a:t>
            </a:r>
            <a:r>
              <a:rPr lang="en-US" cap="all" dirty="0"/>
              <a:t> </a:t>
            </a:r>
            <a:r>
              <a:rPr lang="en-US" cap="all" dirty="0" err="1"/>
              <a:t>tình</a:t>
            </a:r>
            <a:r>
              <a:rPr lang="en-US" cap="all" dirty="0"/>
              <a:t> </a:t>
            </a:r>
            <a:r>
              <a:rPr lang="en-US" cap="all" dirty="0" err="1"/>
              <a:t>trạng</a:t>
            </a:r>
            <a:r>
              <a:rPr lang="en-US" cap="all" dirty="0"/>
              <a:t> </a:t>
            </a:r>
            <a:r>
              <a:rPr lang="en-US" cap="all" dirty="0" err="1"/>
              <a:t>viêm</a:t>
            </a:r>
            <a:r>
              <a:rPr lang="en-US" cap="all" dirty="0"/>
              <a:t> </a:t>
            </a:r>
            <a:r>
              <a:rPr lang="en-US" cap="all" dirty="0" err="1"/>
              <a:t>có</a:t>
            </a:r>
            <a:r>
              <a:rPr lang="en-US" cap="all" dirty="0"/>
              <a:t> </a:t>
            </a:r>
            <a:r>
              <a:rPr lang="en-US" cap="all" dirty="0" err="1"/>
              <a:t>nguồn</a:t>
            </a:r>
            <a:r>
              <a:rPr lang="en-US" cap="all" dirty="0"/>
              <a:t> </a:t>
            </a:r>
            <a:r>
              <a:rPr lang="en-US" cap="all" dirty="0" err="1"/>
              <a:t>gốc</a:t>
            </a:r>
            <a:r>
              <a:rPr lang="en-US" cap="all" dirty="0"/>
              <a:t> </a:t>
            </a:r>
            <a:r>
              <a:rPr lang="en-US" cap="all" dirty="0" err="1"/>
              <a:t>nhiễm</a:t>
            </a:r>
            <a:r>
              <a:rPr lang="en-US" cap="all" dirty="0"/>
              <a:t> </a:t>
            </a:r>
            <a:r>
              <a:rPr lang="en-US" cap="all" dirty="0" err="1"/>
              <a:t>trùng</a:t>
            </a:r>
            <a:endParaRPr lang="en-US" cap="all" dirty="0"/>
          </a:p>
        </p:txBody>
      </p:sp>
      <p:pic>
        <p:nvPicPr>
          <p:cNvPr id="2" name="Picture 1">
            <a:extLst>
              <a:ext uri="{FF2B5EF4-FFF2-40B4-BE49-F238E27FC236}">
                <a16:creationId xmlns:a16="http://schemas.microsoft.com/office/drawing/2014/main" id="{4C3B3A95-0084-4219-B3E8-2DD7A9DA4342}"/>
              </a:ext>
            </a:extLst>
          </p:cNvPr>
          <p:cNvPicPr>
            <a:picLocks noChangeAspect="1"/>
          </p:cNvPicPr>
          <p:nvPr/>
        </p:nvPicPr>
        <p:blipFill>
          <a:blip r:embed="rId2"/>
          <a:stretch>
            <a:fillRect/>
          </a:stretch>
        </p:blipFill>
        <p:spPr>
          <a:xfrm>
            <a:off x="381000" y="1699961"/>
            <a:ext cx="6713542" cy="43470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3">
            <a:extLst>
              <a:ext uri="{FF2B5EF4-FFF2-40B4-BE49-F238E27FC236}">
                <a16:creationId xmlns:a16="http://schemas.microsoft.com/office/drawing/2014/main" id="{490CE8A6-26AD-4A4F-8018-2A14AB019EC1}"/>
              </a:ext>
            </a:extLst>
          </p:cNvPr>
          <p:cNvSpPr>
            <a:spLocks noGrp="1"/>
          </p:cNvSpPr>
          <p:nvPr>
            <p:ph sz="half" idx="2"/>
          </p:nvPr>
        </p:nvSpPr>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p:txBody>
          <a:bodyPr/>
          <a:lstStyle/>
          <a:p>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nghĩa</a:t>
            </a:r>
            <a:r>
              <a:rPr lang="en-US" b="1" dirty="0">
                <a:latin typeface="Arial" panose="020B0604020202020204" pitchFamily="34" charset="0"/>
                <a:cs typeface="Arial" panose="020B0604020202020204" pitchFamily="34" charset="0"/>
              </a:rPr>
              <a:t> </a:t>
            </a:r>
            <a:endParaRPr lang="en-US" dirty="0">
              <a:solidFill>
                <a:schemeClr val="tx2"/>
              </a:solidFill>
              <a:latin typeface="Arial" panose="020B0604020202020204" pitchFamily="34" charset="0"/>
              <a:cs typeface="Arial" panose="020B0604020202020204" pitchFamily="34" charset="0"/>
            </a:endParaRPr>
          </a:p>
        </p:txBody>
      </p:sp>
      <p:sp>
        <p:nvSpPr>
          <p:cNvPr id="15363" name="Rectangle 8"/>
          <p:cNvSpPr>
            <a:spLocks noGrp="1" noChangeArrowheads="1"/>
          </p:cNvSpPr>
          <p:nvPr>
            <p:ph sz="half" idx="1"/>
          </p:nvPr>
        </p:nvSpPr>
        <p:spPr>
          <a:xfrm>
            <a:off x="685802" y="2142066"/>
            <a:ext cx="7467598" cy="4106333"/>
          </a:xfrm>
        </p:spPr>
        <p:txBody>
          <a:bodyPr>
            <a:normAutofit fontScale="92500"/>
          </a:bodyPr>
          <a:lstStyle/>
          <a:p>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nguồn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nhiễm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trùng</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nhu</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mô</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phổi</a:t>
            </a:r>
            <a:r>
              <a:rPr lang="en-US" sz="2400" dirty="0">
                <a:solidFill>
                  <a:srgbClr val="FFFF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(bao </a:t>
            </a:r>
            <a:r>
              <a:rPr lang="en-US" sz="2400" dirty="0" err="1">
                <a:latin typeface="Arial" panose="020B0604020202020204" pitchFamily="34" charset="0"/>
                <a:cs typeface="Arial" panose="020B0604020202020204" pitchFamily="34" charset="0"/>
              </a:rPr>
              <a:t>gồm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túi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kẽ</a:t>
            </a:r>
            <a:r>
              <a:rPr lang="en-US" sz="2400" dirty="0">
                <a:latin typeface="Arial" panose="020B0604020202020204" pitchFamily="34" charset="0"/>
                <a:cs typeface="Arial" panose="020B0604020202020204" pitchFamily="34" charset="0"/>
              </a:rPr>
              <a:t>…)</a:t>
            </a:r>
          </a:p>
          <a:p>
            <a:pPr lvl="1"/>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hưởng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endParaRPr lang="en-US" sz="2400" dirty="0">
              <a:latin typeface="Arial" panose="020B0604020202020204" pitchFamily="34" charset="0"/>
              <a:cs typeface="Arial" panose="020B0604020202020204" pitchFamily="34" charset="0"/>
            </a:endParaRPr>
          </a:p>
          <a:p>
            <a:pPr lvl="2"/>
            <a:r>
              <a:rPr lang="en-US" sz="2000" b="1" dirty="0" err="1">
                <a:latin typeface="Arial" panose="020B0604020202020204" pitchFamily="34" charset="0"/>
                <a:cs typeface="Arial" panose="020B0604020202020204" pitchFamily="34" charset="0"/>
              </a:rPr>
              <a:t>thùy</a:t>
            </a:r>
            <a:r>
              <a:rPr lang="en-US" sz="2000" dirty="0">
                <a:latin typeface="Arial" panose="020B0604020202020204" pitchFamily="34" charset="0"/>
                <a:cs typeface="Arial" panose="020B0604020202020204" pitchFamily="34" charset="0"/>
              </a:rPr>
              <a:t> (lobar pneumonia),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thùy</a:t>
            </a:r>
            <a:r>
              <a:rPr lang="en-US" sz="2000" dirty="0">
                <a:latin typeface="Arial" panose="020B0604020202020204" pitchFamily="34" charset="0"/>
                <a:cs typeface="Arial" panose="020B0604020202020204" pitchFamily="34" charset="0"/>
              </a:rPr>
              <a:t>  (segmental or lobular pneumonia) ,</a:t>
            </a:r>
          </a:p>
          <a:p>
            <a:pPr lvl="2"/>
            <a:r>
              <a:rPr lang="en-US" sz="2000" b="1" dirty="0" err="1">
                <a:latin typeface="Arial" panose="020B0604020202020204" pitchFamily="34" charset="0"/>
                <a:cs typeface="Arial" panose="020B0604020202020204" pitchFamily="34" charset="0"/>
              </a:rPr>
              <a:t>phế</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nang</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phế</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(bronchopneumonia) </a:t>
            </a:r>
          </a:p>
          <a:p>
            <a:pPr lvl="2"/>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kẻ</a:t>
            </a:r>
            <a:r>
              <a:rPr lang="en-US" sz="2000" dirty="0">
                <a:latin typeface="Arial" panose="020B0604020202020204" pitchFamily="34" charset="0"/>
                <a:cs typeface="Arial" panose="020B0604020202020204" pitchFamily="34" charset="0"/>
              </a:rPr>
              <a:t> (interstitial pneumonia)</a:t>
            </a:r>
          </a:p>
        </p:txBody>
      </p:sp>
      <p:sp>
        <p:nvSpPr>
          <p:cNvPr id="4" name="Content Placeholder 3">
            <a:extLst>
              <a:ext uri="{FF2B5EF4-FFF2-40B4-BE49-F238E27FC236}">
                <a16:creationId xmlns:a16="http://schemas.microsoft.com/office/drawing/2014/main" id="{DE9C9323-1862-4729-AB00-21736ACDD380}"/>
              </a:ext>
            </a:extLst>
          </p:cNvPr>
          <p:cNvSpPr>
            <a:spLocks noGrp="1"/>
          </p:cNvSpPr>
          <p:nvPr>
            <p:ph sz="half" idx="2"/>
          </p:nvPr>
        </p:nvSpPr>
        <p:spPr>
          <a:xfrm>
            <a:off x="8382000" y="2131483"/>
            <a:ext cx="3352800" cy="3649133"/>
          </a:xfrm>
        </p:spPr>
        <p:txBody>
          <a:bodyPr>
            <a:normAutofit fontScale="92500"/>
          </a:bodyPr>
          <a:lstStyle/>
          <a:p>
            <a:r>
              <a:rPr lang="en-US" sz="2600" dirty="0" err="1">
                <a:latin typeface="Arial" panose="020B0604020202020204" pitchFamily="34" charset="0"/>
                <a:cs typeface="Arial" panose="020B0604020202020204" pitchFamily="34" charset="0"/>
              </a:rPr>
              <a:t>viêm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cấp</a:t>
            </a:r>
            <a:r>
              <a:rPr lang="en-US" sz="2600" dirty="0">
                <a:latin typeface="Arial" panose="020B0604020202020204" pitchFamily="34" charset="0"/>
                <a:cs typeface="Arial" panose="020B0604020202020204" pitchFamily="34" charset="0"/>
              </a:rPr>
              <a:t> (&lt; 21 </a:t>
            </a:r>
            <a:r>
              <a:rPr lang="en-US" sz="2600" dirty="0" err="1">
                <a:latin typeface="Arial" panose="020B0604020202020204" pitchFamily="34" charset="0"/>
                <a:cs typeface="Arial" panose="020B0604020202020204" pitchFamily="34" charset="0"/>
              </a:rPr>
              <a:t>ngày</a:t>
            </a:r>
            <a:r>
              <a:rPr lang="en-US" sz="2600" dirty="0">
                <a:latin typeface="Arial" panose="020B0604020202020204" pitchFamily="34" charset="0"/>
                <a:cs typeface="Arial" panose="020B0604020202020204" pitchFamily="34" charset="0"/>
              </a:rPr>
              <a:t>) </a:t>
            </a:r>
          </a:p>
          <a:p>
            <a:r>
              <a:rPr lang="en-US" sz="2600" dirty="0" err="1">
                <a:solidFill>
                  <a:srgbClr val="FFFF00"/>
                </a:solidFill>
                <a:latin typeface="Arial" panose="020B0604020202020204" pitchFamily="34" charset="0"/>
                <a:cs typeface="Arial" panose="020B0604020202020204" pitchFamily="34" charset="0"/>
              </a:rPr>
              <a:t>cộng</a:t>
            </a:r>
            <a:r>
              <a:rPr lang="en-US" sz="2600" dirty="0">
                <a:solidFill>
                  <a:srgbClr val="FFFF00"/>
                </a:solidFill>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đồng</a:t>
            </a:r>
            <a:r>
              <a:rPr lang="en-US" sz="2600" dirty="0">
                <a:solidFill>
                  <a:srgbClr val="FFFF00"/>
                </a:solidFill>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không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liên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quan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đến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môi</a:t>
            </a:r>
            <a:r>
              <a:rPr lang="en-US" sz="2600" dirty="0">
                <a:latin typeface="Arial" panose="020B0604020202020204" pitchFamily="34" charset="0"/>
                <a:cs typeface="Arial" panose="020B0604020202020204" pitchFamily="34" charset="0"/>
              </a:rPr>
              <a:t> tr</a:t>
            </a:r>
            <a:r>
              <a:rPr lang="vi-VN" sz="2600" dirty="0">
                <a:latin typeface="Arial" panose="020B0604020202020204" pitchFamily="34" charset="0"/>
                <a:cs typeface="Arial" panose="020B0604020202020204" pitchFamily="34" charset="0"/>
              </a:rPr>
              <a:t>ư</a:t>
            </a:r>
            <a:r>
              <a:rPr lang="en-US" sz="2600" dirty="0" err="1">
                <a:latin typeface="Arial" panose="020B0604020202020204" pitchFamily="34" charset="0"/>
                <a:cs typeface="Arial" panose="020B0604020202020204" pitchFamily="34" charset="0"/>
              </a:rPr>
              <a:t>ờng</a:t>
            </a:r>
            <a:r>
              <a:rPr lang="en-US" sz="2600" dirty="0">
                <a:latin typeface="Arial" panose="020B0604020202020204" pitchFamily="34" charset="0"/>
                <a:cs typeface="Arial" panose="020B0604020202020204" pitchFamily="34" charset="0"/>
              </a:rPr>
              <a:t> BV</a:t>
            </a:r>
          </a:p>
          <a:p>
            <a:r>
              <a:rPr lang="en-US" sz="2600" dirty="0" err="1">
                <a:latin typeface="Arial" panose="020B0604020202020204" pitchFamily="34" charset="0"/>
                <a:cs typeface="Arial" panose="020B0604020202020204" pitchFamily="34" charset="0"/>
              </a:rPr>
              <a:t>bệnh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nhân</a:t>
            </a:r>
            <a:r>
              <a:rPr lang="en-US" sz="2600" dirty="0">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không</a:t>
            </a:r>
            <a:r>
              <a:rPr lang="en-US" sz="2600" dirty="0">
                <a:solidFill>
                  <a:srgbClr val="FFFF00"/>
                </a:solidFill>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suy</a:t>
            </a:r>
            <a:r>
              <a:rPr lang="en-US" sz="2600" dirty="0">
                <a:solidFill>
                  <a:srgbClr val="FFFF00"/>
                </a:solidFill>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giảm</a:t>
            </a:r>
            <a:r>
              <a:rPr lang="en-US" sz="2600" dirty="0">
                <a:solidFill>
                  <a:srgbClr val="FFFF00"/>
                </a:solidFill>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miễn</a:t>
            </a:r>
            <a:r>
              <a:rPr lang="en-US" sz="2600" dirty="0">
                <a:solidFill>
                  <a:srgbClr val="FFFF00"/>
                </a:solidFill>
                <a:latin typeface="Arial" panose="020B0604020202020204" pitchFamily="34" charset="0"/>
                <a:cs typeface="Arial" panose="020B0604020202020204" pitchFamily="34" charset="0"/>
              </a:rPr>
              <a:t> </a:t>
            </a:r>
            <a:r>
              <a:rPr lang="en-US" sz="2600" dirty="0" err="1">
                <a:solidFill>
                  <a:srgbClr val="FFFF00"/>
                </a:solidFill>
                <a:latin typeface="Arial" panose="020B0604020202020204" pitchFamily="34" charset="0"/>
                <a:cs typeface="Arial" panose="020B0604020202020204" pitchFamily="34" charset="0"/>
              </a:rPr>
              <a:t>dịch</a:t>
            </a:r>
            <a:endParaRPr lang="en-US" sz="2600" dirty="0">
              <a:solidFill>
                <a:srgbClr val="FFFF0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074C-867F-4EB6-A5AA-916C518038C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70287C7-64C8-47D2-9684-13870405C487}"/>
              </a:ext>
            </a:extLst>
          </p:cNvPr>
          <p:cNvSpPr>
            <a:spLocks noGrp="1"/>
          </p:cNvSpPr>
          <p:nvPr>
            <p:ph idx="1"/>
          </p:nvPr>
        </p:nvSpPr>
        <p:spPr/>
        <p:txBody>
          <a:bodyPr>
            <a:normAutofit/>
          </a:bodyPr>
          <a:lstStyle/>
          <a:p>
            <a:endParaRPr lang="en-US" sz="2400" dirty="0"/>
          </a:p>
        </p:txBody>
      </p:sp>
      <p:pic>
        <p:nvPicPr>
          <p:cNvPr id="5" name="Picture 4">
            <a:extLst>
              <a:ext uri="{FF2B5EF4-FFF2-40B4-BE49-F238E27FC236}">
                <a16:creationId xmlns:a16="http://schemas.microsoft.com/office/drawing/2014/main" id="{7153AB7E-8197-4DB1-8DF0-D3B9294E46A1}"/>
              </a:ext>
            </a:extLst>
          </p:cNvPr>
          <p:cNvPicPr>
            <a:picLocks noChangeAspect="1"/>
          </p:cNvPicPr>
          <p:nvPr/>
        </p:nvPicPr>
        <p:blipFill>
          <a:blip r:embed="rId2"/>
          <a:stretch>
            <a:fillRect/>
          </a:stretch>
        </p:blipFill>
        <p:spPr>
          <a:xfrm>
            <a:off x="0" y="0"/>
            <a:ext cx="12214381" cy="6858000"/>
          </a:xfrm>
          <a:prstGeom prst="rect">
            <a:avLst/>
          </a:prstGeom>
        </p:spPr>
      </p:pic>
      <p:sp>
        <p:nvSpPr>
          <p:cNvPr id="6" name="TextBox 5">
            <a:extLst>
              <a:ext uri="{FF2B5EF4-FFF2-40B4-BE49-F238E27FC236}">
                <a16:creationId xmlns:a16="http://schemas.microsoft.com/office/drawing/2014/main" id="{19C8884B-9BD2-4EB6-B1B5-2ECC77DFCE52}"/>
              </a:ext>
            </a:extLst>
          </p:cNvPr>
          <p:cNvSpPr txBox="1"/>
          <p:nvPr/>
        </p:nvSpPr>
        <p:spPr>
          <a:xfrm>
            <a:off x="3583003" y="1780109"/>
            <a:ext cx="583814" cy="369332"/>
          </a:xfrm>
          <a:prstGeom prst="rect">
            <a:avLst/>
          </a:prstGeom>
          <a:noFill/>
        </p:spPr>
        <p:txBody>
          <a:bodyPr wrap="none" rtlCol="0">
            <a:spAutoFit/>
          </a:bodyPr>
          <a:lstStyle/>
          <a:p>
            <a:r>
              <a:rPr lang="en-US" b="1" dirty="0">
                <a:solidFill>
                  <a:srgbClr val="FF0000"/>
                </a:solidFill>
              </a:rPr>
              <a:t>81%</a:t>
            </a:r>
          </a:p>
        </p:txBody>
      </p:sp>
      <p:sp>
        <p:nvSpPr>
          <p:cNvPr id="8" name="TextBox 7">
            <a:extLst>
              <a:ext uri="{FF2B5EF4-FFF2-40B4-BE49-F238E27FC236}">
                <a16:creationId xmlns:a16="http://schemas.microsoft.com/office/drawing/2014/main" id="{99B6E02E-9FAE-4713-BCF3-70F668E5344D}"/>
              </a:ext>
            </a:extLst>
          </p:cNvPr>
          <p:cNvSpPr txBox="1"/>
          <p:nvPr/>
        </p:nvSpPr>
        <p:spPr>
          <a:xfrm>
            <a:off x="3581400" y="3974361"/>
            <a:ext cx="587020" cy="369332"/>
          </a:xfrm>
          <a:prstGeom prst="rect">
            <a:avLst/>
          </a:prstGeom>
          <a:noFill/>
        </p:spPr>
        <p:txBody>
          <a:bodyPr wrap="none" rtlCol="0">
            <a:spAutoFit/>
          </a:bodyPr>
          <a:lstStyle/>
          <a:p>
            <a:r>
              <a:rPr lang="en-US" b="1" dirty="0">
                <a:solidFill>
                  <a:srgbClr val="FF0000"/>
                </a:solidFill>
              </a:rPr>
              <a:t>30%</a:t>
            </a:r>
          </a:p>
        </p:txBody>
      </p:sp>
    </p:spTree>
    <p:extLst>
      <p:ext uri="{BB962C8B-B14F-4D97-AF65-F5344CB8AC3E}">
        <p14:creationId xmlns:p14="http://schemas.microsoft.com/office/powerpoint/2010/main" val="1501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F1B4-D4DE-4181-B518-B6A64DC591E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Nc REAL VPCĐ 2016-17</a:t>
            </a:r>
          </a:p>
        </p:txBody>
      </p:sp>
      <p:sp>
        <p:nvSpPr>
          <p:cNvPr id="3" name="Chart Placeholder 2">
            <a:extLst>
              <a:ext uri="{FF2B5EF4-FFF2-40B4-BE49-F238E27FC236}">
                <a16:creationId xmlns:a16="http://schemas.microsoft.com/office/drawing/2014/main" id="{C0577FE7-A9AA-455B-B567-5888FE7DFF2D}"/>
              </a:ext>
            </a:extLst>
          </p:cNvPr>
          <p:cNvSpPr>
            <a:spLocks noGrp="1"/>
          </p:cNvSpPr>
          <p:nvPr>
            <p:ph type="chart" idx="1"/>
          </p:nvPr>
        </p:nvSpPr>
        <p:spPr/>
      </p:sp>
      <p:pic>
        <p:nvPicPr>
          <p:cNvPr id="6" name="Picture 5">
            <a:extLst>
              <a:ext uri="{FF2B5EF4-FFF2-40B4-BE49-F238E27FC236}">
                <a16:creationId xmlns:a16="http://schemas.microsoft.com/office/drawing/2014/main" id="{B5F85BBB-B7A5-4785-BC2F-F5E7CCAEB029}"/>
              </a:ext>
            </a:extLst>
          </p:cNvPr>
          <p:cNvPicPr>
            <a:picLocks noChangeAspect="1"/>
          </p:cNvPicPr>
          <p:nvPr/>
        </p:nvPicPr>
        <p:blipFill>
          <a:blip r:embed="rId2"/>
          <a:stretch>
            <a:fillRect/>
          </a:stretch>
        </p:blipFill>
        <p:spPr>
          <a:xfrm>
            <a:off x="1508051" y="1518029"/>
            <a:ext cx="9144000" cy="4690304"/>
          </a:xfrm>
          <a:prstGeom prst="rect">
            <a:avLst/>
          </a:prstGeom>
        </p:spPr>
      </p:pic>
      <p:sp>
        <p:nvSpPr>
          <p:cNvPr id="7" name="TextBox 6">
            <a:extLst>
              <a:ext uri="{FF2B5EF4-FFF2-40B4-BE49-F238E27FC236}">
                <a16:creationId xmlns:a16="http://schemas.microsoft.com/office/drawing/2014/main" id="{9F2B788E-A32D-406E-A0DC-D79C1B1529DF}"/>
              </a:ext>
            </a:extLst>
          </p:cNvPr>
          <p:cNvSpPr txBox="1"/>
          <p:nvPr/>
        </p:nvSpPr>
        <p:spPr>
          <a:xfrm>
            <a:off x="7315200" y="6458579"/>
            <a:ext cx="2700676" cy="369332"/>
          </a:xfrm>
          <a:prstGeom prst="rect">
            <a:avLst/>
          </a:prstGeom>
          <a:noFill/>
        </p:spPr>
        <p:txBody>
          <a:bodyPr wrap="none" rtlCol="0">
            <a:spAutoFit/>
          </a:bodyPr>
          <a:lstStyle/>
          <a:p>
            <a:r>
              <a:rPr lang="en-US" dirty="0" err="1"/>
              <a:t>Phạm</a:t>
            </a:r>
            <a:r>
              <a:rPr lang="en-US" dirty="0"/>
              <a:t> </a:t>
            </a:r>
            <a:r>
              <a:rPr lang="en-US" dirty="0" err="1"/>
              <a:t>Hùng</a:t>
            </a:r>
            <a:r>
              <a:rPr lang="en-US" dirty="0"/>
              <a:t> </a:t>
            </a:r>
            <a:r>
              <a:rPr lang="en-US" dirty="0" err="1"/>
              <a:t>Vân</a:t>
            </a:r>
            <a:r>
              <a:rPr lang="en-US" dirty="0"/>
              <a:t> </a:t>
            </a:r>
            <a:r>
              <a:rPr lang="en-US" dirty="0" err="1"/>
              <a:t>và</a:t>
            </a:r>
            <a:r>
              <a:rPr lang="en-US" dirty="0"/>
              <a:t> </a:t>
            </a:r>
            <a:r>
              <a:rPr lang="en-US" dirty="0" err="1"/>
              <a:t>cs</a:t>
            </a:r>
            <a:r>
              <a:rPr lang="en-US" dirty="0"/>
              <a:t> 2017</a:t>
            </a:r>
          </a:p>
        </p:txBody>
      </p:sp>
    </p:spTree>
    <p:extLst>
      <p:ext uri="{BB962C8B-B14F-4D97-AF65-F5344CB8AC3E}">
        <p14:creationId xmlns:p14="http://schemas.microsoft.com/office/powerpoint/2010/main" val="32189173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6327-39E4-48E4-8288-711D6060F675}"/>
              </a:ext>
            </a:extLst>
          </p:cNvPr>
          <p:cNvSpPr>
            <a:spLocks noGrp="1"/>
          </p:cNvSpPr>
          <p:nvPr>
            <p:ph type="title"/>
          </p:nvPr>
        </p:nvSpPr>
        <p:spPr/>
        <p:txBody>
          <a:bodyPr/>
          <a:lstStyle/>
          <a:p>
            <a:pPr algn="l"/>
            <a:r>
              <a:rPr lang="en-US" dirty="0">
                <a:latin typeface="Arial" panose="020B0604020202020204" pitchFamily="34" charset="0"/>
                <a:cs typeface="Arial" panose="020B0604020202020204" pitchFamily="34" charset="0"/>
              </a:rPr>
              <a:t>VK KĐH</a:t>
            </a:r>
          </a:p>
        </p:txBody>
      </p:sp>
      <p:sp>
        <p:nvSpPr>
          <p:cNvPr id="3" name="Chart Placeholder 2">
            <a:extLst>
              <a:ext uri="{FF2B5EF4-FFF2-40B4-BE49-F238E27FC236}">
                <a16:creationId xmlns:a16="http://schemas.microsoft.com/office/drawing/2014/main" id="{4EE026CB-83AF-4192-BBCD-C0C157A22BFE}"/>
              </a:ext>
            </a:extLst>
          </p:cNvPr>
          <p:cNvSpPr>
            <a:spLocks noGrp="1"/>
          </p:cNvSpPr>
          <p:nvPr>
            <p:ph type="chart" idx="1"/>
          </p:nvPr>
        </p:nvSpPr>
        <p:spPr/>
      </p:sp>
      <p:pic>
        <p:nvPicPr>
          <p:cNvPr id="4" name="Picture 3">
            <a:extLst>
              <a:ext uri="{FF2B5EF4-FFF2-40B4-BE49-F238E27FC236}">
                <a16:creationId xmlns:a16="http://schemas.microsoft.com/office/drawing/2014/main" id="{4A8E43DB-B6EC-4C8C-92FD-2E259CFFF851}"/>
              </a:ext>
            </a:extLst>
          </p:cNvPr>
          <p:cNvPicPr>
            <a:picLocks noChangeAspect="1"/>
          </p:cNvPicPr>
          <p:nvPr/>
        </p:nvPicPr>
        <p:blipFill>
          <a:blip r:embed="rId2"/>
          <a:stretch>
            <a:fillRect/>
          </a:stretch>
        </p:blipFill>
        <p:spPr>
          <a:xfrm>
            <a:off x="4506516" y="1"/>
            <a:ext cx="6161485" cy="6858000"/>
          </a:xfrm>
          <a:prstGeom prst="rect">
            <a:avLst/>
          </a:prstGeom>
        </p:spPr>
      </p:pic>
      <p:sp>
        <p:nvSpPr>
          <p:cNvPr id="5" name="TextBox 4">
            <a:extLst>
              <a:ext uri="{FF2B5EF4-FFF2-40B4-BE49-F238E27FC236}">
                <a16:creationId xmlns:a16="http://schemas.microsoft.com/office/drawing/2014/main" id="{117BF4C2-8F43-4302-A7DF-6C3F34308C33}"/>
              </a:ext>
            </a:extLst>
          </p:cNvPr>
          <p:cNvSpPr txBox="1"/>
          <p:nvPr/>
        </p:nvSpPr>
        <p:spPr>
          <a:xfrm>
            <a:off x="1524001" y="6477000"/>
            <a:ext cx="2596095" cy="307777"/>
          </a:xfrm>
          <a:prstGeom prst="rect">
            <a:avLst/>
          </a:prstGeom>
          <a:noFill/>
        </p:spPr>
        <p:txBody>
          <a:bodyPr wrap="none" rtlCol="0">
            <a:spAutoFit/>
          </a:bodyPr>
          <a:lstStyle/>
          <a:p>
            <a:pPr>
              <a:defRPr/>
            </a:pPr>
            <a:r>
              <a:rPr lang="en-US" sz="1400" dirty="0" err="1">
                <a:latin typeface="Calibri"/>
              </a:rPr>
              <a:t>Marchelo</a:t>
            </a:r>
            <a:r>
              <a:rPr lang="en-US" sz="1400" dirty="0">
                <a:latin typeface="Calibri"/>
              </a:rPr>
              <a:t>, Ann Family Med, 2016</a:t>
            </a:r>
          </a:p>
        </p:txBody>
      </p:sp>
    </p:spTree>
    <p:extLst>
      <p:ext uri="{BB962C8B-B14F-4D97-AF65-F5344CB8AC3E}">
        <p14:creationId xmlns:p14="http://schemas.microsoft.com/office/powerpoint/2010/main" val="333181375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A484-93F5-4B57-90AE-652395E8BAB2}"/>
              </a:ext>
            </a:extLst>
          </p:cNvPr>
          <p:cNvSpPr>
            <a:spLocks noGrp="1"/>
          </p:cNvSpPr>
          <p:nvPr>
            <p:ph type="title"/>
          </p:nvPr>
        </p:nvSpPr>
        <p:spPr>
          <a:xfrm>
            <a:off x="709610" y="148074"/>
            <a:ext cx="10131425" cy="1456267"/>
          </a:xfrm>
        </p:spPr>
        <p:txBody>
          <a:bodyPr>
            <a:normAutofit/>
          </a:bodyPr>
          <a:lstStyle/>
          <a:p>
            <a:r>
              <a:rPr lang="en-US" dirty="0" err="1"/>
              <a:t>Chẩn</a:t>
            </a:r>
            <a:r>
              <a:rPr lang="en-US" dirty="0"/>
              <a:t> </a:t>
            </a:r>
            <a:r>
              <a:rPr lang="en-US" dirty="0" err="1"/>
              <a:t>đoán</a:t>
            </a:r>
            <a:r>
              <a:rPr lang="en-US" dirty="0"/>
              <a:t> </a:t>
            </a:r>
            <a:r>
              <a:rPr lang="en-US" dirty="0" err="1"/>
              <a:t>covid</a:t>
            </a:r>
            <a:r>
              <a:rPr lang="en-US" dirty="0"/>
              <a:t> </a:t>
            </a:r>
            <a:br>
              <a:rPr lang="en-US" dirty="0"/>
            </a:br>
            <a:r>
              <a:rPr lang="en-US" dirty="0" err="1"/>
              <a:t>dựa</a:t>
            </a:r>
            <a:r>
              <a:rPr lang="en-US" dirty="0"/>
              <a:t> </a:t>
            </a:r>
            <a:r>
              <a:rPr lang="en-US" dirty="0" err="1"/>
              <a:t>trên</a:t>
            </a:r>
            <a:r>
              <a:rPr lang="en-US" dirty="0"/>
              <a:t> </a:t>
            </a:r>
            <a:r>
              <a:rPr lang="en-US" dirty="0" err="1"/>
              <a:t>các</a:t>
            </a:r>
            <a:r>
              <a:rPr lang="en-US" dirty="0"/>
              <a:t> </a:t>
            </a:r>
            <a:r>
              <a:rPr lang="en-US" dirty="0" err="1"/>
              <a:t>mẫu</a:t>
            </a:r>
            <a:r>
              <a:rPr lang="en-US" dirty="0"/>
              <a:t> </a:t>
            </a:r>
            <a:r>
              <a:rPr lang="en-US" dirty="0" err="1"/>
              <a:t>nghiệm</a:t>
            </a:r>
            <a:r>
              <a:rPr lang="en-US" dirty="0"/>
              <a:t> </a:t>
            </a:r>
            <a:r>
              <a:rPr lang="en-US" dirty="0" err="1"/>
              <a:t>khác</a:t>
            </a:r>
            <a:r>
              <a:rPr lang="en-US" dirty="0"/>
              <a:t> </a:t>
            </a:r>
            <a:r>
              <a:rPr lang="en-US" dirty="0" err="1"/>
              <a:t>nhau</a:t>
            </a:r>
            <a:endParaRPr lang="en-US" dirty="0"/>
          </a:p>
        </p:txBody>
      </p:sp>
      <p:sp>
        <p:nvSpPr>
          <p:cNvPr id="5" name="Text Box 15">
            <a:extLst>
              <a:ext uri="{FF2B5EF4-FFF2-40B4-BE49-F238E27FC236}">
                <a16:creationId xmlns:a16="http://schemas.microsoft.com/office/drawing/2014/main" id="{92F5139C-D236-46C7-9B42-4A4A98C9EAD7}"/>
              </a:ext>
            </a:extLst>
          </p:cNvPr>
          <p:cNvSpPr txBox="1">
            <a:spLocks noChangeArrowheads="1"/>
          </p:cNvSpPr>
          <p:nvPr/>
        </p:nvSpPr>
        <p:spPr bwMode="auto">
          <a:xfrm>
            <a:off x="412751" y="6388915"/>
            <a:ext cx="7853362" cy="276999"/>
          </a:xfrm>
          <a:prstGeom prst="rect">
            <a:avLst/>
          </a:prstGeom>
          <a:noFill/>
          <a:ln>
            <a:noFill/>
          </a:ln>
        </p:spPr>
        <p:txBody>
          <a:bodyPr anchor="b">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defRPr/>
            </a:pPr>
            <a:r>
              <a:rPr lang="en-US" altLang="en-US" sz="1200" b="0" spc="-10" dirty="0">
                <a:solidFill>
                  <a:schemeClr val="bg2"/>
                </a:solidFill>
                <a:latin typeface="Calibri" panose="020F0502020204030204" pitchFamily="34" charset="0"/>
              </a:rPr>
              <a:t>IDSA. COVID-19 Guideline, Part 3: Diagnostics. Version 1.0.1.</a:t>
            </a:r>
            <a:endParaRPr lang="en-US" altLang="en-US" sz="1200" b="0" dirty="0">
              <a:solidFill>
                <a:schemeClr val="bg2"/>
              </a:solidFill>
              <a:latin typeface="Calibri" panose="020F0502020204030204" pitchFamily="34" charset="0"/>
            </a:endParaRPr>
          </a:p>
        </p:txBody>
      </p:sp>
      <p:grpSp>
        <p:nvGrpSpPr>
          <p:cNvPr id="6" name="Group 1">
            <a:extLst>
              <a:ext uri="{FF2B5EF4-FFF2-40B4-BE49-F238E27FC236}">
                <a16:creationId xmlns:a16="http://schemas.microsoft.com/office/drawing/2014/main" id="{0041E6B2-5874-4DFA-8568-8554786E75DF}"/>
              </a:ext>
            </a:extLst>
          </p:cNvPr>
          <p:cNvGrpSpPr>
            <a:grpSpLocks/>
          </p:cNvGrpSpPr>
          <p:nvPr/>
        </p:nvGrpSpPr>
        <p:grpSpPr bwMode="auto">
          <a:xfrm>
            <a:off x="9392911" y="6213768"/>
            <a:ext cx="2488502" cy="449064"/>
            <a:chOff x="9602074" y="3550251"/>
            <a:chExt cx="2488502" cy="449257"/>
          </a:xfrm>
        </p:grpSpPr>
        <p:pic>
          <p:nvPicPr>
            <p:cNvPr id="7" name="Picture 6">
              <a:extLst>
                <a:ext uri="{FF2B5EF4-FFF2-40B4-BE49-F238E27FC236}">
                  <a16:creationId xmlns:a16="http://schemas.microsoft.com/office/drawing/2014/main" id="{7967FE04-28BD-4C50-AC63-BDC9D25B6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1978" y="3550251"/>
              <a:ext cx="569913" cy="18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8" name="Rectangle 8">
              <a:extLst>
                <a:ext uri="{FF2B5EF4-FFF2-40B4-BE49-F238E27FC236}">
                  <a16:creationId xmlns:a16="http://schemas.microsoft.com/office/drawing/2014/main" id="{C38353F7-2B67-41DD-BAA9-26679A35A53B}"/>
                </a:ext>
              </a:extLst>
            </p:cNvPr>
            <p:cNvSpPr>
              <a:spLocks noChangeArrowheads="1"/>
            </p:cNvSpPr>
            <p:nvPr/>
          </p:nvSpPr>
          <p:spPr bwMode="auto">
            <a:xfrm>
              <a:off x="9602074" y="3691599"/>
              <a:ext cx="2488502" cy="307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spcAft>
                  <a:spcPts val="700"/>
                </a:spcAft>
                <a:buClr>
                  <a:srgbClr val="FEFDDE"/>
                </a:buClr>
                <a:buFont typeface="Wingdings" panose="05000000000000000000" pitchFamily="2" charset="2"/>
                <a:buChar char="§"/>
                <a:defRPr sz="2800">
                  <a:solidFill>
                    <a:srgbClr val="FEFDDE"/>
                  </a:solidFill>
                  <a:latin typeface="Arial" panose="020B0604020202020204" pitchFamily="34" charset="0"/>
                </a:defRPr>
              </a:lvl1pPr>
              <a:lvl2pPr marL="742950" indent="-285750">
                <a:lnSpc>
                  <a:spcPct val="90000"/>
                </a:lnSpc>
                <a:spcBef>
                  <a:spcPts val="1000"/>
                </a:spcBef>
                <a:spcAft>
                  <a:spcPts val="700"/>
                </a:spcAft>
                <a:buClr>
                  <a:srgbClr val="FEFDDE"/>
                </a:buClr>
                <a:buFont typeface="Arial" panose="020B0604020202020204" pitchFamily="34" charset="0"/>
                <a:buChar char="–"/>
                <a:defRPr sz="2600">
                  <a:solidFill>
                    <a:srgbClr val="FEFDDE"/>
                  </a:solidFill>
                  <a:latin typeface="Arial" panose="020B0604020202020204" pitchFamily="34" charset="0"/>
                </a:defRPr>
              </a:lvl2pPr>
              <a:lvl3pPr marL="1143000" indent="-228600">
                <a:lnSpc>
                  <a:spcPct val="90000"/>
                </a:lnSpc>
                <a:spcBef>
                  <a:spcPts val="1000"/>
                </a:spcBef>
                <a:spcAft>
                  <a:spcPts val="700"/>
                </a:spcAft>
                <a:buClr>
                  <a:srgbClr val="FEFDDE"/>
                </a:buClr>
                <a:buFont typeface="Arial" panose="020B0604020202020204" pitchFamily="34" charset="0"/>
                <a:buChar char="–"/>
                <a:defRPr sz="2400">
                  <a:solidFill>
                    <a:srgbClr val="FEFDDE"/>
                  </a:solidFill>
                  <a:latin typeface="Arial" panose="020B0604020202020204" pitchFamily="34" charset="0"/>
                </a:defRPr>
              </a:lvl3pPr>
              <a:lvl4pPr marL="1600200" indent="-228600">
                <a:lnSpc>
                  <a:spcPct val="90000"/>
                </a:lnSpc>
                <a:spcBef>
                  <a:spcPts val="1000"/>
                </a:spcBef>
                <a:spcAft>
                  <a:spcPts val="700"/>
                </a:spcAft>
                <a:buClr>
                  <a:srgbClr val="FEFDDE"/>
                </a:buClr>
                <a:buFont typeface="Arial" panose="020B0604020202020204" pitchFamily="34" charset="0"/>
                <a:buChar char="–"/>
                <a:defRPr sz="2200">
                  <a:solidFill>
                    <a:srgbClr val="FEFDDE"/>
                  </a:solidFill>
                  <a:latin typeface="Arial" panose="020B0604020202020204" pitchFamily="34" charset="0"/>
                </a:defRPr>
              </a:lvl4pPr>
              <a:lvl5pPr marL="2057400" indent="-22860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5pPr>
              <a:lvl6pPr marL="25146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6pPr>
              <a:lvl7pPr marL="29718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7pPr>
              <a:lvl8pPr marL="34290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8pPr>
              <a:lvl9pPr marL="38862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9pPr>
            </a:lstStyle>
            <a:p>
              <a:pPr eaLnBrk="1" hangingPunct="1">
                <a:lnSpc>
                  <a:spcPct val="100000"/>
                </a:lnSpc>
                <a:spcBef>
                  <a:spcPct val="0"/>
                </a:spcBef>
                <a:spcAft>
                  <a:spcPct val="0"/>
                </a:spcAft>
                <a:buClrTx/>
                <a:buFontTx/>
                <a:buNone/>
                <a:defRPr/>
              </a:pPr>
              <a:r>
                <a:rPr lang="en-US" altLang="en-US" sz="1400" b="0" dirty="0">
                  <a:solidFill>
                    <a:srgbClr val="455560"/>
                  </a:solidFill>
                  <a:latin typeface="Calibri" panose="020F0502020204030204" pitchFamily="34" charset="0"/>
                </a:rPr>
                <a:t>Slide credit: </a:t>
              </a:r>
              <a:r>
                <a:rPr lang="en-US" altLang="en-US" sz="1400" b="0" dirty="0">
                  <a:solidFill>
                    <a:schemeClr val="bg2"/>
                  </a:solidFill>
                  <a:latin typeface="Calibri" panose="020F0502020204030204" pitchFamily="34" charset="0"/>
                  <a:hlinkClick r:id="rId3"/>
                </a:rPr>
                <a:t>clinicaloptions.com</a:t>
              </a:r>
              <a:endParaRPr lang="en-US" altLang="en-US" sz="1400" b="0" dirty="0">
                <a:solidFill>
                  <a:schemeClr val="bg2"/>
                </a:solidFill>
                <a:latin typeface="Calibri" panose="020F0502020204030204" pitchFamily="34" charset="0"/>
              </a:endParaRPr>
            </a:p>
          </p:txBody>
        </p:sp>
      </p:grpSp>
      <p:graphicFrame>
        <p:nvGraphicFramePr>
          <p:cNvPr id="11" name="Group 3">
            <a:extLst>
              <a:ext uri="{FF2B5EF4-FFF2-40B4-BE49-F238E27FC236}">
                <a16:creationId xmlns:a16="http://schemas.microsoft.com/office/drawing/2014/main" id="{DD651D23-F6F5-496A-90CD-403E7700EE94}"/>
              </a:ext>
            </a:extLst>
          </p:cNvPr>
          <p:cNvGraphicFramePr>
            <a:graphicFrameLocks/>
          </p:cNvGraphicFramePr>
          <p:nvPr/>
        </p:nvGraphicFramePr>
        <p:xfrm>
          <a:off x="729942" y="1600200"/>
          <a:ext cx="10752448" cy="3718624"/>
        </p:xfrm>
        <a:graphic>
          <a:graphicData uri="http://schemas.openxmlformats.org/drawingml/2006/table">
            <a:tbl>
              <a:tblPr/>
              <a:tblGrid>
                <a:gridCol w="3842058">
                  <a:extLst>
                    <a:ext uri="{9D8B030D-6E8A-4147-A177-3AD203B41FA5}">
                      <a16:colId xmlns:a16="http://schemas.microsoft.com/office/drawing/2014/main" val="20003"/>
                    </a:ext>
                  </a:extLst>
                </a:gridCol>
                <a:gridCol w="3392714">
                  <a:extLst>
                    <a:ext uri="{9D8B030D-6E8A-4147-A177-3AD203B41FA5}">
                      <a16:colId xmlns:a16="http://schemas.microsoft.com/office/drawing/2014/main" val="20000"/>
                    </a:ext>
                  </a:extLst>
                </a:gridCol>
                <a:gridCol w="1758838">
                  <a:extLst>
                    <a:ext uri="{9D8B030D-6E8A-4147-A177-3AD203B41FA5}">
                      <a16:colId xmlns:a16="http://schemas.microsoft.com/office/drawing/2014/main" val="20001"/>
                    </a:ext>
                  </a:extLst>
                </a:gridCol>
                <a:gridCol w="1758838">
                  <a:extLst>
                    <a:ext uri="{9D8B030D-6E8A-4147-A177-3AD203B41FA5}">
                      <a16:colId xmlns:a16="http://schemas.microsoft.com/office/drawing/2014/main" val="20002"/>
                    </a:ext>
                  </a:extLst>
                </a:gridCol>
              </a:tblGrid>
              <a:tr h="314741">
                <a:tc gridSpan="2">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GB" sz="2000" b="1" i="0" u="none" strike="noStrike" cap="none" normalizeH="0" baseline="0" dirty="0">
                          <a:ln>
                            <a:noFill/>
                          </a:ln>
                          <a:solidFill>
                            <a:schemeClr val="tx1"/>
                          </a:solidFill>
                          <a:effectLst/>
                          <a:latin typeface="Calibri" panose="020F0502020204030204" pitchFamily="34" charset="0"/>
                        </a:rPr>
                        <a:t>Test, % (95% CI)</a:t>
                      </a: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1471D"/>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en-GB" sz="1600" b="1" i="0" u="none" strike="noStrike" cap="none" normalizeH="0" baseline="0" dirty="0">
                        <a:ln>
                          <a:noFill/>
                        </a:ln>
                        <a:solidFill>
                          <a:schemeClr val="tx1"/>
                        </a:solidFill>
                        <a:effectLst/>
                        <a:latin typeface="Calibri" panose="020F0502020204030204" pitchFamily="34" charset="0"/>
                      </a:endParaRP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1471D"/>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1" i="0" u="none" strike="noStrike" cap="none" normalizeH="0" baseline="0" dirty="0">
                          <a:ln>
                            <a:noFill/>
                          </a:ln>
                          <a:solidFill>
                            <a:schemeClr val="tx1"/>
                          </a:solidFill>
                          <a:effectLst/>
                          <a:latin typeface="Calibri" panose="020F0502020204030204" pitchFamily="34" charset="0"/>
                        </a:rPr>
                        <a:t>Sensitivity</a:t>
                      </a: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1471D"/>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1" i="0" u="none" strike="noStrike" cap="none" normalizeH="0" baseline="0" dirty="0">
                          <a:ln>
                            <a:noFill/>
                          </a:ln>
                          <a:solidFill>
                            <a:schemeClr val="tx1"/>
                          </a:solidFill>
                          <a:effectLst/>
                          <a:latin typeface="Calibri" panose="020F0502020204030204" pitchFamily="34" charset="0"/>
                        </a:rPr>
                        <a:t>Specificity</a:t>
                      </a: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1471D"/>
                    </a:solidFill>
                  </a:tcPr>
                </a:tc>
                <a:extLst>
                  <a:ext uri="{0D108BD9-81ED-4DB2-BD59-A6C34878D82A}">
                    <a16:rowId xmlns:a16="http://schemas.microsoft.com/office/drawing/2014/main" val="10001"/>
                  </a:ext>
                </a:extLst>
              </a:tr>
              <a:tr h="556840">
                <a:tc>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Sample location (3 studies)</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Upper respiratory tract</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Lower respiratory tract</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76 (51-100)</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89 (84-94)</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1525236">
                <a:tc>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Upper respiratory tract samples (11 studies)*</a:t>
                      </a: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1">
                        <a:lumMod val="9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Oral </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Nasal</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Nasopharyngeal</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Nasal (vs nasopharyngeal)</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Saliva</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Mid-turbinate</a:t>
                      </a:r>
                    </a:p>
                  </a:txBody>
                  <a:tcPr marL="121699" marR="121699" marT="45728" marB="4572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56 (35-77)</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76 (59-94)</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97 (92-100)</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95 (87-100)</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85 (69-94)</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(93-100)</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99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3"/>
                  </a:ext>
                </a:extLst>
              </a:tr>
              <a:tr h="556840">
                <a:tc>
                  <a:txBody>
                    <a:bodyPr/>
                    <a:lstStyle/>
                    <a:p>
                      <a:pPr marL="0" marR="0" lvl="0" indent="0" algn="l" defTabSz="914400" rtl="0" eaLnBrk="1" fontAlgn="base" latinLnBrk="0" hangingPunct="1">
                        <a:lnSpc>
                          <a:spcPct val="100000"/>
                        </a:lnSpc>
                        <a:spcBef>
                          <a:spcPct val="0"/>
                        </a:spcBef>
                        <a:spcAft>
                          <a:spcPct val="0"/>
                        </a:spcAft>
                        <a:buClrTx/>
                        <a:buSzTx/>
                        <a:buFont typeface="Wingdings" charset="2"/>
                        <a:buNone/>
                        <a:tabLst/>
                        <a:defRPr/>
                      </a:pPr>
                      <a:r>
                        <a:rPr kumimoji="0" lang="en-US" sz="2000" b="0" i="0" u="none" strike="noStrike" cap="none" normalizeH="0" baseline="0" dirty="0">
                          <a:ln>
                            <a:noFill/>
                          </a:ln>
                          <a:solidFill>
                            <a:schemeClr val="bg2">
                              <a:lumMod val="10000"/>
                            </a:schemeClr>
                          </a:solidFill>
                          <a:effectLst/>
                          <a:latin typeface="Calibri" panose="020F0502020204030204" pitchFamily="34" charset="0"/>
                        </a:rPr>
                        <a:t>Repeat testing via nasopharyngeal swab (3 studies)</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Single test</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defRPr/>
                      </a:pPr>
                      <a:r>
                        <a:rPr kumimoji="0" lang="en-US" sz="2000" b="0" i="0" u="none" strike="noStrike" kern="1200" cap="none" spc="0" normalizeH="0" baseline="0" noProof="0" dirty="0">
                          <a:ln>
                            <a:noFill/>
                          </a:ln>
                          <a:solidFill>
                            <a:srgbClr val="455560">
                              <a:lumMod val="10000"/>
                            </a:srgbClr>
                          </a:solidFill>
                          <a:effectLst/>
                          <a:uLnTx/>
                          <a:uFillTx/>
                          <a:latin typeface="Calibri" panose="020F0502020204030204" pitchFamily="34" charset="0"/>
                          <a:ea typeface="+mn-ea"/>
                          <a:cs typeface="+mn-cs"/>
                        </a:rPr>
                        <a:t>Repeat test</a:t>
                      </a:r>
                      <a:endParaRPr kumimoji="0" lang="en-US" sz="2000" b="0" i="0" u="none" strike="noStrike" cap="none" normalizeH="0" baseline="0" dirty="0">
                        <a:ln>
                          <a:noFill/>
                        </a:ln>
                        <a:solidFill>
                          <a:schemeClr val="bg2">
                            <a:lumMod val="10000"/>
                          </a:schemeClr>
                        </a:solidFill>
                        <a:effectLst/>
                        <a:latin typeface="Calibri" panose="020F0502020204030204" pitchFamily="34" charset="0"/>
                      </a:endParaRP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71 (65-77)</a:t>
                      </a:r>
                    </a:p>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88 (80-96)</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charset="2"/>
                        <a:buNone/>
                        <a:tabLst/>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p>
                      <a:pPr marL="0" marR="0" lvl="0" indent="0" algn="ctr" defTabSz="914400" rtl="0" eaLnBrk="1" fontAlgn="base" latinLnBrk="0" hangingPunct="1">
                        <a:lnSpc>
                          <a:spcPct val="100000"/>
                        </a:lnSpc>
                        <a:spcBef>
                          <a:spcPct val="0"/>
                        </a:spcBef>
                        <a:spcAft>
                          <a:spcPct val="0"/>
                        </a:spcAft>
                        <a:buClrTx/>
                        <a:buSzTx/>
                        <a:buFont typeface="Wingdings" charset="2"/>
                        <a:buNone/>
                        <a:tabLst/>
                        <a:defRPr/>
                      </a:pPr>
                      <a:r>
                        <a:rPr kumimoji="0" lang="en-US" sz="2000" b="0" i="0" u="none" strike="noStrike" cap="none" normalizeH="0" baseline="0" dirty="0">
                          <a:ln>
                            <a:noFill/>
                          </a:ln>
                          <a:solidFill>
                            <a:schemeClr val="bg2">
                              <a:lumMod val="10000"/>
                            </a:schemeClr>
                          </a:solidFill>
                          <a:effectLst/>
                          <a:latin typeface="Calibri" panose="020F0502020204030204" pitchFamily="34" charset="0"/>
                        </a:rPr>
                        <a:t>100 (99-100)</a:t>
                      </a:r>
                    </a:p>
                  </a:txBody>
                  <a:tcPr marL="121699" marR="121699" marT="45728" marB="4572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782710197"/>
                  </a:ext>
                </a:extLst>
              </a:tr>
            </a:tbl>
          </a:graphicData>
        </a:graphic>
      </p:graphicFrame>
      <p:sp>
        <p:nvSpPr>
          <p:cNvPr id="12" name="TextBox 11">
            <a:extLst>
              <a:ext uri="{FF2B5EF4-FFF2-40B4-BE49-F238E27FC236}">
                <a16:creationId xmlns:a16="http://schemas.microsoft.com/office/drawing/2014/main" id="{C059A5F6-42C6-48D5-BB03-531E5626A092}"/>
              </a:ext>
            </a:extLst>
          </p:cNvPr>
          <p:cNvSpPr txBox="1"/>
          <p:nvPr/>
        </p:nvSpPr>
        <p:spPr bwMode="auto">
          <a:xfrm>
            <a:off x="725654" y="5350032"/>
            <a:ext cx="1074069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rtlCol="0">
            <a:spAutoFit/>
          </a:bodyPr>
          <a:lstStyle/>
          <a:p>
            <a:pPr>
              <a:spcBef>
                <a:spcPct val="50000"/>
              </a:spcBef>
            </a:pPr>
            <a:r>
              <a:rPr lang="en-US" b="0" dirty="0">
                <a:latin typeface="Calibri" panose="020F0502020204030204" pitchFamily="34" charset="0"/>
              </a:rPr>
              <a:t>*Not head-to-head comparisons. Not all specimens were collected from the same patients at the same time point, the time of collection from symptom onset was not provided in all studies, and the studies used various approaches for establishing SARS-CoV-2 positivity to define positive results. </a:t>
            </a:r>
          </a:p>
        </p:txBody>
      </p:sp>
    </p:spTree>
    <p:extLst>
      <p:ext uri="{BB962C8B-B14F-4D97-AF65-F5344CB8AC3E}">
        <p14:creationId xmlns:p14="http://schemas.microsoft.com/office/powerpoint/2010/main" val="1875575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8D8842E-70DD-468D-A396-4AA84FA49E12}"/>
              </a:ext>
            </a:extLst>
          </p:cNvPr>
          <p:cNvSpPr/>
          <p:nvPr/>
        </p:nvSpPr>
        <p:spPr bwMode="auto">
          <a:xfrm>
            <a:off x="3002851" y="2018163"/>
            <a:ext cx="2934939" cy="289313"/>
          </a:xfrm>
          <a:prstGeom prst="rect">
            <a:avLst/>
          </a:prstGeom>
          <a:solidFill>
            <a:schemeClr val="tx1"/>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028" name="Rectangle 1027">
            <a:extLst>
              <a:ext uri="{FF2B5EF4-FFF2-40B4-BE49-F238E27FC236}">
                <a16:creationId xmlns:a16="http://schemas.microsoft.com/office/drawing/2014/main" id="{B7BA1073-6251-4C62-9D44-2F25D126C173}"/>
              </a:ext>
            </a:extLst>
          </p:cNvPr>
          <p:cNvSpPr/>
          <p:nvPr/>
        </p:nvSpPr>
        <p:spPr bwMode="auto">
          <a:xfrm>
            <a:off x="1219300" y="2014456"/>
            <a:ext cx="1800862" cy="289313"/>
          </a:xfrm>
          <a:prstGeom prst="rect">
            <a:avLst/>
          </a:prstGeom>
          <a:solidFill>
            <a:schemeClr val="tx1">
              <a:lumMod val="65000"/>
            </a:schemeClr>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671D5E2-4F34-45F5-811F-F61642C32F0D}"/>
              </a:ext>
            </a:extLst>
          </p:cNvPr>
          <p:cNvSpPr>
            <a:spLocks noGrp="1"/>
          </p:cNvSpPr>
          <p:nvPr>
            <p:ph type="title"/>
          </p:nvPr>
        </p:nvSpPr>
        <p:spPr/>
        <p:txBody>
          <a:bodyPr/>
          <a:lstStyle/>
          <a:p>
            <a:r>
              <a:rPr lang="en-US" dirty="0"/>
              <a:t>Sars-CoV-2: Temporal Considerations for Diagnosis</a:t>
            </a:r>
          </a:p>
        </p:txBody>
      </p:sp>
      <p:sp>
        <p:nvSpPr>
          <p:cNvPr id="6" name="Text Box 15">
            <a:extLst>
              <a:ext uri="{FF2B5EF4-FFF2-40B4-BE49-F238E27FC236}">
                <a16:creationId xmlns:a16="http://schemas.microsoft.com/office/drawing/2014/main" id="{6C678F8E-ECEE-4225-A200-B25F9D1F7285}"/>
              </a:ext>
            </a:extLst>
          </p:cNvPr>
          <p:cNvSpPr txBox="1">
            <a:spLocks noChangeArrowheads="1"/>
          </p:cNvSpPr>
          <p:nvPr/>
        </p:nvSpPr>
        <p:spPr bwMode="auto">
          <a:xfrm>
            <a:off x="412751" y="6204249"/>
            <a:ext cx="7853362" cy="461665"/>
          </a:xfrm>
          <a:prstGeom prst="rect">
            <a:avLst/>
          </a:prstGeom>
          <a:noFill/>
          <a:ln>
            <a:noFill/>
          </a:ln>
        </p:spPr>
        <p:txBody>
          <a:bodyPr anchor="b">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1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rPr>
              <a:t>Sethuraman. JAMA. 2020;323:2249. Reproduced with permission from JAMA. 2020. doi:10.1001/jama.2020.8259. Copyright©(2020) American Medical Association. All rights reserved.</a:t>
            </a:r>
          </a:p>
        </p:txBody>
      </p:sp>
      <p:grpSp>
        <p:nvGrpSpPr>
          <p:cNvPr id="7" name="Group 1">
            <a:extLst>
              <a:ext uri="{FF2B5EF4-FFF2-40B4-BE49-F238E27FC236}">
                <a16:creationId xmlns:a16="http://schemas.microsoft.com/office/drawing/2014/main" id="{946A4D42-901C-44A0-A77D-4D401CAEDDFE}"/>
              </a:ext>
            </a:extLst>
          </p:cNvPr>
          <p:cNvGrpSpPr>
            <a:grpSpLocks/>
          </p:cNvGrpSpPr>
          <p:nvPr/>
        </p:nvGrpSpPr>
        <p:grpSpPr bwMode="auto">
          <a:xfrm>
            <a:off x="9392911" y="6213768"/>
            <a:ext cx="2488502" cy="449064"/>
            <a:chOff x="9602074" y="3550251"/>
            <a:chExt cx="2488502" cy="449257"/>
          </a:xfrm>
        </p:grpSpPr>
        <p:pic>
          <p:nvPicPr>
            <p:cNvPr id="8" name="Picture 7">
              <a:extLst>
                <a:ext uri="{FF2B5EF4-FFF2-40B4-BE49-F238E27FC236}">
                  <a16:creationId xmlns:a16="http://schemas.microsoft.com/office/drawing/2014/main" id="{D812A914-CA4B-406E-B9D7-45F328757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978" y="3550251"/>
              <a:ext cx="569913" cy="18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9" name="Rectangle 8">
              <a:extLst>
                <a:ext uri="{FF2B5EF4-FFF2-40B4-BE49-F238E27FC236}">
                  <a16:creationId xmlns:a16="http://schemas.microsoft.com/office/drawing/2014/main" id="{7E92EE29-8879-43D3-BA3B-B6DB96CABC00}"/>
                </a:ext>
              </a:extLst>
            </p:cNvPr>
            <p:cNvSpPr>
              <a:spLocks noChangeArrowheads="1"/>
            </p:cNvSpPr>
            <p:nvPr/>
          </p:nvSpPr>
          <p:spPr bwMode="auto">
            <a:xfrm>
              <a:off x="9602074" y="3691599"/>
              <a:ext cx="2488502" cy="307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spcAft>
                  <a:spcPts val="700"/>
                </a:spcAft>
                <a:buClr>
                  <a:srgbClr val="FEFDDE"/>
                </a:buClr>
                <a:buFont typeface="Wingdings" panose="05000000000000000000" pitchFamily="2" charset="2"/>
                <a:buChar char="§"/>
                <a:defRPr sz="2800">
                  <a:solidFill>
                    <a:srgbClr val="FEFDDE"/>
                  </a:solidFill>
                  <a:latin typeface="Arial" panose="020B0604020202020204" pitchFamily="34" charset="0"/>
                </a:defRPr>
              </a:lvl1pPr>
              <a:lvl2pPr marL="742950" indent="-285750">
                <a:lnSpc>
                  <a:spcPct val="90000"/>
                </a:lnSpc>
                <a:spcBef>
                  <a:spcPts val="1000"/>
                </a:spcBef>
                <a:spcAft>
                  <a:spcPts val="700"/>
                </a:spcAft>
                <a:buClr>
                  <a:srgbClr val="FEFDDE"/>
                </a:buClr>
                <a:buFont typeface="Arial" panose="020B0604020202020204" pitchFamily="34" charset="0"/>
                <a:buChar char="–"/>
                <a:defRPr sz="2600">
                  <a:solidFill>
                    <a:srgbClr val="FEFDDE"/>
                  </a:solidFill>
                  <a:latin typeface="Arial" panose="020B0604020202020204" pitchFamily="34" charset="0"/>
                </a:defRPr>
              </a:lvl2pPr>
              <a:lvl3pPr marL="1143000" indent="-228600">
                <a:lnSpc>
                  <a:spcPct val="90000"/>
                </a:lnSpc>
                <a:spcBef>
                  <a:spcPts val="1000"/>
                </a:spcBef>
                <a:spcAft>
                  <a:spcPts val="700"/>
                </a:spcAft>
                <a:buClr>
                  <a:srgbClr val="FEFDDE"/>
                </a:buClr>
                <a:buFont typeface="Arial" panose="020B0604020202020204" pitchFamily="34" charset="0"/>
                <a:buChar char="–"/>
                <a:defRPr sz="2400">
                  <a:solidFill>
                    <a:srgbClr val="FEFDDE"/>
                  </a:solidFill>
                  <a:latin typeface="Arial" panose="020B0604020202020204" pitchFamily="34" charset="0"/>
                </a:defRPr>
              </a:lvl3pPr>
              <a:lvl4pPr marL="1600200" indent="-228600">
                <a:lnSpc>
                  <a:spcPct val="90000"/>
                </a:lnSpc>
                <a:spcBef>
                  <a:spcPts val="1000"/>
                </a:spcBef>
                <a:spcAft>
                  <a:spcPts val="700"/>
                </a:spcAft>
                <a:buClr>
                  <a:srgbClr val="FEFDDE"/>
                </a:buClr>
                <a:buFont typeface="Arial" panose="020B0604020202020204" pitchFamily="34" charset="0"/>
                <a:buChar char="–"/>
                <a:defRPr sz="2200">
                  <a:solidFill>
                    <a:srgbClr val="FEFDDE"/>
                  </a:solidFill>
                  <a:latin typeface="Arial" panose="020B0604020202020204" pitchFamily="34" charset="0"/>
                </a:defRPr>
              </a:lvl4pPr>
              <a:lvl5pPr marL="2057400" indent="-22860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5pPr>
              <a:lvl6pPr marL="25146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6pPr>
              <a:lvl7pPr marL="29718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7pPr>
              <a:lvl8pPr marL="34290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8pPr>
              <a:lvl9pPr marL="38862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rPr>
                <a:t>Slide credit: </a:t>
              </a:r>
              <a:r>
                <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hlinkClick r:id="rId4"/>
                </a:rPr>
                <a:t>clinicaloptions.com</a:t>
              </a:r>
              <a:endPar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endParaRPr>
            </a:p>
          </p:txBody>
        </p:sp>
      </p:grpSp>
      <p:sp>
        <p:nvSpPr>
          <p:cNvPr id="15" name="TextBox 14">
            <a:extLst>
              <a:ext uri="{FF2B5EF4-FFF2-40B4-BE49-F238E27FC236}">
                <a16:creationId xmlns:a16="http://schemas.microsoft.com/office/drawing/2014/main" id="{493D739F-D438-4295-9274-2252FE237339}"/>
              </a:ext>
            </a:extLst>
          </p:cNvPr>
          <p:cNvSpPr txBox="1"/>
          <p:nvPr/>
        </p:nvSpPr>
        <p:spPr bwMode="auto">
          <a:xfrm>
            <a:off x="1313174" y="5168373"/>
            <a:ext cx="73449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-2</a:t>
            </a:r>
          </a:p>
        </p:txBody>
      </p:sp>
      <p:grpSp>
        <p:nvGrpSpPr>
          <p:cNvPr id="3" name="Group 2">
            <a:extLst>
              <a:ext uri="{FF2B5EF4-FFF2-40B4-BE49-F238E27FC236}">
                <a16:creationId xmlns:a16="http://schemas.microsoft.com/office/drawing/2014/main" id="{B258935A-8C79-497D-BE27-511723C21547}"/>
              </a:ext>
            </a:extLst>
          </p:cNvPr>
          <p:cNvGrpSpPr/>
          <p:nvPr/>
        </p:nvGrpSpPr>
        <p:grpSpPr>
          <a:xfrm>
            <a:off x="1680420" y="5126805"/>
            <a:ext cx="6289369" cy="83137"/>
            <a:chOff x="2959508" y="5059136"/>
            <a:chExt cx="6289369" cy="83137"/>
          </a:xfrm>
        </p:grpSpPr>
        <p:grpSp>
          <p:nvGrpSpPr>
            <p:cNvPr id="10" name="Group 9">
              <a:extLst>
                <a:ext uri="{FF2B5EF4-FFF2-40B4-BE49-F238E27FC236}">
                  <a16:creationId xmlns:a16="http://schemas.microsoft.com/office/drawing/2014/main" id="{89ABF390-7A24-4C4F-999E-87053AEA3446}"/>
                </a:ext>
              </a:extLst>
            </p:cNvPr>
            <p:cNvGrpSpPr/>
            <p:nvPr/>
          </p:nvGrpSpPr>
          <p:grpSpPr>
            <a:xfrm rot="5400000">
              <a:off x="4269876" y="3748768"/>
              <a:ext cx="83136" cy="2703871"/>
              <a:chOff x="6406211" y="1835611"/>
              <a:chExt cx="98612" cy="2001399"/>
            </a:xfrm>
          </p:grpSpPr>
          <p:cxnSp>
            <p:nvCxnSpPr>
              <p:cNvPr id="11" name="Straight Connector 10">
                <a:extLst>
                  <a:ext uri="{FF2B5EF4-FFF2-40B4-BE49-F238E27FC236}">
                    <a16:creationId xmlns:a16="http://schemas.microsoft.com/office/drawing/2014/main" id="{3AEFA715-6C7B-45B2-889A-1C982B6F7B5B}"/>
                  </a:ext>
                </a:extLst>
              </p:cNvPr>
              <p:cNvCxnSpPr>
                <a:cxnSpLocks/>
              </p:cNvCxnSpPr>
              <p:nvPr/>
            </p:nvCxnSpPr>
            <p:spPr bwMode="auto">
              <a:xfrm>
                <a:off x="6406211" y="1835611"/>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E0CC51FD-6336-48E8-A6F2-DDECE39BE76A}"/>
                  </a:ext>
                </a:extLst>
              </p:cNvPr>
              <p:cNvCxnSpPr>
                <a:cxnSpLocks/>
              </p:cNvCxnSpPr>
              <p:nvPr/>
            </p:nvCxnSpPr>
            <p:spPr bwMode="auto">
              <a:xfrm>
                <a:off x="6406211" y="2502744"/>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D674BBEC-AB85-4484-A8CF-355630709CAD}"/>
                  </a:ext>
                </a:extLst>
              </p:cNvPr>
              <p:cNvCxnSpPr>
                <a:cxnSpLocks/>
              </p:cNvCxnSpPr>
              <p:nvPr/>
            </p:nvCxnSpPr>
            <p:spPr bwMode="auto">
              <a:xfrm>
                <a:off x="6406211" y="3169877"/>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9484785-A530-4273-B968-564FE43062BE}"/>
                  </a:ext>
                </a:extLst>
              </p:cNvPr>
              <p:cNvCxnSpPr>
                <a:cxnSpLocks/>
              </p:cNvCxnSpPr>
              <p:nvPr/>
            </p:nvCxnSpPr>
            <p:spPr bwMode="auto">
              <a:xfrm>
                <a:off x="6406211" y="3837010"/>
                <a:ext cx="98612" cy="0"/>
              </a:xfrm>
              <a:prstGeom prst="line">
                <a:avLst/>
              </a:prstGeom>
              <a:noFill/>
              <a:ln w="28575" cap="flat" cmpd="sng" algn="ctr">
                <a:solidFill>
                  <a:schemeClr val="bg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D51631A-E596-4116-8F97-8E43E5C858A7}"/>
                </a:ext>
              </a:extLst>
            </p:cNvPr>
            <p:cNvGrpSpPr/>
            <p:nvPr/>
          </p:nvGrpSpPr>
          <p:grpSpPr>
            <a:xfrm rot="5400000">
              <a:off x="7855374" y="3748769"/>
              <a:ext cx="83136" cy="2703871"/>
              <a:chOff x="6406211" y="1835611"/>
              <a:chExt cx="98612" cy="2001399"/>
            </a:xfrm>
          </p:grpSpPr>
          <p:cxnSp>
            <p:nvCxnSpPr>
              <p:cNvPr id="20" name="Straight Connector 19">
                <a:extLst>
                  <a:ext uri="{FF2B5EF4-FFF2-40B4-BE49-F238E27FC236}">
                    <a16:creationId xmlns:a16="http://schemas.microsoft.com/office/drawing/2014/main" id="{B4C87B0D-36A6-44BB-B49B-8FEA0E041D35}"/>
                  </a:ext>
                </a:extLst>
              </p:cNvPr>
              <p:cNvCxnSpPr>
                <a:cxnSpLocks/>
              </p:cNvCxnSpPr>
              <p:nvPr/>
            </p:nvCxnSpPr>
            <p:spPr bwMode="auto">
              <a:xfrm>
                <a:off x="6406211" y="1835611"/>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70963418-86AE-4CB6-8C35-84F44BD5EEB1}"/>
                  </a:ext>
                </a:extLst>
              </p:cNvPr>
              <p:cNvCxnSpPr>
                <a:cxnSpLocks/>
              </p:cNvCxnSpPr>
              <p:nvPr/>
            </p:nvCxnSpPr>
            <p:spPr bwMode="auto">
              <a:xfrm>
                <a:off x="6406211" y="2502744"/>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D7EC2DE7-00B9-41A1-BB15-C4C460DD3962}"/>
                  </a:ext>
                </a:extLst>
              </p:cNvPr>
              <p:cNvCxnSpPr>
                <a:cxnSpLocks/>
              </p:cNvCxnSpPr>
              <p:nvPr/>
            </p:nvCxnSpPr>
            <p:spPr bwMode="auto">
              <a:xfrm>
                <a:off x="6406211" y="3169877"/>
                <a:ext cx="98612" cy="0"/>
              </a:xfrm>
              <a:prstGeom prst="line">
                <a:avLst/>
              </a:prstGeom>
              <a:noFill/>
              <a:ln w="28575" cap="flat" cmpd="sng" algn="ctr">
                <a:solidFill>
                  <a:schemeClr val="bg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EF58562-D9D8-4257-96A4-5D194EDB4376}"/>
                  </a:ext>
                </a:extLst>
              </p:cNvPr>
              <p:cNvCxnSpPr>
                <a:cxnSpLocks/>
              </p:cNvCxnSpPr>
              <p:nvPr/>
            </p:nvCxnSpPr>
            <p:spPr bwMode="auto">
              <a:xfrm>
                <a:off x="6406211" y="3837010"/>
                <a:ext cx="98612" cy="0"/>
              </a:xfrm>
              <a:prstGeom prst="line">
                <a:avLst/>
              </a:prstGeom>
              <a:noFill/>
              <a:ln w="28575" cap="flat" cmpd="sng" algn="ctr">
                <a:solidFill>
                  <a:schemeClr val="bg1"/>
                </a:solidFill>
                <a:prstDash val="solid"/>
                <a:round/>
                <a:headEnd type="none" w="med" len="med"/>
                <a:tailEnd type="none" w="med" len="med"/>
              </a:ln>
              <a:effectLst/>
            </p:spPr>
          </p:cxnSp>
        </p:grpSp>
      </p:grpSp>
      <p:sp>
        <p:nvSpPr>
          <p:cNvPr id="24" name="TextBox 23">
            <a:extLst>
              <a:ext uri="{FF2B5EF4-FFF2-40B4-BE49-F238E27FC236}">
                <a16:creationId xmlns:a16="http://schemas.microsoft.com/office/drawing/2014/main" id="{941B4CE6-57AC-4B97-9CC7-9A13B3183E92}"/>
              </a:ext>
            </a:extLst>
          </p:cNvPr>
          <p:cNvSpPr txBox="1"/>
          <p:nvPr/>
        </p:nvSpPr>
        <p:spPr bwMode="auto">
          <a:xfrm>
            <a:off x="2224296" y="5155697"/>
            <a:ext cx="73449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-1</a:t>
            </a:r>
          </a:p>
        </p:txBody>
      </p:sp>
      <p:sp>
        <p:nvSpPr>
          <p:cNvPr id="25" name="TextBox 24">
            <a:extLst>
              <a:ext uri="{FF2B5EF4-FFF2-40B4-BE49-F238E27FC236}">
                <a16:creationId xmlns:a16="http://schemas.microsoft.com/office/drawing/2014/main" id="{6309F651-7164-4F07-AF93-B5C64ADD8A26}"/>
              </a:ext>
            </a:extLst>
          </p:cNvPr>
          <p:cNvSpPr txBox="1"/>
          <p:nvPr/>
        </p:nvSpPr>
        <p:spPr bwMode="auto">
          <a:xfrm>
            <a:off x="3160851" y="5143021"/>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1</a:t>
            </a:r>
          </a:p>
        </p:txBody>
      </p:sp>
      <p:sp>
        <p:nvSpPr>
          <p:cNvPr id="26" name="TextBox 25">
            <a:extLst>
              <a:ext uri="{FF2B5EF4-FFF2-40B4-BE49-F238E27FC236}">
                <a16:creationId xmlns:a16="http://schemas.microsoft.com/office/drawing/2014/main" id="{BBE59F93-2902-41AD-AB5F-F71E4EF9C21B}"/>
              </a:ext>
            </a:extLst>
          </p:cNvPr>
          <p:cNvSpPr txBox="1"/>
          <p:nvPr/>
        </p:nvSpPr>
        <p:spPr bwMode="auto">
          <a:xfrm>
            <a:off x="4069192" y="5141490"/>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2</a:t>
            </a:r>
          </a:p>
        </p:txBody>
      </p:sp>
      <p:sp>
        <p:nvSpPr>
          <p:cNvPr id="27" name="TextBox 26">
            <a:extLst>
              <a:ext uri="{FF2B5EF4-FFF2-40B4-BE49-F238E27FC236}">
                <a16:creationId xmlns:a16="http://schemas.microsoft.com/office/drawing/2014/main" id="{A1A18AFB-71B4-49D3-BE14-0C979A055EBD}"/>
              </a:ext>
            </a:extLst>
          </p:cNvPr>
          <p:cNvSpPr txBox="1"/>
          <p:nvPr/>
        </p:nvSpPr>
        <p:spPr bwMode="auto">
          <a:xfrm>
            <a:off x="4958134" y="5143021"/>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3</a:t>
            </a:r>
          </a:p>
        </p:txBody>
      </p:sp>
      <p:sp>
        <p:nvSpPr>
          <p:cNvPr id="28" name="TextBox 27">
            <a:extLst>
              <a:ext uri="{FF2B5EF4-FFF2-40B4-BE49-F238E27FC236}">
                <a16:creationId xmlns:a16="http://schemas.microsoft.com/office/drawing/2014/main" id="{E54253E3-5734-4743-B74E-657C0063E483}"/>
              </a:ext>
            </a:extLst>
          </p:cNvPr>
          <p:cNvSpPr txBox="1"/>
          <p:nvPr/>
        </p:nvSpPr>
        <p:spPr bwMode="auto">
          <a:xfrm>
            <a:off x="5866475" y="5141490"/>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4</a:t>
            </a:r>
          </a:p>
        </p:txBody>
      </p:sp>
      <p:sp>
        <p:nvSpPr>
          <p:cNvPr id="29" name="TextBox 28">
            <a:extLst>
              <a:ext uri="{FF2B5EF4-FFF2-40B4-BE49-F238E27FC236}">
                <a16:creationId xmlns:a16="http://schemas.microsoft.com/office/drawing/2014/main" id="{230E2F4B-6021-44FF-9591-6EC5CD7C3F7A}"/>
              </a:ext>
            </a:extLst>
          </p:cNvPr>
          <p:cNvSpPr txBox="1"/>
          <p:nvPr/>
        </p:nvSpPr>
        <p:spPr bwMode="auto">
          <a:xfrm>
            <a:off x="6736517" y="5141490"/>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5</a:t>
            </a:r>
          </a:p>
        </p:txBody>
      </p:sp>
      <p:sp>
        <p:nvSpPr>
          <p:cNvPr id="30" name="TextBox 29">
            <a:extLst>
              <a:ext uri="{FF2B5EF4-FFF2-40B4-BE49-F238E27FC236}">
                <a16:creationId xmlns:a16="http://schemas.microsoft.com/office/drawing/2014/main" id="{F37A5702-6EF3-4D0A-BD24-67594B428D78}"/>
              </a:ext>
            </a:extLst>
          </p:cNvPr>
          <p:cNvSpPr txBox="1"/>
          <p:nvPr/>
        </p:nvSpPr>
        <p:spPr bwMode="auto">
          <a:xfrm>
            <a:off x="7644858" y="5139959"/>
            <a:ext cx="663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Wk 6</a:t>
            </a:r>
          </a:p>
        </p:txBody>
      </p:sp>
      <p:cxnSp>
        <p:nvCxnSpPr>
          <p:cNvPr id="5" name="Straight Connector 4">
            <a:extLst>
              <a:ext uri="{FF2B5EF4-FFF2-40B4-BE49-F238E27FC236}">
                <a16:creationId xmlns:a16="http://schemas.microsoft.com/office/drawing/2014/main" id="{75B5B5BF-B880-4CB2-A1F9-FE33F57E3F19}"/>
              </a:ext>
            </a:extLst>
          </p:cNvPr>
          <p:cNvCxnSpPr/>
          <p:nvPr/>
        </p:nvCxnSpPr>
        <p:spPr bwMode="auto">
          <a:xfrm>
            <a:off x="1219300" y="5126805"/>
            <a:ext cx="7193654" cy="0"/>
          </a:xfrm>
          <a:prstGeom prst="line">
            <a:avLst/>
          </a:prstGeom>
          <a:noFill/>
          <a:ln w="28575" cap="flat" cmpd="sng" algn="ctr">
            <a:solidFill>
              <a:schemeClr val="bg1"/>
            </a:solidFill>
            <a:prstDash val="solid"/>
            <a:round/>
            <a:headEnd type="none" w="med" len="med"/>
            <a:tailEnd type="none" w="med" len="med"/>
          </a:ln>
          <a:effectLst/>
        </p:spPr>
      </p:cxnSp>
      <p:cxnSp>
        <p:nvCxnSpPr>
          <p:cNvPr id="1024" name="Straight Connector 1023">
            <a:extLst>
              <a:ext uri="{FF2B5EF4-FFF2-40B4-BE49-F238E27FC236}">
                <a16:creationId xmlns:a16="http://schemas.microsoft.com/office/drawing/2014/main" id="{50977DE6-2E2C-4169-89BF-2F322C021506}"/>
              </a:ext>
            </a:extLst>
          </p:cNvPr>
          <p:cNvCxnSpPr/>
          <p:nvPr/>
        </p:nvCxnSpPr>
        <p:spPr bwMode="auto">
          <a:xfrm>
            <a:off x="3020170" y="1667869"/>
            <a:ext cx="0" cy="3458936"/>
          </a:xfrm>
          <a:prstGeom prst="line">
            <a:avLst/>
          </a:prstGeom>
          <a:noFill/>
          <a:ln w="28575" cap="flat" cmpd="sng" algn="ctr">
            <a:solidFill>
              <a:schemeClr val="bg1"/>
            </a:solidFill>
            <a:prstDash val="dash"/>
            <a:round/>
            <a:headEnd type="none" w="med" len="med"/>
            <a:tailEnd type="none" w="med" len="med"/>
          </a:ln>
          <a:effectLst/>
        </p:spPr>
      </p:cxnSp>
      <p:cxnSp>
        <p:nvCxnSpPr>
          <p:cNvPr id="1027" name="Straight Connector 1026">
            <a:extLst>
              <a:ext uri="{FF2B5EF4-FFF2-40B4-BE49-F238E27FC236}">
                <a16:creationId xmlns:a16="http://schemas.microsoft.com/office/drawing/2014/main" id="{03FE6458-EE8E-4060-A9BF-840FED91A879}"/>
              </a:ext>
            </a:extLst>
          </p:cNvPr>
          <p:cNvCxnSpPr/>
          <p:nvPr/>
        </p:nvCxnSpPr>
        <p:spPr bwMode="auto">
          <a:xfrm>
            <a:off x="3020170" y="5126805"/>
            <a:ext cx="0" cy="382486"/>
          </a:xfrm>
          <a:prstGeom prst="line">
            <a:avLst/>
          </a:prstGeom>
          <a:noFill/>
          <a:ln w="28575" cap="flat" cmpd="sng" algn="ctr">
            <a:solidFill>
              <a:schemeClr val="bg1"/>
            </a:solidFill>
            <a:prstDash val="solid"/>
            <a:round/>
            <a:headEnd type="none" w="med" len="med"/>
            <a:tailEnd type="none" w="med" len="med"/>
          </a:ln>
          <a:effectLst/>
        </p:spPr>
      </p:cxnSp>
      <p:sp>
        <p:nvSpPr>
          <p:cNvPr id="36" name="TextBox 35">
            <a:extLst>
              <a:ext uri="{FF2B5EF4-FFF2-40B4-BE49-F238E27FC236}">
                <a16:creationId xmlns:a16="http://schemas.microsoft.com/office/drawing/2014/main" id="{D3F23BFF-9C50-4156-93C0-56FFFF84EC25}"/>
              </a:ext>
            </a:extLst>
          </p:cNvPr>
          <p:cNvSpPr txBox="1"/>
          <p:nvPr/>
        </p:nvSpPr>
        <p:spPr bwMode="auto">
          <a:xfrm>
            <a:off x="2195479" y="5440647"/>
            <a:ext cx="16553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Symptom onset</a:t>
            </a:r>
          </a:p>
        </p:txBody>
      </p:sp>
      <p:sp>
        <p:nvSpPr>
          <p:cNvPr id="37" name="TextBox 36">
            <a:extLst>
              <a:ext uri="{FF2B5EF4-FFF2-40B4-BE49-F238E27FC236}">
                <a16:creationId xmlns:a16="http://schemas.microsoft.com/office/drawing/2014/main" id="{2D2F8823-60C2-4C06-9BBA-1516BDC0779E}"/>
              </a:ext>
            </a:extLst>
          </p:cNvPr>
          <p:cNvSpPr txBox="1"/>
          <p:nvPr/>
        </p:nvSpPr>
        <p:spPr bwMode="auto">
          <a:xfrm>
            <a:off x="1219180" y="1989835"/>
            <a:ext cx="178786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Detection unlikely</a:t>
            </a:r>
            <a:endParaRPr kumimoji="0" lang="en-US" sz="1600" b="1" i="0" u="none" strike="noStrike" kern="1200" cap="none" spc="0" normalizeH="0" baseline="3000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69EA82D7-5422-4E7E-8EAE-D3EF7E7CAA8F}"/>
              </a:ext>
            </a:extLst>
          </p:cNvPr>
          <p:cNvSpPr txBox="1"/>
          <p:nvPr/>
        </p:nvSpPr>
        <p:spPr bwMode="auto">
          <a:xfrm>
            <a:off x="3590787" y="1983598"/>
            <a:ext cx="190994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PCR – Likely positive</a:t>
            </a:r>
            <a:endParaRPr kumimoji="0" lang="en-US" sz="1600" b="1" i="0" u="none" strike="noStrike" kern="1200" cap="none" spc="0" normalizeH="0" baseline="3000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44B29D04-1271-4291-B40B-186A4A58DFA5}"/>
              </a:ext>
            </a:extLst>
          </p:cNvPr>
          <p:cNvSpPr/>
          <p:nvPr/>
        </p:nvSpPr>
        <p:spPr bwMode="auto">
          <a:xfrm>
            <a:off x="5937790" y="2014457"/>
            <a:ext cx="2435836" cy="285604"/>
          </a:xfrm>
          <a:prstGeom prst="rect">
            <a:avLst/>
          </a:prstGeom>
          <a:solidFill>
            <a:schemeClr val="tx1">
              <a:lumMod val="85000"/>
            </a:schemeClr>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TextBox 41">
            <a:extLst>
              <a:ext uri="{FF2B5EF4-FFF2-40B4-BE49-F238E27FC236}">
                <a16:creationId xmlns:a16="http://schemas.microsoft.com/office/drawing/2014/main" id="{5C697798-37E0-4C69-9E87-F232383C851E}"/>
              </a:ext>
            </a:extLst>
          </p:cNvPr>
          <p:cNvSpPr txBox="1"/>
          <p:nvPr/>
        </p:nvSpPr>
        <p:spPr bwMode="auto">
          <a:xfrm>
            <a:off x="6193468" y="2001520"/>
            <a:ext cx="196380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PCR – Likely negative</a:t>
            </a:r>
            <a:endParaRPr kumimoji="0" lang="en-US" sz="1600" b="1" i="0" u="none" strike="noStrike" kern="1200" cap="none" spc="0" normalizeH="0" baseline="3000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3" name="Rectangle 42">
            <a:extLst>
              <a:ext uri="{FF2B5EF4-FFF2-40B4-BE49-F238E27FC236}">
                <a16:creationId xmlns:a16="http://schemas.microsoft.com/office/drawing/2014/main" id="{7239F40A-8432-425A-9F95-1746588C9D34}"/>
              </a:ext>
            </a:extLst>
          </p:cNvPr>
          <p:cNvSpPr/>
          <p:nvPr/>
        </p:nvSpPr>
        <p:spPr bwMode="auto">
          <a:xfrm>
            <a:off x="4584231" y="2365745"/>
            <a:ext cx="3789395" cy="285605"/>
          </a:xfrm>
          <a:prstGeom prst="rect">
            <a:avLst/>
          </a:prstGeom>
          <a:solidFill>
            <a:schemeClr val="tx1"/>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F48D3E16-55DF-445F-9224-9CD44F0E2060}"/>
              </a:ext>
            </a:extLst>
          </p:cNvPr>
          <p:cNvSpPr txBox="1"/>
          <p:nvPr/>
        </p:nvSpPr>
        <p:spPr bwMode="auto">
          <a:xfrm>
            <a:off x="5566370" y="2331180"/>
            <a:ext cx="182511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Antibody detection</a:t>
            </a:r>
            <a:endParaRPr kumimoji="0" lang="en-US" sz="1600" b="1" i="0" u="none" strike="noStrike" kern="1200" cap="none" spc="0" normalizeH="0" baseline="3000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A0D8C3C9-219E-4737-94A9-E94DE28A5F0F}"/>
              </a:ext>
            </a:extLst>
          </p:cNvPr>
          <p:cNvSpPr txBox="1"/>
          <p:nvPr/>
        </p:nvSpPr>
        <p:spPr bwMode="auto">
          <a:xfrm>
            <a:off x="9149603" y="1600200"/>
            <a:ext cx="2586875"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rtlCol="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Nasopharyngeal swab PCR</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Virus isolation from respiratory tract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Bronchoalveolar lavage/sputum PCR</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Stool PCR</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IgM antibody</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IgG antibody</a:t>
            </a:r>
          </a:p>
        </p:txBody>
      </p:sp>
      <p:cxnSp>
        <p:nvCxnSpPr>
          <p:cNvPr id="1030" name="Straight Connector 1029">
            <a:extLst>
              <a:ext uri="{FF2B5EF4-FFF2-40B4-BE49-F238E27FC236}">
                <a16:creationId xmlns:a16="http://schemas.microsoft.com/office/drawing/2014/main" id="{5930DD5A-138B-45F7-9A21-6B1CF4267585}"/>
              </a:ext>
            </a:extLst>
          </p:cNvPr>
          <p:cNvCxnSpPr/>
          <p:nvPr/>
        </p:nvCxnSpPr>
        <p:spPr bwMode="auto">
          <a:xfrm>
            <a:off x="8847619" y="1759974"/>
            <a:ext cx="293091" cy="0"/>
          </a:xfrm>
          <a:prstGeom prst="line">
            <a:avLst/>
          </a:prstGeom>
          <a:noFill/>
          <a:ln w="28575" cap="flat" cmpd="sng" algn="ctr">
            <a:solidFill>
              <a:schemeClr val="accent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6D5DCE20-B4E9-49A1-A3FA-94EA4E32C1A3}"/>
              </a:ext>
            </a:extLst>
          </p:cNvPr>
          <p:cNvCxnSpPr/>
          <p:nvPr/>
        </p:nvCxnSpPr>
        <p:spPr bwMode="auto">
          <a:xfrm>
            <a:off x="8847619" y="2132624"/>
            <a:ext cx="293091" cy="0"/>
          </a:xfrm>
          <a:prstGeom prst="line">
            <a:avLst/>
          </a:prstGeom>
          <a:noFill/>
          <a:ln w="28575" cap="flat" cmpd="sng" algn="ctr">
            <a:solidFill>
              <a:schemeClr val="accent3"/>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A50FB4F-1E48-4DC3-A11E-0AAD58EBF6CD}"/>
              </a:ext>
            </a:extLst>
          </p:cNvPr>
          <p:cNvCxnSpPr/>
          <p:nvPr/>
        </p:nvCxnSpPr>
        <p:spPr bwMode="auto">
          <a:xfrm>
            <a:off x="8847619" y="2756973"/>
            <a:ext cx="293091" cy="0"/>
          </a:xfrm>
          <a:prstGeom prst="line">
            <a:avLst/>
          </a:prstGeom>
          <a:noFill/>
          <a:ln w="28575" cap="flat" cmpd="sng" algn="ctr">
            <a:solidFill>
              <a:schemeClr val="accent4"/>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CBBBE609-5F73-40F4-9329-5640F4C53DDE}"/>
              </a:ext>
            </a:extLst>
          </p:cNvPr>
          <p:cNvCxnSpPr/>
          <p:nvPr/>
        </p:nvCxnSpPr>
        <p:spPr bwMode="auto">
          <a:xfrm>
            <a:off x="8847619" y="3349332"/>
            <a:ext cx="293091" cy="0"/>
          </a:xfrm>
          <a:prstGeom prst="line">
            <a:avLst/>
          </a:prstGeom>
          <a:noFill/>
          <a:ln w="28575" cap="flat" cmpd="sng" algn="ctr">
            <a:solidFill>
              <a:schemeClr val="accent5"/>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D892B5A3-E37B-4BE4-A050-546534B760C8}"/>
              </a:ext>
            </a:extLst>
          </p:cNvPr>
          <p:cNvCxnSpPr/>
          <p:nvPr/>
        </p:nvCxnSpPr>
        <p:spPr bwMode="auto">
          <a:xfrm>
            <a:off x="8847619" y="3720534"/>
            <a:ext cx="293091" cy="0"/>
          </a:xfrm>
          <a:prstGeom prst="line">
            <a:avLst/>
          </a:prstGeom>
          <a:noFill/>
          <a:ln w="28575" cap="flat" cmpd="sng" algn="ctr">
            <a:solidFill>
              <a:schemeClr val="accent6"/>
            </a:solidFill>
            <a:prstDash val="sysDash"/>
            <a:round/>
            <a:headEnd type="none" w="med" len="med"/>
            <a:tailEnd type="none" w="med" len="med"/>
          </a:ln>
          <a:effectLst/>
        </p:spPr>
      </p:cxnSp>
      <p:cxnSp>
        <p:nvCxnSpPr>
          <p:cNvPr id="52" name="Straight Connector 51">
            <a:extLst>
              <a:ext uri="{FF2B5EF4-FFF2-40B4-BE49-F238E27FC236}">
                <a16:creationId xmlns:a16="http://schemas.microsoft.com/office/drawing/2014/main" id="{5FB70EA5-274C-4651-A668-F78C452C1AD9}"/>
              </a:ext>
            </a:extLst>
          </p:cNvPr>
          <p:cNvCxnSpPr/>
          <p:nvPr/>
        </p:nvCxnSpPr>
        <p:spPr bwMode="auto">
          <a:xfrm>
            <a:off x="8847619" y="4079412"/>
            <a:ext cx="293091" cy="0"/>
          </a:xfrm>
          <a:prstGeom prst="line">
            <a:avLst/>
          </a:prstGeom>
          <a:noFill/>
          <a:ln w="28575" cap="flat" cmpd="sng" algn="ctr">
            <a:solidFill>
              <a:schemeClr val="tx2"/>
            </a:solidFill>
            <a:prstDash val="sysDash"/>
            <a:round/>
            <a:headEnd type="none" w="med" len="med"/>
            <a:tailEnd type="none" w="med" len="med"/>
          </a:ln>
          <a:effectLst/>
        </p:spPr>
      </p:cxnSp>
      <p:sp>
        <p:nvSpPr>
          <p:cNvPr id="55" name="Rectangle 54">
            <a:extLst>
              <a:ext uri="{FF2B5EF4-FFF2-40B4-BE49-F238E27FC236}">
                <a16:creationId xmlns:a16="http://schemas.microsoft.com/office/drawing/2014/main" id="{549901E5-CA1A-4B94-8597-1B869427A3DA}"/>
              </a:ext>
            </a:extLst>
          </p:cNvPr>
          <p:cNvSpPr/>
          <p:nvPr/>
        </p:nvSpPr>
        <p:spPr bwMode="auto">
          <a:xfrm>
            <a:off x="3012683" y="1617090"/>
            <a:ext cx="5360942" cy="285604"/>
          </a:xfrm>
          <a:prstGeom prst="rect">
            <a:avLst/>
          </a:prstGeom>
          <a:solidFill>
            <a:schemeClr val="bg1">
              <a:lumMod val="50000"/>
              <a:lumOff val="50000"/>
            </a:schemeClr>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6" name="TextBox 55">
            <a:extLst>
              <a:ext uri="{FF2B5EF4-FFF2-40B4-BE49-F238E27FC236}">
                <a16:creationId xmlns:a16="http://schemas.microsoft.com/office/drawing/2014/main" id="{C217C411-179C-42CF-9B43-ACD3C100E72D}"/>
              </a:ext>
            </a:extLst>
          </p:cNvPr>
          <p:cNvSpPr txBox="1"/>
          <p:nvPr/>
        </p:nvSpPr>
        <p:spPr bwMode="auto">
          <a:xfrm>
            <a:off x="3230150" y="1600200"/>
            <a:ext cx="198624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After symptom onset</a:t>
            </a:r>
            <a:endParaRPr kumimoji="0" lang="en-US" sz="1600" b="1" i="0" u="none" strike="noStrike" kern="1200" cap="none" spc="0" normalizeH="0" baseline="3000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34B5C923-5C40-46CC-802C-306E3123F431}"/>
              </a:ext>
            </a:extLst>
          </p:cNvPr>
          <p:cNvSpPr/>
          <p:nvPr/>
        </p:nvSpPr>
        <p:spPr bwMode="auto">
          <a:xfrm>
            <a:off x="1211821" y="1614524"/>
            <a:ext cx="1800862" cy="289313"/>
          </a:xfrm>
          <a:prstGeom prst="rect">
            <a:avLst/>
          </a:prstGeom>
          <a:solidFill>
            <a:schemeClr val="tx2">
              <a:lumMod val="50000"/>
            </a:schemeClr>
          </a:solidFill>
          <a:ln w="0">
            <a:solidFill>
              <a:schemeClr val="bg1"/>
            </a:solidFill>
            <a:miter lim="800000"/>
            <a:headEnd/>
            <a:tailEnd/>
          </a:ln>
        </p:spPr>
        <p:txBody>
          <a:bodyPr rtlCol="0" anchor="b"/>
          <a:lstStyle/>
          <a:p>
            <a:pPr marL="0" marR="0" lvl="0" indent="0" algn="ctr" defTabSz="914400" rtl="0" eaLnBrk="1" fontAlgn="base" latinLnBrk="0" hangingPunct="1">
              <a:lnSpc>
                <a:spcPct val="100000"/>
              </a:lnSpc>
              <a:spcBef>
                <a:spcPct val="35000"/>
              </a:spcBef>
              <a:spcAft>
                <a:spcPct val="25000"/>
              </a:spcAft>
              <a:buClr>
                <a:srgbClr val="015873"/>
              </a:buClr>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54" name="TextBox 53">
            <a:extLst>
              <a:ext uri="{FF2B5EF4-FFF2-40B4-BE49-F238E27FC236}">
                <a16:creationId xmlns:a16="http://schemas.microsoft.com/office/drawing/2014/main" id="{B99BCFDF-BD01-4CAE-A515-70CC5514195B}"/>
              </a:ext>
            </a:extLst>
          </p:cNvPr>
          <p:cNvSpPr txBox="1"/>
          <p:nvPr/>
        </p:nvSpPr>
        <p:spPr bwMode="auto">
          <a:xfrm>
            <a:off x="1112371" y="1601731"/>
            <a:ext cx="19866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5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Before symptom onset</a:t>
            </a:r>
          </a:p>
        </p:txBody>
      </p:sp>
      <p:cxnSp>
        <p:nvCxnSpPr>
          <p:cNvPr id="1032" name="Straight Arrow Connector 1031">
            <a:extLst>
              <a:ext uri="{FF2B5EF4-FFF2-40B4-BE49-F238E27FC236}">
                <a16:creationId xmlns:a16="http://schemas.microsoft.com/office/drawing/2014/main" id="{8FDB4594-A97E-4E7B-9F6B-70CFB779C914}"/>
              </a:ext>
            </a:extLst>
          </p:cNvPr>
          <p:cNvCxnSpPr>
            <a:cxnSpLocks/>
          </p:cNvCxnSpPr>
          <p:nvPr/>
        </p:nvCxnSpPr>
        <p:spPr bwMode="auto">
          <a:xfrm flipV="1">
            <a:off x="3366377" y="4370692"/>
            <a:ext cx="0" cy="696498"/>
          </a:xfrm>
          <a:prstGeom prst="straightConnector1">
            <a:avLst/>
          </a:prstGeom>
          <a:noFill/>
          <a:ln w="28575" cap="flat" cmpd="sng" algn="ctr">
            <a:solidFill>
              <a:schemeClr val="bg1"/>
            </a:solidFill>
            <a:prstDash val="solid"/>
            <a:round/>
            <a:headEnd type="none" w="med" len="med"/>
            <a:tailEnd type="triangle"/>
          </a:ln>
          <a:effectLst/>
        </p:spPr>
      </p:cxnSp>
      <p:sp>
        <p:nvSpPr>
          <p:cNvPr id="1034" name="Freeform: Shape 1033">
            <a:extLst>
              <a:ext uri="{FF2B5EF4-FFF2-40B4-BE49-F238E27FC236}">
                <a16:creationId xmlns:a16="http://schemas.microsoft.com/office/drawing/2014/main" id="{90EE5199-8A93-4DA5-9CD2-2EC92737474D}"/>
              </a:ext>
            </a:extLst>
          </p:cNvPr>
          <p:cNvSpPr/>
          <p:nvPr/>
        </p:nvSpPr>
        <p:spPr bwMode="auto">
          <a:xfrm>
            <a:off x="2121328" y="2405283"/>
            <a:ext cx="6263640" cy="2711180"/>
          </a:xfrm>
          <a:custGeom>
            <a:avLst/>
            <a:gdLst>
              <a:gd name="connsiteX0" fmla="*/ 0 w 6263640"/>
              <a:gd name="connsiteY0" fmla="*/ 2711180 h 2711180"/>
              <a:gd name="connsiteX1" fmla="*/ 137160 w 6263640"/>
              <a:gd name="connsiteY1" fmla="*/ 1875157 h 2711180"/>
              <a:gd name="connsiteX2" fmla="*/ 300446 w 6263640"/>
              <a:gd name="connsiteY2" fmla="*/ 1169763 h 2711180"/>
              <a:gd name="connsiteX3" fmla="*/ 542109 w 6263640"/>
              <a:gd name="connsiteY3" fmla="*/ 581935 h 2711180"/>
              <a:gd name="connsiteX4" fmla="*/ 790303 w 6263640"/>
              <a:gd name="connsiteY4" fmla="*/ 216175 h 2711180"/>
              <a:gd name="connsiteX5" fmla="*/ 1071155 w 6263640"/>
              <a:gd name="connsiteY5" fmla="*/ 33295 h 2711180"/>
              <a:gd name="connsiteX6" fmla="*/ 1436915 w 6263640"/>
              <a:gd name="connsiteY6" fmla="*/ 13700 h 2711180"/>
              <a:gd name="connsiteX7" fmla="*/ 2057400 w 6263640"/>
              <a:gd name="connsiteY7" fmla="*/ 183517 h 2711180"/>
              <a:gd name="connsiteX8" fmla="*/ 2684417 w 6263640"/>
              <a:gd name="connsiteY8" fmla="*/ 510089 h 2711180"/>
              <a:gd name="connsiteX9" fmla="*/ 3115492 w 6263640"/>
              <a:gd name="connsiteY9" fmla="*/ 915037 h 2711180"/>
              <a:gd name="connsiteX10" fmla="*/ 3402875 w 6263640"/>
              <a:gd name="connsiteY10" fmla="*/ 1287329 h 2711180"/>
              <a:gd name="connsiteX11" fmla="*/ 3768635 w 6263640"/>
              <a:gd name="connsiteY11" fmla="*/ 1698809 h 2711180"/>
              <a:gd name="connsiteX12" fmla="*/ 4232366 w 6263640"/>
              <a:gd name="connsiteY12" fmla="*/ 2097226 h 2711180"/>
              <a:gd name="connsiteX13" fmla="*/ 4650377 w 6263640"/>
              <a:gd name="connsiteY13" fmla="*/ 2319295 h 2711180"/>
              <a:gd name="connsiteX14" fmla="*/ 5283926 w 6263640"/>
              <a:gd name="connsiteY14" fmla="*/ 2462986 h 2711180"/>
              <a:gd name="connsiteX15" fmla="*/ 6263640 w 6263640"/>
              <a:gd name="connsiteY15" fmla="*/ 2495643 h 271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3640" h="2711180">
                <a:moveTo>
                  <a:pt x="0" y="2711180"/>
                </a:moveTo>
                <a:cubicBezTo>
                  <a:pt x="43543" y="2421620"/>
                  <a:pt x="87086" y="2132060"/>
                  <a:pt x="137160" y="1875157"/>
                </a:cubicBezTo>
                <a:cubicBezTo>
                  <a:pt x="187234" y="1618254"/>
                  <a:pt x="232955" y="1385300"/>
                  <a:pt x="300446" y="1169763"/>
                </a:cubicBezTo>
                <a:cubicBezTo>
                  <a:pt x="367937" y="954226"/>
                  <a:pt x="460466" y="740866"/>
                  <a:pt x="542109" y="581935"/>
                </a:cubicBezTo>
                <a:cubicBezTo>
                  <a:pt x="623752" y="423004"/>
                  <a:pt x="702129" y="307615"/>
                  <a:pt x="790303" y="216175"/>
                </a:cubicBezTo>
                <a:cubicBezTo>
                  <a:pt x="878477" y="124735"/>
                  <a:pt x="963386" y="67041"/>
                  <a:pt x="1071155" y="33295"/>
                </a:cubicBezTo>
                <a:cubicBezTo>
                  <a:pt x="1178924" y="-451"/>
                  <a:pt x="1272541" y="-11337"/>
                  <a:pt x="1436915" y="13700"/>
                </a:cubicBezTo>
                <a:cubicBezTo>
                  <a:pt x="1601289" y="38737"/>
                  <a:pt x="1849483" y="100786"/>
                  <a:pt x="2057400" y="183517"/>
                </a:cubicBezTo>
                <a:cubicBezTo>
                  <a:pt x="2265317" y="266248"/>
                  <a:pt x="2508068" y="388169"/>
                  <a:pt x="2684417" y="510089"/>
                </a:cubicBezTo>
                <a:cubicBezTo>
                  <a:pt x="2860766" y="632009"/>
                  <a:pt x="2995749" y="785497"/>
                  <a:pt x="3115492" y="915037"/>
                </a:cubicBezTo>
                <a:cubicBezTo>
                  <a:pt x="3235235" y="1044577"/>
                  <a:pt x="3294018" y="1156700"/>
                  <a:pt x="3402875" y="1287329"/>
                </a:cubicBezTo>
                <a:cubicBezTo>
                  <a:pt x="3511732" y="1417958"/>
                  <a:pt x="3630387" y="1563826"/>
                  <a:pt x="3768635" y="1698809"/>
                </a:cubicBezTo>
                <a:cubicBezTo>
                  <a:pt x="3906883" y="1833792"/>
                  <a:pt x="4085409" y="1993812"/>
                  <a:pt x="4232366" y="2097226"/>
                </a:cubicBezTo>
                <a:cubicBezTo>
                  <a:pt x="4379323" y="2200640"/>
                  <a:pt x="4475117" y="2258335"/>
                  <a:pt x="4650377" y="2319295"/>
                </a:cubicBezTo>
                <a:cubicBezTo>
                  <a:pt x="4825637" y="2380255"/>
                  <a:pt x="5015049" y="2433595"/>
                  <a:pt x="5283926" y="2462986"/>
                </a:cubicBezTo>
                <a:cubicBezTo>
                  <a:pt x="5552803" y="2492377"/>
                  <a:pt x="5908221" y="2494010"/>
                  <a:pt x="6263640" y="2495643"/>
                </a:cubicBezTo>
              </a:path>
            </a:pathLst>
          </a:custGeom>
          <a:noFill/>
          <a:ln w="28575">
            <a:solidFill>
              <a:schemeClr val="accent1"/>
            </a:solidFill>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6" name="Freeform: Shape 1035">
            <a:extLst>
              <a:ext uri="{FF2B5EF4-FFF2-40B4-BE49-F238E27FC236}">
                <a16:creationId xmlns:a16="http://schemas.microsoft.com/office/drawing/2014/main" id="{6EEB8E6B-4173-4BE2-8D3C-B012D7290F89}"/>
              </a:ext>
            </a:extLst>
          </p:cNvPr>
          <p:cNvSpPr/>
          <p:nvPr/>
        </p:nvSpPr>
        <p:spPr bwMode="auto">
          <a:xfrm>
            <a:off x="2114797" y="2921881"/>
            <a:ext cx="1920240" cy="2194582"/>
          </a:xfrm>
          <a:custGeom>
            <a:avLst/>
            <a:gdLst>
              <a:gd name="connsiteX0" fmla="*/ 0 w 1920240"/>
              <a:gd name="connsiteY0" fmla="*/ 2194582 h 2194582"/>
              <a:gd name="connsiteX1" fmla="*/ 163286 w 1920240"/>
              <a:gd name="connsiteY1" fmla="*/ 1606754 h 2194582"/>
              <a:gd name="connsiteX2" fmla="*/ 398417 w 1920240"/>
              <a:gd name="connsiteY2" fmla="*/ 836045 h 2194582"/>
              <a:gd name="connsiteX3" fmla="*/ 672737 w 1920240"/>
              <a:gd name="connsiteY3" fmla="*/ 222091 h 2194582"/>
              <a:gd name="connsiteX4" fmla="*/ 907868 w 1920240"/>
              <a:gd name="connsiteY4" fmla="*/ 6554 h 2194582"/>
              <a:gd name="connsiteX5" fmla="*/ 1143000 w 1920240"/>
              <a:gd name="connsiteY5" fmla="*/ 78399 h 2194582"/>
              <a:gd name="connsiteX6" fmla="*/ 1332411 w 1920240"/>
              <a:gd name="connsiteY6" fmla="*/ 306999 h 2194582"/>
              <a:gd name="connsiteX7" fmla="*/ 1495697 w 1920240"/>
              <a:gd name="connsiteY7" fmla="*/ 659697 h 2194582"/>
              <a:gd name="connsiteX8" fmla="*/ 1632857 w 1920240"/>
              <a:gd name="connsiteY8" fmla="*/ 1103834 h 2194582"/>
              <a:gd name="connsiteX9" fmla="*/ 1796143 w 1920240"/>
              <a:gd name="connsiteY9" fmla="*/ 1743914 h 2194582"/>
              <a:gd name="connsiteX10" fmla="*/ 1920240 w 1920240"/>
              <a:gd name="connsiteY10" fmla="*/ 2188051 h 219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240" h="2194582">
                <a:moveTo>
                  <a:pt x="0" y="2194582"/>
                </a:moveTo>
                <a:cubicBezTo>
                  <a:pt x="48441" y="2013879"/>
                  <a:pt x="96883" y="1833177"/>
                  <a:pt x="163286" y="1606754"/>
                </a:cubicBezTo>
                <a:cubicBezTo>
                  <a:pt x="229689" y="1380331"/>
                  <a:pt x="313509" y="1066822"/>
                  <a:pt x="398417" y="836045"/>
                </a:cubicBezTo>
                <a:cubicBezTo>
                  <a:pt x="483325" y="605268"/>
                  <a:pt x="587829" y="360339"/>
                  <a:pt x="672737" y="222091"/>
                </a:cubicBezTo>
                <a:cubicBezTo>
                  <a:pt x="757645" y="83843"/>
                  <a:pt x="829491" y="30503"/>
                  <a:pt x="907868" y="6554"/>
                </a:cubicBezTo>
                <a:cubicBezTo>
                  <a:pt x="986245" y="-17395"/>
                  <a:pt x="1072243" y="28325"/>
                  <a:pt x="1143000" y="78399"/>
                </a:cubicBezTo>
                <a:cubicBezTo>
                  <a:pt x="1213757" y="128473"/>
                  <a:pt x="1273628" y="210116"/>
                  <a:pt x="1332411" y="306999"/>
                </a:cubicBezTo>
                <a:cubicBezTo>
                  <a:pt x="1391194" y="403882"/>
                  <a:pt x="1445623" y="526891"/>
                  <a:pt x="1495697" y="659697"/>
                </a:cubicBezTo>
                <a:cubicBezTo>
                  <a:pt x="1545771" y="792503"/>
                  <a:pt x="1582783" y="923131"/>
                  <a:pt x="1632857" y="1103834"/>
                </a:cubicBezTo>
                <a:cubicBezTo>
                  <a:pt x="1682931" y="1284537"/>
                  <a:pt x="1748246" y="1563211"/>
                  <a:pt x="1796143" y="1743914"/>
                </a:cubicBezTo>
                <a:cubicBezTo>
                  <a:pt x="1844040" y="1924617"/>
                  <a:pt x="1882140" y="2056334"/>
                  <a:pt x="1920240" y="2188051"/>
                </a:cubicBezTo>
              </a:path>
            </a:pathLst>
          </a:custGeom>
          <a:noFill/>
          <a:ln w="28575">
            <a:solidFill>
              <a:schemeClr val="accent3"/>
            </a:solidFill>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7" name="Freeform: Shape 1036">
            <a:extLst>
              <a:ext uri="{FF2B5EF4-FFF2-40B4-BE49-F238E27FC236}">
                <a16:creationId xmlns:a16="http://schemas.microsoft.com/office/drawing/2014/main" id="{8D1B0331-0945-41B9-9BE9-136DAEC98C6F}"/>
              </a:ext>
            </a:extLst>
          </p:cNvPr>
          <p:cNvSpPr/>
          <p:nvPr/>
        </p:nvSpPr>
        <p:spPr bwMode="auto">
          <a:xfrm>
            <a:off x="2245425" y="2405435"/>
            <a:ext cx="6119949" cy="2717560"/>
          </a:xfrm>
          <a:custGeom>
            <a:avLst/>
            <a:gdLst>
              <a:gd name="connsiteX0" fmla="*/ 0 w 6238315"/>
              <a:gd name="connsiteY0" fmla="*/ 2717560 h 2717560"/>
              <a:gd name="connsiteX1" fmla="*/ 163286 w 6238315"/>
              <a:gd name="connsiteY1" fmla="*/ 2018697 h 2717560"/>
              <a:gd name="connsiteX2" fmla="*/ 522515 w 6238315"/>
              <a:gd name="connsiteY2" fmla="*/ 856103 h 2717560"/>
              <a:gd name="connsiteX3" fmla="*/ 894806 w 6238315"/>
              <a:gd name="connsiteY3" fmla="*/ 176834 h 2717560"/>
              <a:gd name="connsiteX4" fmla="*/ 1325880 w 6238315"/>
              <a:gd name="connsiteY4" fmla="*/ 485 h 2717560"/>
              <a:gd name="connsiteX5" fmla="*/ 2070463 w 6238315"/>
              <a:gd name="connsiteY5" fmla="*/ 209491 h 2717560"/>
              <a:gd name="connsiteX6" fmla="*/ 2873829 w 6238315"/>
              <a:gd name="connsiteY6" fmla="*/ 607908 h 2717560"/>
              <a:gd name="connsiteX7" fmla="*/ 3820886 w 6238315"/>
              <a:gd name="connsiteY7" fmla="*/ 1110828 h 2717560"/>
              <a:gd name="connsiteX8" fmla="*/ 4846320 w 6238315"/>
              <a:gd name="connsiteY8" fmla="*/ 1548434 h 2717560"/>
              <a:gd name="connsiteX9" fmla="*/ 6119949 w 6238315"/>
              <a:gd name="connsiteY9" fmla="*/ 1933788 h 2717560"/>
              <a:gd name="connsiteX10" fmla="*/ 6106886 w 6238315"/>
              <a:gd name="connsiteY10" fmla="*/ 1920725 h 2717560"/>
              <a:gd name="connsiteX0" fmla="*/ 0 w 6119949"/>
              <a:gd name="connsiteY0" fmla="*/ 2717560 h 2717560"/>
              <a:gd name="connsiteX1" fmla="*/ 163286 w 6119949"/>
              <a:gd name="connsiteY1" fmla="*/ 2018697 h 2717560"/>
              <a:gd name="connsiteX2" fmla="*/ 522515 w 6119949"/>
              <a:gd name="connsiteY2" fmla="*/ 856103 h 2717560"/>
              <a:gd name="connsiteX3" fmla="*/ 894806 w 6119949"/>
              <a:gd name="connsiteY3" fmla="*/ 176834 h 2717560"/>
              <a:gd name="connsiteX4" fmla="*/ 1325880 w 6119949"/>
              <a:gd name="connsiteY4" fmla="*/ 485 h 2717560"/>
              <a:gd name="connsiteX5" fmla="*/ 2070463 w 6119949"/>
              <a:gd name="connsiteY5" fmla="*/ 209491 h 2717560"/>
              <a:gd name="connsiteX6" fmla="*/ 2873829 w 6119949"/>
              <a:gd name="connsiteY6" fmla="*/ 607908 h 2717560"/>
              <a:gd name="connsiteX7" fmla="*/ 3820886 w 6119949"/>
              <a:gd name="connsiteY7" fmla="*/ 1110828 h 2717560"/>
              <a:gd name="connsiteX8" fmla="*/ 4846320 w 6119949"/>
              <a:gd name="connsiteY8" fmla="*/ 1548434 h 2717560"/>
              <a:gd name="connsiteX9" fmla="*/ 6119949 w 6119949"/>
              <a:gd name="connsiteY9" fmla="*/ 1933788 h 2717560"/>
              <a:gd name="connsiteX0" fmla="*/ 0 w 6119949"/>
              <a:gd name="connsiteY0" fmla="*/ 2717560 h 2717560"/>
              <a:gd name="connsiteX1" fmla="*/ 163286 w 6119949"/>
              <a:gd name="connsiteY1" fmla="*/ 2018697 h 2717560"/>
              <a:gd name="connsiteX2" fmla="*/ 522515 w 6119949"/>
              <a:gd name="connsiteY2" fmla="*/ 856103 h 2717560"/>
              <a:gd name="connsiteX3" fmla="*/ 894806 w 6119949"/>
              <a:gd name="connsiteY3" fmla="*/ 176834 h 2717560"/>
              <a:gd name="connsiteX4" fmla="*/ 1325880 w 6119949"/>
              <a:gd name="connsiteY4" fmla="*/ 485 h 2717560"/>
              <a:gd name="connsiteX5" fmla="*/ 2070463 w 6119949"/>
              <a:gd name="connsiteY5" fmla="*/ 209491 h 2717560"/>
              <a:gd name="connsiteX6" fmla="*/ 2873829 w 6119949"/>
              <a:gd name="connsiteY6" fmla="*/ 607908 h 2717560"/>
              <a:gd name="connsiteX7" fmla="*/ 3820886 w 6119949"/>
              <a:gd name="connsiteY7" fmla="*/ 1110828 h 2717560"/>
              <a:gd name="connsiteX8" fmla="*/ 4846320 w 6119949"/>
              <a:gd name="connsiteY8" fmla="*/ 1548434 h 2717560"/>
              <a:gd name="connsiteX9" fmla="*/ 6119949 w 6119949"/>
              <a:gd name="connsiteY9" fmla="*/ 1933788 h 271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9949" h="2717560">
                <a:moveTo>
                  <a:pt x="0" y="2717560"/>
                </a:moveTo>
                <a:cubicBezTo>
                  <a:pt x="38100" y="2523250"/>
                  <a:pt x="76200" y="2328940"/>
                  <a:pt x="163286" y="2018697"/>
                </a:cubicBezTo>
                <a:cubicBezTo>
                  <a:pt x="250372" y="1708454"/>
                  <a:pt x="400595" y="1163080"/>
                  <a:pt x="522515" y="856103"/>
                </a:cubicBezTo>
                <a:cubicBezTo>
                  <a:pt x="644435" y="549126"/>
                  <a:pt x="760912" y="319437"/>
                  <a:pt x="894806" y="176834"/>
                </a:cubicBezTo>
                <a:cubicBezTo>
                  <a:pt x="1028700" y="34231"/>
                  <a:pt x="1129937" y="-4958"/>
                  <a:pt x="1325880" y="485"/>
                </a:cubicBezTo>
                <a:cubicBezTo>
                  <a:pt x="1521823" y="5928"/>
                  <a:pt x="1812471" y="108254"/>
                  <a:pt x="2070463" y="209491"/>
                </a:cubicBezTo>
                <a:cubicBezTo>
                  <a:pt x="2328455" y="310728"/>
                  <a:pt x="2582092" y="457685"/>
                  <a:pt x="2873829" y="607908"/>
                </a:cubicBezTo>
                <a:cubicBezTo>
                  <a:pt x="3165566" y="758131"/>
                  <a:pt x="3492138" y="954074"/>
                  <a:pt x="3820886" y="1110828"/>
                </a:cubicBezTo>
                <a:cubicBezTo>
                  <a:pt x="4149634" y="1267582"/>
                  <a:pt x="4463143" y="1411274"/>
                  <a:pt x="4846320" y="1548434"/>
                </a:cubicBezTo>
                <a:cubicBezTo>
                  <a:pt x="5229497" y="1685594"/>
                  <a:pt x="5726975" y="1852146"/>
                  <a:pt x="6119949" y="1933788"/>
                </a:cubicBezTo>
              </a:path>
            </a:pathLst>
          </a:custGeom>
          <a:noFill/>
          <a:ln w="28575">
            <a:solidFill>
              <a:schemeClr val="accent4"/>
            </a:solidFill>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8" name="Freeform: Shape 1037">
            <a:extLst>
              <a:ext uri="{FF2B5EF4-FFF2-40B4-BE49-F238E27FC236}">
                <a16:creationId xmlns:a16="http://schemas.microsoft.com/office/drawing/2014/main" id="{C44E16AF-9421-4FC0-89D1-10DC2763E2FE}"/>
              </a:ext>
            </a:extLst>
          </p:cNvPr>
          <p:cNvSpPr/>
          <p:nvPr/>
        </p:nvSpPr>
        <p:spPr bwMode="auto">
          <a:xfrm>
            <a:off x="2800597" y="3669288"/>
            <a:ext cx="5617028" cy="1440644"/>
          </a:xfrm>
          <a:custGeom>
            <a:avLst/>
            <a:gdLst>
              <a:gd name="connsiteX0" fmla="*/ 0 w 5617028"/>
              <a:gd name="connsiteY0" fmla="*/ 1440644 h 1440644"/>
              <a:gd name="connsiteX1" fmla="*/ 189411 w 5617028"/>
              <a:gd name="connsiteY1" fmla="*/ 905067 h 1440644"/>
              <a:gd name="connsiteX2" fmla="*/ 489857 w 5617028"/>
              <a:gd name="connsiteY2" fmla="*/ 362958 h 1440644"/>
              <a:gd name="connsiteX3" fmla="*/ 809897 w 5617028"/>
              <a:gd name="connsiteY3" fmla="*/ 108232 h 1440644"/>
              <a:gd name="connsiteX4" fmla="*/ 1123406 w 5617028"/>
              <a:gd name="connsiteY4" fmla="*/ 23324 h 1440644"/>
              <a:gd name="connsiteX5" fmla="*/ 1848394 w 5617028"/>
              <a:gd name="connsiteY5" fmla="*/ 16792 h 1440644"/>
              <a:gd name="connsiteX6" fmla="*/ 2978331 w 5617028"/>
              <a:gd name="connsiteY6" fmla="*/ 225798 h 1440644"/>
              <a:gd name="connsiteX7" fmla="*/ 4376057 w 5617028"/>
              <a:gd name="connsiteY7" fmla="*/ 545838 h 1440644"/>
              <a:gd name="connsiteX8" fmla="*/ 5185954 w 5617028"/>
              <a:gd name="connsiteY8" fmla="*/ 774438 h 1440644"/>
              <a:gd name="connsiteX9" fmla="*/ 5617028 w 5617028"/>
              <a:gd name="connsiteY9" fmla="*/ 878941 h 144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7028" h="1440644">
                <a:moveTo>
                  <a:pt x="0" y="1440644"/>
                </a:moveTo>
                <a:cubicBezTo>
                  <a:pt x="53884" y="1262662"/>
                  <a:pt x="107768" y="1084681"/>
                  <a:pt x="189411" y="905067"/>
                </a:cubicBezTo>
                <a:cubicBezTo>
                  <a:pt x="271054" y="725453"/>
                  <a:pt x="386443" y="495764"/>
                  <a:pt x="489857" y="362958"/>
                </a:cubicBezTo>
                <a:cubicBezTo>
                  <a:pt x="593271" y="230152"/>
                  <a:pt x="704306" y="164838"/>
                  <a:pt x="809897" y="108232"/>
                </a:cubicBezTo>
                <a:cubicBezTo>
                  <a:pt x="915488" y="51626"/>
                  <a:pt x="950323" y="38564"/>
                  <a:pt x="1123406" y="23324"/>
                </a:cubicBezTo>
                <a:cubicBezTo>
                  <a:pt x="1296489" y="8084"/>
                  <a:pt x="1539240" y="-16954"/>
                  <a:pt x="1848394" y="16792"/>
                </a:cubicBezTo>
                <a:cubicBezTo>
                  <a:pt x="2157548" y="50538"/>
                  <a:pt x="2557054" y="137624"/>
                  <a:pt x="2978331" y="225798"/>
                </a:cubicBezTo>
                <a:cubicBezTo>
                  <a:pt x="3399608" y="313972"/>
                  <a:pt x="4008120" y="454398"/>
                  <a:pt x="4376057" y="545838"/>
                </a:cubicBezTo>
                <a:cubicBezTo>
                  <a:pt x="4743994" y="637278"/>
                  <a:pt x="4979126" y="718921"/>
                  <a:pt x="5185954" y="774438"/>
                </a:cubicBezTo>
                <a:cubicBezTo>
                  <a:pt x="5392782" y="829955"/>
                  <a:pt x="5504905" y="854448"/>
                  <a:pt x="5617028" y="878941"/>
                </a:cubicBezTo>
              </a:path>
            </a:pathLst>
          </a:custGeom>
          <a:noFill/>
          <a:ln w="28575">
            <a:solidFill>
              <a:schemeClr val="accent5"/>
            </a:solidFill>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9" name="Freeform: Shape 1038">
            <a:extLst>
              <a:ext uri="{FF2B5EF4-FFF2-40B4-BE49-F238E27FC236}">
                <a16:creationId xmlns:a16="http://schemas.microsoft.com/office/drawing/2014/main" id="{9A4D96D3-8963-4258-B9B8-F0896F045C79}"/>
              </a:ext>
            </a:extLst>
          </p:cNvPr>
          <p:cNvSpPr/>
          <p:nvPr/>
        </p:nvSpPr>
        <p:spPr bwMode="auto">
          <a:xfrm>
            <a:off x="4048100" y="2752496"/>
            <a:ext cx="4330337" cy="2363967"/>
          </a:xfrm>
          <a:custGeom>
            <a:avLst/>
            <a:gdLst>
              <a:gd name="connsiteX0" fmla="*/ 0 w 4330337"/>
              <a:gd name="connsiteY0" fmla="*/ 2363967 h 2363967"/>
              <a:gd name="connsiteX1" fmla="*/ 130628 w 4330337"/>
              <a:gd name="connsiteY1" fmla="*/ 1573664 h 2363967"/>
              <a:gd name="connsiteX2" fmla="*/ 411480 w 4330337"/>
              <a:gd name="connsiteY2" fmla="*/ 750704 h 2363967"/>
              <a:gd name="connsiteX3" fmla="*/ 770708 w 4330337"/>
              <a:gd name="connsiteY3" fmla="*/ 208596 h 2363967"/>
              <a:gd name="connsiteX4" fmla="*/ 1214845 w 4330337"/>
              <a:gd name="connsiteY4" fmla="*/ 6122 h 2363967"/>
              <a:gd name="connsiteX5" fmla="*/ 1730828 w 4330337"/>
              <a:gd name="connsiteY5" fmla="*/ 91030 h 2363967"/>
              <a:gd name="connsiteX6" fmla="*/ 2488474 w 4330337"/>
              <a:gd name="connsiteY6" fmla="*/ 469853 h 2363967"/>
              <a:gd name="connsiteX7" fmla="*/ 3494314 w 4330337"/>
              <a:gd name="connsiteY7" fmla="*/ 1201373 h 2363967"/>
              <a:gd name="connsiteX8" fmla="*/ 4330337 w 4330337"/>
              <a:gd name="connsiteY8" fmla="*/ 1939424 h 23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337" h="2363967">
                <a:moveTo>
                  <a:pt x="0" y="2363967"/>
                </a:moveTo>
                <a:cubicBezTo>
                  <a:pt x="31024" y="2103254"/>
                  <a:pt x="62048" y="1842541"/>
                  <a:pt x="130628" y="1573664"/>
                </a:cubicBezTo>
                <a:cubicBezTo>
                  <a:pt x="199208" y="1304787"/>
                  <a:pt x="304800" y="978215"/>
                  <a:pt x="411480" y="750704"/>
                </a:cubicBezTo>
                <a:cubicBezTo>
                  <a:pt x="518160" y="523193"/>
                  <a:pt x="636814" y="332693"/>
                  <a:pt x="770708" y="208596"/>
                </a:cubicBezTo>
                <a:cubicBezTo>
                  <a:pt x="904602" y="84499"/>
                  <a:pt x="1054825" y="25716"/>
                  <a:pt x="1214845" y="6122"/>
                </a:cubicBezTo>
                <a:cubicBezTo>
                  <a:pt x="1374865" y="-13472"/>
                  <a:pt x="1518557" y="13741"/>
                  <a:pt x="1730828" y="91030"/>
                </a:cubicBezTo>
                <a:cubicBezTo>
                  <a:pt x="1943100" y="168318"/>
                  <a:pt x="2194560" y="284796"/>
                  <a:pt x="2488474" y="469853"/>
                </a:cubicBezTo>
                <a:cubicBezTo>
                  <a:pt x="2782388" y="654910"/>
                  <a:pt x="3187337" y="956444"/>
                  <a:pt x="3494314" y="1201373"/>
                </a:cubicBezTo>
                <a:cubicBezTo>
                  <a:pt x="3801291" y="1446301"/>
                  <a:pt x="4065814" y="1692862"/>
                  <a:pt x="4330337" y="1939424"/>
                </a:cubicBezTo>
              </a:path>
            </a:pathLst>
          </a:custGeom>
          <a:noFill/>
          <a:ln w="28575">
            <a:solidFill>
              <a:schemeClr val="accent6"/>
            </a:solidFill>
            <a:prstDash val="sysDash"/>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40" name="Freeform: Shape 1039">
            <a:extLst>
              <a:ext uri="{FF2B5EF4-FFF2-40B4-BE49-F238E27FC236}">
                <a16:creationId xmlns:a16="http://schemas.microsoft.com/office/drawing/2014/main" id="{CC66B65C-672E-4852-BDA9-18BC605826A4}"/>
              </a:ext>
            </a:extLst>
          </p:cNvPr>
          <p:cNvSpPr/>
          <p:nvPr/>
        </p:nvSpPr>
        <p:spPr bwMode="auto">
          <a:xfrm>
            <a:off x="4035037" y="2742139"/>
            <a:ext cx="4362994" cy="2367793"/>
          </a:xfrm>
          <a:custGeom>
            <a:avLst/>
            <a:gdLst>
              <a:gd name="connsiteX0" fmla="*/ 0 w 4362994"/>
              <a:gd name="connsiteY0" fmla="*/ 2367793 h 2367793"/>
              <a:gd name="connsiteX1" fmla="*/ 195943 w 4362994"/>
              <a:gd name="connsiteY1" fmla="*/ 1629741 h 2367793"/>
              <a:gd name="connsiteX2" fmla="*/ 489857 w 4362994"/>
              <a:gd name="connsiteY2" fmla="*/ 852501 h 2367793"/>
              <a:gd name="connsiteX3" fmla="*/ 809897 w 4362994"/>
              <a:gd name="connsiteY3" fmla="*/ 329987 h 2367793"/>
              <a:gd name="connsiteX4" fmla="*/ 1227908 w 4362994"/>
              <a:gd name="connsiteY4" fmla="*/ 23010 h 2367793"/>
              <a:gd name="connsiteX5" fmla="*/ 1802674 w 4362994"/>
              <a:gd name="connsiteY5" fmla="*/ 42604 h 2367793"/>
              <a:gd name="connsiteX6" fmla="*/ 2690948 w 4362994"/>
              <a:gd name="connsiteY6" fmla="*/ 205890 h 2367793"/>
              <a:gd name="connsiteX7" fmla="*/ 4049486 w 4362994"/>
              <a:gd name="connsiteY7" fmla="*/ 434490 h 2367793"/>
              <a:gd name="connsiteX8" fmla="*/ 4362994 w 4362994"/>
              <a:gd name="connsiteY8" fmla="*/ 486741 h 236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994" h="2367793">
                <a:moveTo>
                  <a:pt x="0" y="2367793"/>
                </a:moveTo>
                <a:cubicBezTo>
                  <a:pt x="57150" y="2125041"/>
                  <a:pt x="114300" y="1882290"/>
                  <a:pt x="195943" y="1629741"/>
                </a:cubicBezTo>
                <a:cubicBezTo>
                  <a:pt x="277586" y="1377192"/>
                  <a:pt x="387531" y="1069127"/>
                  <a:pt x="489857" y="852501"/>
                </a:cubicBezTo>
                <a:cubicBezTo>
                  <a:pt x="592183" y="635875"/>
                  <a:pt x="686889" y="468235"/>
                  <a:pt x="809897" y="329987"/>
                </a:cubicBezTo>
                <a:cubicBezTo>
                  <a:pt x="932906" y="191738"/>
                  <a:pt x="1062445" y="70907"/>
                  <a:pt x="1227908" y="23010"/>
                </a:cubicBezTo>
                <a:cubicBezTo>
                  <a:pt x="1393371" y="-24887"/>
                  <a:pt x="1558834" y="12124"/>
                  <a:pt x="1802674" y="42604"/>
                </a:cubicBezTo>
                <a:cubicBezTo>
                  <a:pt x="2046514" y="73084"/>
                  <a:pt x="2690948" y="205890"/>
                  <a:pt x="2690948" y="205890"/>
                </a:cubicBezTo>
                <a:lnTo>
                  <a:pt x="4049486" y="434490"/>
                </a:lnTo>
                <a:lnTo>
                  <a:pt x="4362994" y="486741"/>
                </a:lnTo>
              </a:path>
            </a:pathLst>
          </a:custGeom>
          <a:noFill/>
          <a:ln w="28575">
            <a:solidFill>
              <a:schemeClr val="tx2"/>
            </a:solidFill>
            <a:prstDash val="sysDash"/>
            <a:miter lim="800000"/>
            <a:headEnd/>
            <a:tailEnd/>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42" name="Picture 1041">
            <a:extLst>
              <a:ext uri="{FF2B5EF4-FFF2-40B4-BE49-F238E27FC236}">
                <a16:creationId xmlns:a16="http://schemas.microsoft.com/office/drawing/2014/main" id="{7D741559-C1F0-477C-8A0B-30CC5F0D69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6537" y="3823451"/>
            <a:ext cx="935313" cy="963887"/>
          </a:xfrm>
          <a:prstGeom prst="rect">
            <a:avLst/>
          </a:prstGeom>
        </p:spPr>
      </p:pic>
      <p:pic>
        <p:nvPicPr>
          <p:cNvPr id="71" name="Picture 70">
            <a:extLst>
              <a:ext uri="{FF2B5EF4-FFF2-40B4-BE49-F238E27FC236}">
                <a16:creationId xmlns:a16="http://schemas.microsoft.com/office/drawing/2014/main" id="{66689669-9DCC-4738-AB2D-9363676109D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374900" y="2953781"/>
            <a:ext cx="419398" cy="432211"/>
          </a:xfrm>
          <a:prstGeom prst="rect">
            <a:avLst/>
          </a:prstGeom>
        </p:spPr>
      </p:pic>
      <p:pic>
        <p:nvPicPr>
          <p:cNvPr id="70" name="Picture 69">
            <a:extLst>
              <a:ext uri="{FF2B5EF4-FFF2-40B4-BE49-F238E27FC236}">
                <a16:creationId xmlns:a16="http://schemas.microsoft.com/office/drawing/2014/main" id="{B16C934F-4D75-42DC-9042-DDC2A505C150}"/>
              </a:ext>
            </a:extLst>
          </p:cNvPr>
          <p:cNvPicPr>
            <a:picLocks noChangeAspect="1"/>
          </p:cNvPicPr>
          <p:nvPr/>
        </p:nvPicPr>
        <p:blipFill>
          <a:blip r:embed="rId5" cstate="print">
            <a:alphaModFix amt="70000"/>
            <a:extLst>
              <a:ext uri="{28A0092B-C50C-407E-A947-70E740481C1C}">
                <a14:useLocalDpi xmlns:a14="http://schemas.microsoft.com/office/drawing/2010/main" val="0"/>
              </a:ext>
            </a:extLst>
          </a:blip>
          <a:stretch>
            <a:fillRect/>
          </a:stretch>
        </p:blipFill>
        <p:spPr>
          <a:xfrm>
            <a:off x="1453798" y="3085039"/>
            <a:ext cx="673043" cy="693605"/>
          </a:xfrm>
          <a:prstGeom prst="rect">
            <a:avLst/>
          </a:prstGeom>
        </p:spPr>
      </p:pic>
      <p:sp>
        <p:nvSpPr>
          <p:cNvPr id="72" name="TextBox 71">
            <a:extLst>
              <a:ext uri="{FF2B5EF4-FFF2-40B4-BE49-F238E27FC236}">
                <a16:creationId xmlns:a16="http://schemas.microsoft.com/office/drawing/2014/main" id="{9B850101-916E-4434-AF85-E31448DBC91D}"/>
              </a:ext>
            </a:extLst>
          </p:cNvPr>
          <p:cNvSpPr txBox="1"/>
          <p:nvPr/>
        </p:nvSpPr>
        <p:spPr bwMode="auto">
          <a:xfrm>
            <a:off x="1256939" y="4109275"/>
            <a:ext cx="91723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SARS-CoV-2</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exposure</a:t>
            </a:r>
          </a:p>
        </p:txBody>
      </p:sp>
      <p:sp>
        <p:nvSpPr>
          <p:cNvPr id="57" name="TextBox 56">
            <a:extLst>
              <a:ext uri="{FF2B5EF4-FFF2-40B4-BE49-F238E27FC236}">
                <a16:creationId xmlns:a16="http://schemas.microsoft.com/office/drawing/2014/main" id="{C766FF26-D481-4F24-87A4-5CD1523ED223}"/>
              </a:ext>
            </a:extLst>
          </p:cNvPr>
          <p:cNvSpPr txBox="1"/>
          <p:nvPr/>
        </p:nvSpPr>
        <p:spPr bwMode="auto">
          <a:xfrm rot="16200000">
            <a:off x="1868274" y="3689112"/>
            <a:ext cx="268842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Increasing probability of detection</a:t>
            </a:r>
          </a:p>
        </p:txBody>
      </p:sp>
    </p:spTree>
    <p:extLst>
      <p:ext uri="{BB962C8B-B14F-4D97-AF65-F5344CB8AC3E}">
        <p14:creationId xmlns:p14="http://schemas.microsoft.com/office/powerpoint/2010/main" val="424228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29225" y="224569"/>
            <a:ext cx="10131425" cy="1456267"/>
          </a:xfrm>
        </p:spPr>
        <p:txBody>
          <a:bodyPr/>
          <a:lstStyle/>
          <a:p>
            <a:r>
              <a:rPr lang="en-US" dirty="0"/>
              <a:t>IDSA: </a:t>
            </a:r>
            <a:r>
              <a:rPr lang="en-US" dirty="0" err="1"/>
              <a:t>xét</a:t>
            </a:r>
            <a:r>
              <a:rPr lang="en-US" dirty="0"/>
              <a:t> </a:t>
            </a:r>
            <a:r>
              <a:rPr lang="en-US" dirty="0" err="1"/>
              <a:t>nghiệm</a:t>
            </a:r>
            <a:r>
              <a:rPr lang="en-US" dirty="0"/>
              <a:t> SARS-CoV-2 </a:t>
            </a:r>
            <a:r>
              <a:rPr lang="en-US" dirty="0" err="1"/>
              <a:t>cho</a:t>
            </a:r>
            <a:r>
              <a:rPr lang="en-US" dirty="0"/>
              <a:t> bn </a:t>
            </a:r>
            <a:r>
              <a:rPr lang="en-US" dirty="0" err="1"/>
              <a:t>có</a:t>
            </a:r>
            <a:r>
              <a:rPr lang="en-US" dirty="0"/>
              <a:t> </a:t>
            </a:r>
            <a:r>
              <a:rPr lang="en-US" dirty="0" err="1"/>
              <a:t>triệu</a:t>
            </a:r>
            <a:r>
              <a:rPr lang="en-US" dirty="0"/>
              <a:t> </a:t>
            </a:r>
            <a:r>
              <a:rPr lang="en-US" dirty="0" err="1"/>
              <a:t>chứng</a:t>
            </a:r>
            <a:r>
              <a:rPr lang="en-US" dirty="0"/>
              <a:t>?</a:t>
            </a:r>
          </a:p>
        </p:txBody>
      </p:sp>
      <p:cxnSp>
        <p:nvCxnSpPr>
          <p:cNvPr id="14" name="Straight Connector 13"/>
          <p:cNvCxnSpPr/>
          <p:nvPr/>
        </p:nvCxnSpPr>
        <p:spPr bwMode="auto">
          <a:xfrm rot="16200000" flipV="1">
            <a:off x="673284" y="3786110"/>
            <a:ext cx="3017520" cy="0"/>
          </a:xfrm>
          <a:prstGeom prst="line">
            <a:avLst/>
          </a:prstGeom>
          <a:noFill/>
          <a:ln w="2857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rot="16200000" flipV="1">
            <a:off x="3069442" y="3951657"/>
            <a:ext cx="3200400" cy="0"/>
          </a:xfrm>
          <a:prstGeom prst="line">
            <a:avLst/>
          </a:prstGeom>
          <a:noFill/>
          <a:ln w="28575" cap="flat" cmpd="sng" algn="ctr">
            <a:solidFill>
              <a:schemeClr val="bg1"/>
            </a:solidFill>
            <a:prstDash val="solid"/>
            <a:round/>
            <a:headEnd type="none" w="med" len="med"/>
            <a:tailEnd type="none" w="med" len="med"/>
          </a:ln>
          <a:effectLst/>
        </p:spPr>
      </p:cxnSp>
      <p:cxnSp>
        <p:nvCxnSpPr>
          <p:cNvPr id="39" name="Straight Connector 38"/>
          <p:cNvCxnSpPr/>
          <p:nvPr/>
        </p:nvCxnSpPr>
        <p:spPr bwMode="auto">
          <a:xfrm rot="16200000" flipV="1">
            <a:off x="5532356" y="3789719"/>
            <a:ext cx="2770632" cy="0"/>
          </a:xfrm>
          <a:prstGeom prst="line">
            <a:avLst/>
          </a:prstGeom>
          <a:noFill/>
          <a:ln w="28575" cap="flat" cmpd="sng" algn="ctr">
            <a:solidFill>
              <a:schemeClr val="bg1"/>
            </a:solidFill>
            <a:prstDash val="solid"/>
            <a:round/>
            <a:headEnd type="none" w="med" len="med"/>
            <a:tailEnd type="none" w="med" len="med"/>
          </a:ln>
          <a:effectLst/>
        </p:spPr>
      </p:cxnSp>
      <p:cxnSp>
        <p:nvCxnSpPr>
          <p:cNvPr id="40" name="Straight Connector 39"/>
          <p:cNvCxnSpPr/>
          <p:nvPr/>
        </p:nvCxnSpPr>
        <p:spPr bwMode="auto">
          <a:xfrm rot="16200000" flipV="1">
            <a:off x="8124892" y="3532251"/>
            <a:ext cx="3657600" cy="0"/>
          </a:xfrm>
          <a:prstGeom prst="line">
            <a:avLst/>
          </a:prstGeom>
          <a:noFill/>
          <a:ln w="28575" cap="flat" cmpd="sng" algn="ctr">
            <a:solidFill>
              <a:schemeClr val="bg1"/>
            </a:solidFill>
            <a:prstDash val="solid"/>
            <a:round/>
            <a:headEnd type="none" w="med" len="med"/>
            <a:tailEnd type="none" w="med" len="med"/>
          </a:ln>
          <a:effectLst/>
        </p:spPr>
      </p:cxnSp>
      <p:sp>
        <p:nvSpPr>
          <p:cNvPr id="4" name="Text Box 15">
            <a:extLst>
              <a:ext uri="{FF2B5EF4-FFF2-40B4-BE49-F238E27FC236}">
                <a16:creationId xmlns:a16="http://schemas.microsoft.com/office/drawing/2014/main" id="{9D213455-72BA-4D04-9CBE-2458DB85EFB9}"/>
              </a:ext>
            </a:extLst>
          </p:cNvPr>
          <p:cNvSpPr txBox="1">
            <a:spLocks noChangeArrowheads="1"/>
          </p:cNvSpPr>
          <p:nvPr/>
        </p:nvSpPr>
        <p:spPr bwMode="auto">
          <a:xfrm>
            <a:off x="412751" y="6388915"/>
            <a:ext cx="7853362" cy="276999"/>
          </a:xfrm>
          <a:prstGeom prst="rect">
            <a:avLst/>
          </a:prstGeom>
          <a:noFill/>
          <a:ln>
            <a:noFill/>
          </a:ln>
        </p:spPr>
        <p:txBody>
          <a:bodyPr anchor="b">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10" normalizeH="0" baseline="0" noProof="0" dirty="0">
                <a:ln>
                  <a:noFill/>
                </a:ln>
                <a:solidFill>
                  <a:schemeClr val="tx1">
                    <a:lumMod val="85000"/>
                  </a:schemeClr>
                </a:solidFill>
                <a:effectLst/>
                <a:uLnTx/>
                <a:uFillTx/>
                <a:latin typeface="Calibri" panose="020F0502020204030204" pitchFamily="34" charset="0"/>
                <a:ea typeface="+mn-ea"/>
                <a:cs typeface="Arial" panose="020B0604020202020204" pitchFamily="34" charset="0"/>
              </a:rPr>
              <a:t>IDSA. COVID-19 Guideline, Part 3: Diagnostics. Version 1.0.1</a:t>
            </a:r>
            <a:r>
              <a:rPr kumimoji="0" lang="en-US" altLang="en-US" sz="1200" b="0" i="0" u="none" strike="noStrike" kern="1200" cap="none" spc="-1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rPr>
              <a:t>.</a:t>
            </a:r>
            <a:endParaRPr kumimoji="0" lang="en-US" altLang="en-US" sz="12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endParaRPr>
          </a:p>
        </p:txBody>
      </p:sp>
      <p:grpSp>
        <p:nvGrpSpPr>
          <p:cNvPr id="5" name="Group 1">
            <a:extLst>
              <a:ext uri="{FF2B5EF4-FFF2-40B4-BE49-F238E27FC236}">
                <a16:creationId xmlns:a16="http://schemas.microsoft.com/office/drawing/2014/main" id="{7D915A77-DE7C-42F5-81AB-5F86DE1DD722}"/>
              </a:ext>
            </a:extLst>
          </p:cNvPr>
          <p:cNvGrpSpPr>
            <a:grpSpLocks/>
          </p:cNvGrpSpPr>
          <p:nvPr/>
        </p:nvGrpSpPr>
        <p:grpSpPr bwMode="auto">
          <a:xfrm>
            <a:off x="9392911" y="6213768"/>
            <a:ext cx="2488502" cy="449064"/>
            <a:chOff x="9602074" y="3550251"/>
            <a:chExt cx="2488502" cy="449257"/>
          </a:xfrm>
        </p:grpSpPr>
        <p:pic>
          <p:nvPicPr>
            <p:cNvPr id="6" name="Picture 5">
              <a:extLst>
                <a:ext uri="{FF2B5EF4-FFF2-40B4-BE49-F238E27FC236}">
                  <a16:creationId xmlns:a16="http://schemas.microsoft.com/office/drawing/2014/main" id="{D1232AFC-6326-44D1-AAF3-F60FDE790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1978" y="3550251"/>
              <a:ext cx="569913" cy="18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7" name="Rectangle 8">
              <a:extLst>
                <a:ext uri="{FF2B5EF4-FFF2-40B4-BE49-F238E27FC236}">
                  <a16:creationId xmlns:a16="http://schemas.microsoft.com/office/drawing/2014/main" id="{603A61C9-C872-40A1-B767-55651E124CB6}"/>
                </a:ext>
              </a:extLst>
            </p:cNvPr>
            <p:cNvSpPr>
              <a:spLocks noChangeArrowheads="1"/>
            </p:cNvSpPr>
            <p:nvPr/>
          </p:nvSpPr>
          <p:spPr bwMode="auto">
            <a:xfrm>
              <a:off x="9602074" y="3691599"/>
              <a:ext cx="2488502" cy="307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spcAft>
                  <a:spcPts val="700"/>
                </a:spcAft>
                <a:buClr>
                  <a:srgbClr val="FEFDDE"/>
                </a:buClr>
                <a:buFont typeface="Wingdings" panose="05000000000000000000" pitchFamily="2" charset="2"/>
                <a:buChar char="§"/>
                <a:defRPr sz="2800">
                  <a:solidFill>
                    <a:srgbClr val="FEFDDE"/>
                  </a:solidFill>
                  <a:latin typeface="Arial" panose="020B0604020202020204" pitchFamily="34" charset="0"/>
                </a:defRPr>
              </a:lvl1pPr>
              <a:lvl2pPr marL="742950" indent="-285750">
                <a:lnSpc>
                  <a:spcPct val="90000"/>
                </a:lnSpc>
                <a:spcBef>
                  <a:spcPts val="1000"/>
                </a:spcBef>
                <a:spcAft>
                  <a:spcPts val="700"/>
                </a:spcAft>
                <a:buClr>
                  <a:srgbClr val="FEFDDE"/>
                </a:buClr>
                <a:buFont typeface="Arial" panose="020B0604020202020204" pitchFamily="34" charset="0"/>
                <a:buChar char="–"/>
                <a:defRPr sz="2600">
                  <a:solidFill>
                    <a:srgbClr val="FEFDDE"/>
                  </a:solidFill>
                  <a:latin typeface="Arial" panose="020B0604020202020204" pitchFamily="34" charset="0"/>
                </a:defRPr>
              </a:lvl2pPr>
              <a:lvl3pPr marL="1143000" indent="-228600">
                <a:lnSpc>
                  <a:spcPct val="90000"/>
                </a:lnSpc>
                <a:spcBef>
                  <a:spcPts val="1000"/>
                </a:spcBef>
                <a:spcAft>
                  <a:spcPts val="700"/>
                </a:spcAft>
                <a:buClr>
                  <a:srgbClr val="FEFDDE"/>
                </a:buClr>
                <a:buFont typeface="Arial" panose="020B0604020202020204" pitchFamily="34" charset="0"/>
                <a:buChar char="–"/>
                <a:defRPr sz="2400">
                  <a:solidFill>
                    <a:srgbClr val="FEFDDE"/>
                  </a:solidFill>
                  <a:latin typeface="Arial" panose="020B0604020202020204" pitchFamily="34" charset="0"/>
                </a:defRPr>
              </a:lvl3pPr>
              <a:lvl4pPr marL="1600200" indent="-228600">
                <a:lnSpc>
                  <a:spcPct val="90000"/>
                </a:lnSpc>
                <a:spcBef>
                  <a:spcPts val="1000"/>
                </a:spcBef>
                <a:spcAft>
                  <a:spcPts val="700"/>
                </a:spcAft>
                <a:buClr>
                  <a:srgbClr val="FEFDDE"/>
                </a:buClr>
                <a:buFont typeface="Arial" panose="020B0604020202020204" pitchFamily="34" charset="0"/>
                <a:buChar char="–"/>
                <a:defRPr sz="2200">
                  <a:solidFill>
                    <a:srgbClr val="FEFDDE"/>
                  </a:solidFill>
                  <a:latin typeface="Arial" panose="020B0604020202020204" pitchFamily="34" charset="0"/>
                </a:defRPr>
              </a:lvl4pPr>
              <a:lvl5pPr marL="2057400" indent="-22860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5pPr>
              <a:lvl6pPr marL="25146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6pPr>
              <a:lvl7pPr marL="29718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7pPr>
              <a:lvl8pPr marL="34290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8pPr>
              <a:lvl9pPr marL="3886200" indent="-22860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rPr>
                <a:t>Slide credit: </a:t>
              </a:r>
              <a:r>
                <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hlinkClick r:id="rId3"/>
                </a:rPr>
                <a:t>clinicaloptions.com</a:t>
              </a:r>
              <a:endParaRPr kumimoji="0" lang="en-US" altLang="en-US" sz="1400" b="0" i="0" u="none" strike="noStrike" kern="1200" cap="none" spc="0" normalizeH="0" baseline="0" noProof="0" dirty="0">
                <a:ln>
                  <a:noFill/>
                </a:ln>
                <a:solidFill>
                  <a:srgbClr val="455560"/>
                </a:solidFill>
                <a:effectLst/>
                <a:uLnTx/>
                <a:uFillTx/>
                <a:latin typeface="Calibri" panose="020F0502020204030204" pitchFamily="34" charset="0"/>
                <a:ea typeface="+mn-ea"/>
                <a:cs typeface="Arial" panose="020B0604020202020204" pitchFamily="34" charset="0"/>
              </a:endParaRPr>
            </a:p>
          </p:txBody>
        </p:sp>
      </p:grpSp>
      <p:sp>
        <p:nvSpPr>
          <p:cNvPr id="11" name="TextBox 10"/>
          <p:cNvSpPr txBox="1"/>
          <p:nvPr/>
        </p:nvSpPr>
        <p:spPr bwMode="auto">
          <a:xfrm>
            <a:off x="1138552" y="3665693"/>
            <a:ext cx="9823666" cy="923330"/>
          </a:xfrm>
          <a:prstGeom prst="rect">
            <a:avLst/>
          </a:prstGeom>
          <a:solidFill>
            <a:schemeClr val="tx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Direct SARS-CoV-2 Nucleic Acid Amplification Testing</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Collect nasopharyngeal, nasal, or mid-turbinate rather than oropharyngeal or saliva specimens</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Provider-collected or self-collected specimens acceptable except nasopharyngeal</a:t>
            </a:r>
          </a:p>
        </p:txBody>
      </p:sp>
      <p:cxnSp>
        <p:nvCxnSpPr>
          <p:cNvPr id="15" name="Straight Connector 14"/>
          <p:cNvCxnSpPr/>
          <p:nvPr/>
        </p:nvCxnSpPr>
        <p:spPr bwMode="auto">
          <a:xfrm rot="16200000" flipV="1">
            <a:off x="3127808" y="2034847"/>
            <a:ext cx="557781" cy="0"/>
          </a:xfrm>
          <a:prstGeom prst="line">
            <a:avLst/>
          </a:prstGeom>
          <a:noFill/>
          <a:ln w="28575" cap="flat" cmpd="sng" algn="ctr">
            <a:solidFill>
              <a:schemeClr val="bg1"/>
            </a:solidFill>
            <a:prstDash val="solid"/>
            <a:round/>
            <a:headEnd type="none" w="med" len="med"/>
            <a:tailEnd type="none" w="med" len="med"/>
          </a:ln>
          <a:effectLst/>
        </p:spPr>
      </p:cxnSp>
      <p:cxnSp>
        <p:nvCxnSpPr>
          <p:cNvPr id="16" name="Straight Connector 15"/>
          <p:cNvCxnSpPr/>
          <p:nvPr/>
        </p:nvCxnSpPr>
        <p:spPr bwMode="auto">
          <a:xfrm>
            <a:off x="2860235" y="2311775"/>
            <a:ext cx="1828800" cy="0"/>
          </a:xfrm>
          <a:prstGeom prst="line">
            <a:avLst/>
          </a:prstGeom>
          <a:noFill/>
          <a:ln w="28575" cap="flat" cmpd="sng" algn="ctr">
            <a:solidFill>
              <a:schemeClr val="bg1"/>
            </a:solidFill>
            <a:prstDash val="solid"/>
            <a:round/>
            <a:headEnd type="none" w="med" len="med"/>
            <a:tailEnd type="none" w="med" len="med"/>
          </a:ln>
          <a:effectLst/>
        </p:spPr>
      </p:cxnSp>
      <p:sp>
        <p:nvSpPr>
          <p:cNvPr id="17" name="TextBox 16"/>
          <p:cNvSpPr txBox="1"/>
          <p:nvPr/>
        </p:nvSpPr>
        <p:spPr bwMode="auto">
          <a:xfrm>
            <a:off x="1144757" y="2127109"/>
            <a:ext cx="2011680" cy="369332"/>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Non-hospitalized</a:t>
            </a:r>
          </a:p>
        </p:txBody>
      </p:sp>
      <p:sp>
        <p:nvSpPr>
          <p:cNvPr id="18" name="TextBox 17"/>
          <p:cNvSpPr txBox="1"/>
          <p:nvPr/>
        </p:nvSpPr>
        <p:spPr bwMode="auto">
          <a:xfrm>
            <a:off x="3663802" y="2127109"/>
            <a:ext cx="4262273" cy="369332"/>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Hospitalized</a:t>
            </a:r>
          </a:p>
        </p:txBody>
      </p:sp>
      <p:sp>
        <p:nvSpPr>
          <p:cNvPr id="20" name="TextBox 19"/>
          <p:cNvSpPr txBox="1"/>
          <p:nvPr/>
        </p:nvSpPr>
        <p:spPr bwMode="auto">
          <a:xfrm>
            <a:off x="3663802" y="2578526"/>
            <a:ext cx="2011680" cy="923330"/>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Lower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respiratory tract symptoms</a:t>
            </a:r>
          </a:p>
        </p:txBody>
      </p:sp>
      <p:sp>
        <p:nvSpPr>
          <p:cNvPr id="21" name="TextBox 20"/>
          <p:cNvSpPr txBox="1"/>
          <p:nvPr/>
        </p:nvSpPr>
        <p:spPr bwMode="auto">
          <a:xfrm>
            <a:off x="1144757" y="1610327"/>
            <a:ext cx="6781320" cy="369332"/>
          </a:xfrm>
          <a:prstGeom prst="rect">
            <a:avLst/>
          </a:prstGeom>
          <a:solidFill>
            <a:schemeClr val="accent1"/>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High Suspicion for COVID-19</a:t>
            </a:r>
          </a:p>
        </p:txBody>
      </p:sp>
      <p:sp>
        <p:nvSpPr>
          <p:cNvPr id="30" name="TextBox 29"/>
          <p:cNvSpPr txBox="1"/>
          <p:nvPr/>
        </p:nvSpPr>
        <p:spPr bwMode="auto">
          <a:xfrm>
            <a:off x="8947852" y="1610327"/>
            <a:ext cx="2011680" cy="646331"/>
          </a:xfrm>
          <a:prstGeom prst="rect">
            <a:avLst/>
          </a:prstGeom>
          <a:solidFill>
            <a:schemeClr val="accent3"/>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Low Suspicion for COVID-19</a:t>
            </a:r>
          </a:p>
        </p:txBody>
      </p:sp>
      <p:sp>
        <p:nvSpPr>
          <p:cNvPr id="32" name="TextBox 31"/>
          <p:cNvSpPr txBox="1"/>
          <p:nvPr/>
        </p:nvSpPr>
        <p:spPr bwMode="auto">
          <a:xfrm>
            <a:off x="5911832" y="2578526"/>
            <a:ext cx="2011680" cy="923330"/>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Known exposure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or high prevalence area</a:t>
            </a:r>
          </a:p>
        </p:txBody>
      </p:sp>
      <p:sp>
        <p:nvSpPr>
          <p:cNvPr id="34" name="TextBox 33"/>
          <p:cNvSpPr txBox="1"/>
          <p:nvPr/>
        </p:nvSpPr>
        <p:spPr bwMode="auto">
          <a:xfrm>
            <a:off x="1146786" y="4761864"/>
            <a:ext cx="2011680" cy="646331"/>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If negative,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repeat testing</a:t>
            </a:r>
          </a:p>
        </p:txBody>
      </p:sp>
      <p:sp>
        <p:nvSpPr>
          <p:cNvPr id="35" name="TextBox 34"/>
          <p:cNvSpPr txBox="1"/>
          <p:nvPr/>
        </p:nvSpPr>
        <p:spPr bwMode="auto">
          <a:xfrm>
            <a:off x="3678400" y="4761864"/>
            <a:ext cx="2011680" cy="923330"/>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If negative, repeat testing (from lower tract if possible)</a:t>
            </a:r>
          </a:p>
        </p:txBody>
      </p:sp>
      <p:sp>
        <p:nvSpPr>
          <p:cNvPr id="36" name="TextBox 35"/>
          <p:cNvSpPr txBox="1"/>
          <p:nvPr/>
        </p:nvSpPr>
        <p:spPr bwMode="auto">
          <a:xfrm>
            <a:off x="5911832" y="4761864"/>
            <a:ext cx="2011680" cy="646331"/>
          </a:xfrm>
          <a:prstGeom prst="rect">
            <a:avLst/>
          </a:prstGeom>
          <a:solidFill>
            <a:schemeClr val="accent2"/>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If negative,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Arial" panose="020B0604020202020204" pitchFamily="34" charset="0"/>
              </a:rPr>
              <a:t>repeat testing</a:t>
            </a:r>
          </a:p>
        </p:txBody>
      </p:sp>
      <p:sp>
        <p:nvSpPr>
          <p:cNvPr id="37" name="TextBox 36"/>
          <p:cNvSpPr txBox="1"/>
          <p:nvPr/>
        </p:nvSpPr>
        <p:spPr bwMode="auto">
          <a:xfrm>
            <a:off x="8947852" y="4761864"/>
            <a:ext cx="2011680" cy="646331"/>
          </a:xfrm>
          <a:prstGeom prst="rect">
            <a:avLst/>
          </a:prstGeom>
          <a:solidFill>
            <a:schemeClr val="accent3">
              <a:lumMod val="40000"/>
              <a:lumOff val="60000"/>
            </a:schemeClr>
          </a:solidFill>
          <a:ln>
            <a:noFill/>
          </a:ln>
        </p:spPr>
        <p:txBody>
          <a:bodyPr wrap="square" rtlCol="0">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If negative, do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not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repeat testing</a:t>
            </a:r>
          </a:p>
        </p:txBody>
      </p:sp>
      <p:sp>
        <p:nvSpPr>
          <p:cNvPr id="41" name="Rectangle 40"/>
          <p:cNvSpPr/>
          <p:nvPr/>
        </p:nvSpPr>
        <p:spPr>
          <a:xfrm>
            <a:off x="601820" y="5701504"/>
            <a:ext cx="10619004" cy="58477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Calibri"/>
              </a:rPr>
              <a:t>Prioritize testing for symptomatic patients. If resources adequate, consider testing select asymptomatic individuals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Calibri"/>
              </a:rPr>
              <a:t>(eg, exposed, immunosuppressive procedure, major time-sensitive surgery, aerosol-generating procedure with limited PPE).</a:t>
            </a:r>
          </a:p>
        </p:txBody>
      </p:sp>
    </p:spTree>
    <p:extLst>
      <p:ext uri="{BB962C8B-B14F-4D97-AF65-F5344CB8AC3E}">
        <p14:creationId xmlns:p14="http://schemas.microsoft.com/office/powerpoint/2010/main" val="63726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027B-76A5-40C7-B1FE-860980C0D68B}"/>
              </a:ext>
            </a:extLst>
          </p:cNvPr>
          <p:cNvSpPr>
            <a:spLocks noGrp="1"/>
          </p:cNvSpPr>
          <p:nvPr>
            <p:ph type="title"/>
          </p:nvPr>
        </p:nvSpPr>
        <p:spPr>
          <a:xfrm>
            <a:off x="1097280" y="286603"/>
            <a:ext cx="10357658" cy="1450757"/>
          </a:xfrm>
        </p:spPr>
        <p:txBody>
          <a:bodyPr/>
          <a:lstStyle/>
          <a:p>
            <a:r>
              <a:rPr lang="en-US" dirty="0" err="1"/>
              <a:t>Các</a:t>
            </a:r>
            <a:r>
              <a:rPr lang="en-US" dirty="0"/>
              <a:t> </a:t>
            </a:r>
            <a:r>
              <a:rPr lang="en-US" dirty="0" err="1"/>
              <a:t>xét</a:t>
            </a:r>
            <a:r>
              <a:rPr lang="en-US" dirty="0"/>
              <a:t> </a:t>
            </a:r>
            <a:r>
              <a:rPr lang="en-US" dirty="0" err="1"/>
              <a:t>nghiệm</a:t>
            </a:r>
            <a:r>
              <a:rPr lang="en-US" dirty="0"/>
              <a:t> </a:t>
            </a:r>
            <a:r>
              <a:rPr lang="en-US" dirty="0" err="1"/>
              <a:t>mới</a:t>
            </a:r>
            <a:r>
              <a:rPr lang="en-US" dirty="0"/>
              <a:t> </a:t>
            </a:r>
            <a:r>
              <a:rPr lang="en-US" dirty="0" err="1"/>
              <a:t>tìm</a:t>
            </a:r>
            <a:r>
              <a:rPr lang="en-US" dirty="0"/>
              <a:t> </a:t>
            </a:r>
            <a:r>
              <a:rPr lang="en-US" dirty="0" err="1"/>
              <a:t>tác</a:t>
            </a:r>
            <a:r>
              <a:rPr lang="en-US" dirty="0"/>
              <a:t> </a:t>
            </a:r>
            <a:r>
              <a:rPr lang="en-US" dirty="0" err="1"/>
              <a:t>nhân</a:t>
            </a:r>
            <a:r>
              <a:rPr lang="en-US" dirty="0"/>
              <a:t> </a:t>
            </a:r>
            <a:r>
              <a:rPr lang="en-US" dirty="0" err="1"/>
              <a:t>gây</a:t>
            </a:r>
            <a:r>
              <a:rPr lang="en-US" dirty="0"/>
              <a:t> </a:t>
            </a:r>
            <a:r>
              <a:rPr lang="en-US" dirty="0" err="1"/>
              <a:t>bệnh</a:t>
            </a:r>
            <a:endParaRPr lang="en-US" dirty="0"/>
          </a:p>
        </p:txBody>
      </p:sp>
      <p:pic>
        <p:nvPicPr>
          <p:cNvPr id="6" name="Content Placeholder 5">
            <a:extLst>
              <a:ext uri="{FF2B5EF4-FFF2-40B4-BE49-F238E27FC236}">
                <a16:creationId xmlns:a16="http://schemas.microsoft.com/office/drawing/2014/main" id="{3368BD0C-8F20-4EE3-B2B5-6DCCE8318CBD}"/>
              </a:ext>
            </a:extLst>
          </p:cNvPr>
          <p:cNvPicPr>
            <a:picLocks noGrp="1" noChangeAspect="1"/>
          </p:cNvPicPr>
          <p:nvPr>
            <p:ph sz="half" idx="1"/>
          </p:nvPr>
        </p:nvPicPr>
        <p:blipFill>
          <a:blip r:embed="rId2"/>
          <a:stretch>
            <a:fillRect/>
          </a:stretch>
        </p:blipFill>
        <p:spPr>
          <a:xfrm>
            <a:off x="6352735" y="1679065"/>
            <a:ext cx="5555556" cy="3039558"/>
          </a:xfrm>
          <a:prstGeom prst="rect">
            <a:avLst/>
          </a:prstGeom>
        </p:spPr>
      </p:pic>
      <p:sp>
        <p:nvSpPr>
          <p:cNvPr id="4" name="Content Placeholder 3">
            <a:extLst>
              <a:ext uri="{FF2B5EF4-FFF2-40B4-BE49-F238E27FC236}">
                <a16:creationId xmlns:a16="http://schemas.microsoft.com/office/drawing/2014/main" id="{64F3ADCE-0FE9-4A42-8555-98CC4A94DADE}"/>
              </a:ext>
            </a:extLst>
          </p:cNvPr>
          <p:cNvSpPr>
            <a:spLocks noGrp="1"/>
          </p:cNvSpPr>
          <p:nvPr>
            <p:ph sz="half" idx="2"/>
          </p:nvPr>
        </p:nvSpPr>
        <p:spPr>
          <a:xfrm>
            <a:off x="-1" y="1752600"/>
            <a:ext cx="6352735" cy="4507440"/>
          </a:xfrm>
        </p:spPr>
        <p:txBody>
          <a:bodyPr>
            <a:normAutofit/>
          </a:bodyPr>
          <a:lstStyle/>
          <a:p>
            <a:r>
              <a:rPr lang="en-US" sz="2800" dirty="0" err="1"/>
              <a:t>FirmArray</a:t>
            </a:r>
            <a:endParaRPr lang="en-US" sz="2800" dirty="0"/>
          </a:p>
          <a:p>
            <a:pPr lvl="1"/>
            <a:r>
              <a:rPr lang="en-US" sz="2400" dirty="0" err="1"/>
              <a:t>Giá</a:t>
            </a:r>
            <a:r>
              <a:rPr lang="en-US" sz="2400" dirty="0"/>
              <a:t> </a:t>
            </a:r>
            <a:r>
              <a:rPr lang="en-US" sz="2400" dirty="0" err="1"/>
              <a:t>trị</a:t>
            </a:r>
            <a:r>
              <a:rPr lang="en-US" sz="2400" dirty="0"/>
              <a:t> </a:t>
            </a:r>
            <a:r>
              <a:rPr lang="en-US" sz="2400" dirty="0" err="1"/>
              <a:t>tiên</a:t>
            </a:r>
            <a:r>
              <a:rPr lang="en-US" sz="2400" dirty="0"/>
              <a:t> </a:t>
            </a:r>
            <a:r>
              <a:rPr lang="en-US" sz="2400" dirty="0" err="1"/>
              <a:t>đoán</a:t>
            </a:r>
            <a:r>
              <a:rPr lang="en-US" sz="2400" dirty="0"/>
              <a:t> </a:t>
            </a:r>
            <a:r>
              <a:rPr lang="en-US" sz="2400" dirty="0" err="1"/>
              <a:t>dương</a:t>
            </a:r>
            <a:r>
              <a:rPr lang="en-US" sz="2400" dirty="0"/>
              <a:t> 90% </a:t>
            </a:r>
            <a:r>
              <a:rPr lang="en-US" sz="2400" dirty="0" err="1"/>
              <a:t>âm</a:t>
            </a:r>
            <a:r>
              <a:rPr lang="en-US" sz="2400" dirty="0"/>
              <a:t> 97.4%</a:t>
            </a:r>
          </a:p>
          <a:p>
            <a:pPr lvl="1"/>
            <a:r>
              <a:rPr lang="en-US" sz="2400" dirty="0" err="1"/>
              <a:t>Tương</a:t>
            </a:r>
            <a:r>
              <a:rPr lang="en-US" sz="2400" dirty="0"/>
              <a:t> </a:t>
            </a:r>
            <a:r>
              <a:rPr lang="en-US" sz="2400" dirty="0" err="1"/>
              <a:t>đồng</a:t>
            </a:r>
            <a:r>
              <a:rPr lang="en-US" sz="2400" dirty="0"/>
              <a:t> </a:t>
            </a:r>
            <a:r>
              <a:rPr lang="en-US" sz="2400" dirty="0" err="1"/>
              <a:t>cấy</a:t>
            </a:r>
            <a:r>
              <a:rPr lang="en-US" sz="2400" dirty="0"/>
              <a:t> </a:t>
            </a:r>
            <a:r>
              <a:rPr lang="en-US" sz="2400" dirty="0" err="1"/>
              <a:t>dương</a:t>
            </a:r>
            <a:r>
              <a:rPr lang="en-US" sz="2400" dirty="0"/>
              <a:t> 53% </a:t>
            </a:r>
            <a:r>
              <a:rPr lang="en-US" sz="2400" dirty="0" err="1"/>
              <a:t>và</a:t>
            </a:r>
            <a:r>
              <a:rPr lang="en-US" sz="2400" dirty="0"/>
              <a:t> </a:t>
            </a:r>
            <a:r>
              <a:rPr lang="en-US" sz="2400" dirty="0" err="1"/>
              <a:t>cấy</a:t>
            </a:r>
            <a:r>
              <a:rPr lang="en-US" sz="2400" dirty="0"/>
              <a:t> </a:t>
            </a:r>
            <a:r>
              <a:rPr lang="en-US" sz="2400" dirty="0" err="1"/>
              <a:t>âm</a:t>
            </a:r>
            <a:r>
              <a:rPr lang="en-US" sz="2400" dirty="0"/>
              <a:t> 86%</a:t>
            </a:r>
          </a:p>
          <a:p>
            <a:pPr lvl="1"/>
            <a:r>
              <a:rPr lang="en-US" sz="2400" dirty="0"/>
              <a:t>16 virus, </a:t>
            </a:r>
            <a:r>
              <a:rPr lang="en-US" sz="2400" dirty="0" err="1"/>
              <a:t>đồng</a:t>
            </a:r>
            <a:r>
              <a:rPr lang="en-US" sz="2400" dirty="0"/>
              <a:t> </a:t>
            </a:r>
            <a:r>
              <a:rPr lang="en-US" sz="2400" dirty="0" err="1"/>
              <a:t>nhiễm</a:t>
            </a:r>
            <a:r>
              <a:rPr lang="en-US" sz="2400" dirty="0"/>
              <a:t> 42%</a:t>
            </a:r>
          </a:p>
          <a:p>
            <a:pPr lvl="1"/>
            <a:r>
              <a:rPr lang="en-US" sz="2400" dirty="0"/>
              <a:t>Thay </a:t>
            </a:r>
            <a:r>
              <a:rPr lang="en-US" sz="2400" dirty="0" err="1"/>
              <a:t>đổi</a:t>
            </a:r>
            <a:r>
              <a:rPr lang="en-US" sz="2400" dirty="0"/>
              <a:t> </a:t>
            </a:r>
            <a:r>
              <a:rPr lang="en-US" sz="2400" dirty="0" err="1"/>
              <a:t>kê</a:t>
            </a:r>
            <a:r>
              <a:rPr lang="en-US" sz="2400" dirty="0"/>
              <a:t> toa </a:t>
            </a:r>
            <a:r>
              <a:rPr lang="en-US" sz="2400" dirty="0" err="1"/>
              <a:t>kháng</a:t>
            </a:r>
            <a:r>
              <a:rPr lang="en-US" sz="2400" dirty="0"/>
              <a:t> </a:t>
            </a:r>
            <a:r>
              <a:rPr lang="en-US" sz="2400" dirty="0" err="1"/>
              <a:t>sinh</a:t>
            </a:r>
            <a:r>
              <a:rPr lang="en-US" sz="2400" dirty="0"/>
              <a:t> 40,7%</a:t>
            </a:r>
          </a:p>
          <a:p>
            <a:pPr lvl="1"/>
            <a:r>
              <a:rPr lang="en-US" sz="2400" dirty="0" err="1"/>
              <a:t>Nhanh</a:t>
            </a:r>
            <a:r>
              <a:rPr lang="en-US" sz="2400" dirty="0"/>
              <a:t> 68 </a:t>
            </a:r>
            <a:r>
              <a:rPr lang="en-US" sz="2400" dirty="0" err="1"/>
              <a:t>phút</a:t>
            </a:r>
            <a:r>
              <a:rPr lang="en-US" sz="2400" dirty="0"/>
              <a:t> (12-450 </a:t>
            </a:r>
            <a:r>
              <a:rPr lang="en-US" sz="2400" dirty="0" err="1"/>
              <a:t>phút</a:t>
            </a:r>
            <a:r>
              <a:rPr lang="en-US" sz="2400" dirty="0"/>
              <a:t>)</a:t>
            </a:r>
          </a:p>
          <a:p>
            <a:pPr lvl="1"/>
            <a:r>
              <a:rPr lang="en-US" sz="2400" dirty="0" err="1"/>
              <a:t>Có</a:t>
            </a:r>
            <a:r>
              <a:rPr lang="en-US" sz="2400" dirty="0"/>
              <a:t> </a:t>
            </a:r>
            <a:r>
              <a:rPr lang="en-US" sz="2400" dirty="0" err="1"/>
              <a:t>thông</a:t>
            </a:r>
            <a:r>
              <a:rPr lang="en-US" sz="2400" dirty="0"/>
              <a:t> tin </a:t>
            </a:r>
            <a:r>
              <a:rPr lang="en-US" sz="2400" dirty="0" err="1"/>
              <a:t>bán</a:t>
            </a:r>
            <a:r>
              <a:rPr lang="en-US" sz="2400" dirty="0"/>
              <a:t> </a:t>
            </a:r>
            <a:r>
              <a:rPr lang="en-US" sz="2400" dirty="0" err="1"/>
              <a:t>định</a:t>
            </a:r>
            <a:r>
              <a:rPr lang="en-US" sz="2400" dirty="0"/>
              <a:t> </a:t>
            </a:r>
            <a:r>
              <a:rPr lang="en-US" sz="2400" dirty="0" err="1"/>
              <a:t>lượng</a:t>
            </a:r>
            <a:r>
              <a:rPr lang="en-US" sz="2400" dirty="0"/>
              <a:t>, gen </a:t>
            </a:r>
            <a:r>
              <a:rPr lang="en-US" sz="2400" dirty="0" err="1"/>
              <a:t>kháng</a:t>
            </a:r>
            <a:r>
              <a:rPr lang="en-US" sz="2400" dirty="0"/>
              <a:t> </a:t>
            </a:r>
            <a:r>
              <a:rPr lang="en-US" sz="2400" dirty="0" err="1"/>
              <a:t>thuốc</a:t>
            </a:r>
            <a:endParaRPr lang="en-US" sz="2400" dirty="0"/>
          </a:p>
          <a:p>
            <a:pPr lvl="1"/>
            <a:r>
              <a:rPr lang="en-US" sz="2400" dirty="0" err="1"/>
              <a:t>Khó</a:t>
            </a:r>
            <a:r>
              <a:rPr lang="en-US" sz="2400" dirty="0"/>
              <a:t> </a:t>
            </a:r>
            <a:r>
              <a:rPr lang="en-US" sz="2400" dirty="0" err="1"/>
              <a:t>giải</a:t>
            </a:r>
            <a:r>
              <a:rPr lang="en-US" sz="2400" dirty="0"/>
              <a:t> </a:t>
            </a:r>
            <a:r>
              <a:rPr lang="en-US" sz="2400" dirty="0" err="1"/>
              <a:t>thích</a:t>
            </a:r>
            <a:r>
              <a:rPr lang="en-US" sz="2400" dirty="0"/>
              <a:t> </a:t>
            </a:r>
            <a:r>
              <a:rPr lang="en-US" sz="2400" dirty="0" err="1"/>
              <a:t>đa</a:t>
            </a:r>
            <a:r>
              <a:rPr lang="en-US" sz="2400" dirty="0"/>
              <a:t> </a:t>
            </a:r>
            <a:r>
              <a:rPr lang="en-US" sz="2400" dirty="0" err="1"/>
              <a:t>khuẩn</a:t>
            </a:r>
            <a:endParaRPr lang="en-US" sz="2400" dirty="0"/>
          </a:p>
        </p:txBody>
      </p:sp>
      <p:sp>
        <p:nvSpPr>
          <p:cNvPr id="7" name="TextBox 6">
            <a:extLst>
              <a:ext uri="{FF2B5EF4-FFF2-40B4-BE49-F238E27FC236}">
                <a16:creationId xmlns:a16="http://schemas.microsoft.com/office/drawing/2014/main" id="{C9EF7734-56B4-4D83-ADBE-7F394BC941C8}"/>
              </a:ext>
            </a:extLst>
          </p:cNvPr>
          <p:cNvSpPr txBox="1"/>
          <p:nvPr/>
        </p:nvSpPr>
        <p:spPr>
          <a:xfrm>
            <a:off x="7090756" y="6501323"/>
            <a:ext cx="4079515" cy="369332"/>
          </a:xfrm>
          <a:prstGeom prst="rect">
            <a:avLst/>
          </a:prstGeom>
          <a:noFill/>
        </p:spPr>
        <p:txBody>
          <a:bodyPr wrap="none" rtlCol="0">
            <a:spAutoFit/>
          </a:bodyPr>
          <a:lstStyle/>
          <a:p>
            <a:r>
              <a:rPr lang="en-US" dirty="0"/>
              <a:t>Sze </a:t>
            </a:r>
            <a:r>
              <a:rPr lang="en-US" dirty="0" err="1"/>
              <a:t>Hwei</a:t>
            </a:r>
            <a:r>
              <a:rPr lang="en-US" dirty="0"/>
              <a:t> Lee J Micro </a:t>
            </a:r>
            <a:r>
              <a:rPr lang="en-US" dirty="0" err="1"/>
              <a:t>Immuno</a:t>
            </a:r>
            <a:r>
              <a:rPr lang="en-US" dirty="0"/>
              <a:t> Infect 2019</a:t>
            </a:r>
          </a:p>
        </p:txBody>
      </p:sp>
      <p:pic>
        <p:nvPicPr>
          <p:cNvPr id="8" name="Picture 7">
            <a:extLst>
              <a:ext uri="{FF2B5EF4-FFF2-40B4-BE49-F238E27FC236}">
                <a16:creationId xmlns:a16="http://schemas.microsoft.com/office/drawing/2014/main" id="{EBBD140C-5427-4844-995E-BF5F5366CE6E}"/>
              </a:ext>
            </a:extLst>
          </p:cNvPr>
          <p:cNvPicPr>
            <a:picLocks noChangeAspect="1"/>
          </p:cNvPicPr>
          <p:nvPr/>
        </p:nvPicPr>
        <p:blipFill>
          <a:blip r:embed="rId3"/>
          <a:stretch>
            <a:fillRect/>
          </a:stretch>
        </p:blipFill>
        <p:spPr>
          <a:xfrm>
            <a:off x="6352735" y="4738473"/>
            <a:ext cx="5555556" cy="1710897"/>
          </a:xfrm>
          <a:prstGeom prst="rect">
            <a:avLst/>
          </a:prstGeom>
        </p:spPr>
      </p:pic>
      <p:sp>
        <p:nvSpPr>
          <p:cNvPr id="3" name="Rectangle: Rounded Corners 2">
            <a:extLst>
              <a:ext uri="{FF2B5EF4-FFF2-40B4-BE49-F238E27FC236}">
                <a16:creationId xmlns:a16="http://schemas.microsoft.com/office/drawing/2014/main" id="{6D95E9AE-95F6-4B4A-ABFC-5196D0551038}"/>
              </a:ext>
            </a:extLst>
          </p:cNvPr>
          <p:cNvSpPr/>
          <p:nvPr/>
        </p:nvSpPr>
        <p:spPr>
          <a:xfrm>
            <a:off x="5325035" y="0"/>
            <a:ext cx="3061598" cy="54326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Điều</a:t>
            </a:r>
            <a:r>
              <a:rPr lang="en-US" dirty="0"/>
              <a:t> </a:t>
            </a:r>
            <a:r>
              <a:rPr lang="en-US" dirty="0" err="1"/>
              <a:t>trị</a:t>
            </a:r>
            <a:r>
              <a:rPr lang="en-US" dirty="0"/>
              <a:t> </a:t>
            </a:r>
            <a:r>
              <a:rPr lang="en-US" dirty="0" err="1"/>
              <a:t>không</a:t>
            </a:r>
            <a:r>
              <a:rPr lang="en-US" dirty="0"/>
              <a:t> </a:t>
            </a:r>
            <a:r>
              <a:rPr lang="en-US" dirty="0" err="1"/>
              <a:t>thích</a:t>
            </a:r>
            <a:r>
              <a:rPr lang="en-US" dirty="0"/>
              <a:t> </a:t>
            </a:r>
            <a:r>
              <a:rPr lang="en-US" dirty="0" err="1"/>
              <a:t>hợp</a:t>
            </a:r>
            <a:endParaRPr lang="en-US" dirty="0"/>
          </a:p>
        </p:txBody>
      </p:sp>
    </p:spTree>
    <p:extLst>
      <p:ext uri="{BB962C8B-B14F-4D97-AF65-F5344CB8AC3E}">
        <p14:creationId xmlns:p14="http://schemas.microsoft.com/office/powerpoint/2010/main" val="656564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CDA6-FF81-4F5A-A718-D71F50BA62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793287-3A27-428C-BA12-82BDB704D5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2326042-8ABF-49D8-8849-10D094B03BC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2D17D39-E145-4BEB-BF16-3005B99CE4E6}"/>
              </a:ext>
            </a:extLst>
          </p:cNvPr>
          <p:cNvPicPr>
            <a:picLocks noChangeAspect="1"/>
          </p:cNvPicPr>
          <p:nvPr/>
        </p:nvPicPr>
        <p:blipFill>
          <a:blip r:embed="rId2"/>
          <a:stretch>
            <a:fillRect/>
          </a:stretch>
        </p:blipFill>
        <p:spPr>
          <a:xfrm>
            <a:off x="0" y="1"/>
            <a:ext cx="12228724" cy="6858000"/>
          </a:xfrm>
          <a:prstGeom prst="rect">
            <a:avLst/>
          </a:prstGeom>
        </p:spPr>
      </p:pic>
    </p:spTree>
    <p:extLst>
      <p:ext uri="{BB962C8B-B14F-4D97-AF65-F5344CB8AC3E}">
        <p14:creationId xmlns:p14="http://schemas.microsoft.com/office/powerpoint/2010/main" val="203478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F1B4-D4DE-4181-B518-B6A64DC591E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Nc REAL VPCĐ 2016-17</a:t>
            </a:r>
          </a:p>
        </p:txBody>
      </p:sp>
      <p:sp>
        <p:nvSpPr>
          <p:cNvPr id="3" name="Chart Placeholder 2">
            <a:extLst>
              <a:ext uri="{FF2B5EF4-FFF2-40B4-BE49-F238E27FC236}">
                <a16:creationId xmlns:a16="http://schemas.microsoft.com/office/drawing/2014/main" id="{C0577FE7-A9AA-455B-B567-5888FE7DFF2D}"/>
              </a:ext>
            </a:extLst>
          </p:cNvPr>
          <p:cNvSpPr>
            <a:spLocks noGrp="1"/>
          </p:cNvSpPr>
          <p:nvPr>
            <p:ph type="chart" idx="1"/>
          </p:nvPr>
        </p:nvSpPr>
        <p:spPr/>
      </p:sp>
      <p:pic>
        <p:nvPicPr>
          <p:cNvPr id="6" name="Picture 5">
            <a:extLst>
              <a:ext uri="{FF2B5EF4-FFF2-40B4-BE49-F238E27FC236}">
                <a16:creationId xmlns:a16="http://schemas.microsoft.com/office/drawing/2014/main" id="{B5F85BBB-B7A5-4785-BC2F-F5E7CCAEB029}"/>
              </a:ext>
            </a:extLst>
          </p:cNvPr>
          <p:cNvPicPr>
            <a:picLocks noChangeAspect="1"/>
          </p:cNvPicPr>
          <p:nvPr/>
        </p:nvPicPr>
        <p:blipFill>
          <a:blip r:embed="rId2"/>
          <a:stretch>
            <a:fillRect/>
          </a:stretch>
        </p:blipFill>
        <p:spPr>
          <a:xfrm>
            <a:off x="1508051" y="1518029"/>
            <a:ext cx="9144000" cy="4690304"/>
          </a:xfrm>
          <a:prstGeom prst="rect">
            <a:avLst/>
          </a:prstGeom>
        </p:spPr>
      </p:pic>
      <p:sp>
        <p:nvSpPr>
          <p:cNvPr id="7" name="TextBox 6">
            <a:extLst>
              <a:ext uri="{FF2B5EF4-FFF2-40B4-BE49-F238E27FC236}">
                <a16:creationId xmlns:a16="http://schemas.microsoft.com/office/drawing/2014/main" id="{9F2B788E-A32D-406E-A0DC-D79C1B1529DF}"/>
              </a:ext>
            </a:extLst>
          </p:cNvPr>
          <p:cNvSpPr txBox="1"/>
          <p:nvPr/>
        </p:nvSpPr>
        <p:spPr>
          <a:xfrm>
            <a:off x="7315200" y="6458579"/>
            <a:ext cx="2700676" cy="369332"/>
          </a:xfrm>
          <a:prstGeom prst="rect">
            <a:avLst/>
          </a:prstGeom>
          <a:noFill/>
        </p:spPr>
        <p:txBody>
          <a:bodyPr wrap="none" rtlCol="0">
            <a:spAutoFit/>
          </a:bodyPr>
          <a:lstStyle/>
          <a:p>
            <a:r>
              <a:rPr lang="en-US" dirty="0" err="1"/>
              <a:t>Phạm</a:t>
            </a:r>
            <a:r>
              <a:rPr lang="en-US" dirty="0"/>
              <a:t> </a:t>
            </a:r>
            <a:r>
              <a:rPr lang="en-US" dirty="0" err="1"/>
              <a:t>Hùng</a:t>
            </a:r>
            <a:r>
              <a:rPr lang="en-US" dirty="0"/>
              <a:t> </a:t>
            </a:r>
            <a:r>
              <a:rPr lang="en-US" dirty="0" err="1"/>
              <a:t>Vân</a:t>
            </a:r>
            <a:r>
              <a:rPr lang="en-US" dirty="0"/>
              <a:t> </a:t>
            </a:r>
            <a:r>
              <a:rPr lang="en-US" dirty="0" err="1"/>
              <a:t>và</a:t>
            </a:r>
            <a:r>
              <a:rPr lang="en-US" dirty="0"/>
              <a:t> </a:t>
            </a:r>
            <a:r>
              <a:rPr lang="en-US" dirty="0" err="1"/>
              <a:t>cs</a:t>
            </a:r>
            <a:r>
              <a:rPr lang="en-US" dirty="0"/>
              <a:t> 2017</a:t>
            </a:r>
          </a:p>
        </p:txBody>
      </p:sp>
    </p:spTree>
    <p:extLst>
      <p:ext uri="{BB962C8B-B14F-4D97-AF65-F5344CB8AC3E}">
        <p14:creationId xmlns:p14="http://schemas.microsoft.com/office/powerpoint/2010/main" val="347677172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Rot="1" noChangeArrowheads="1"/>
          </p:cNvSpPr>
          <p:nvPr>
            <p:ph type="title"/>
          </p:nvPr>
        </p:nvSpPr>
        <p:spPr>
          <a:xfrm>
            <a:off x="1524000" y="274638"/>
            <a:ext cx="9144000" cy="715962"/>
          </a:xfrm>
        </p:spPr>
        <p:txBody>
          <a:bodyPr>
            <a:noAutofit/>
          </a:bodyPr>
          <a:lstStyle/>
          <a:p>
            <a:pPr eaLnBrk="1" hangingPunct="1">
              <a:defRPr/>
            </a:pPr>
            <a:r>
              <a:rPr lang="vi-VN" i="1" dirty="0">
                <a:solidFill>
                  <a:srgbClr val="FFFF00"/>
                </a:solidFill>
                <a:latin typeface="Arial" panose="020B0604020202020204" pitchFamily="34" charset="0"/>
                <a:cs typeface="Arial" panose="020B0604020202020204" pitchFamily="34" charset="0"/>
              </a:rPr>
              <a:t>S.</a:t>
            </a:r>
            <a:r>
              <a:rPr lang="en-US" i="1" dirty="0">
                <a:solidFill>
                  <a:srgbClr val="FFFF00"/>
                </a:solidFill>
                <a:latin typeface="Arial" panose="020B0604020202020204" pitchFamily="34" charset="0"/>
                <a:cs typeface="Arial" panose="020B0604020202020204" pitchFamily="34" charset="0"/>
              </a:rPr>
              <a:t>P</a:t>
            </a:r>
            <a:r>
              <a:rPr lang="vi-VN" i="1" dirty="0">
                <a:solidFill>
                  <a:srgbClr val="FFFF00"/>
                </a:solidFill>
                <a:latin typeface="Arial" panose="020B0604020202020204" pitchFamily="34" charset="0"/>
                <a:cs typeface="Arial" panose="020B0604020202020204" pitchFamily="34" charset="0"/>
              </a:rPr>
              <a:t>neumoniae </a:t>
            </a:r>
            <a:r>
              <a:rPr lang="en-US" dirty="0">
                <a:solidFill>
                  <a:srgbClr val="FFFF00"/>
                </a:solidFill>
                <a:latin typeface="Arial" panose="020B0604020202020204" pitchFamily="34" charset="0"/>
                <a:cs typeface="Arial" panose="020B0604020202020204" pitchFamily="34" charset="0"/>
              </a:rPr>
              <a:t>K</a:t>
            </a:r>
            <a:r>
              <a:rPr lang="vi-VN" dirty="0">
                <a:solidFill>
                  <a:srgbClr val="FFFF00"/>
                </a:solidFill>
                <a:latin typeface="Arial" panose="020B0604020202020204" pitchFamily="34" charset="0"/>
                <a:cs typeface="Arial" panose="020B0604020202020204" pitchFamily="34" charset="0"/>
              </a:rPr>
              <a:t>háng PNC : </a:t>
            </a:r>
            <a:br>
              <a:rPr lang="en-US" dirty="0">
                <a:solidFill>
                  <a:srgbClr val="FFFF00"/>
                </a:solidFill>
                <a:latin typeface="Arial" panose="020B0604020202020204" pitchFamily="34" charset="0"/>
                <a:cs typeface="Arial" panose="020B0604020202020204" pitchFamily="34" charset="0"/>
              </a:rPr>
            </a:br>
            <a:r>
              <a:rPr lang="en-US" dirty="0" err="1">
                <a:solidFill>
                  <a:srgbClr val="FFFF00"/>
                </a:solidFill>
                <a:latin typeface="Arial" panose="020B0604020202020204" pitchFamily="34" charset="0"/>
                <a:cs typeface="Arial" panose="020B0604020202020204" pitchFamily="34" charset="0"/>
              </a:rPr>
              <a:t>Tiêu</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chuẩn</a:t>
            </a:r>
            <a:r>
              <a:rPr lang="en-US" dirty="0">
                <a:solidFill>
                  <a:srgbClr val="FFFF00"/>
                </a:solidFill>
                <a:latin typeface="Arial" panose="020B0604020202020204" pitchFamily="34" charset="0"/>
                <a:cs typeface="Arial" panose="020B0604020202020204" pitchFamily="34" charset="0"/>
              </a:rPr>
              <a:t> CLSI 2009 </a:t>
            </a:r>
          </a:p>
        </p:txBody>
      </p:sp>
      <p:sp>
        <p:nvSpPr>
          <p:cNvPr id="586755" name="Rectangle 3"/>
          <p:cNvSpPr>
            <a:spLocks noGrp="1" noChangeArrowheads="1"/>
          </p:cNvSpPr>
          <p:nvPr>
            <p:ph idx="1"/>
          </p:nvPr>
        </p:nvSpPr>
        <p:spPr>
          <a:xfrm>
            <a:off x="1554145" y="1981200"/>
            <a:ext cx="9144000" cy="5059363"/>
          </a:xfrm>
        </p:spPr>
        <p:txBody>
          <a:bodyPr>
            <a:normAutofit/>
          </a:bodyPr>
          <a:lstStyle/>
          <a:p>
            <a:pPr eaLnBrk="1" hangingPunct="1">
              <a:lnSpc>
                <a:spcPct val="80000"/>
              </a:lnSpc>
              <a:buClr>
                <a:srgbClr val="FF0000"/>
              </a:buClr>
              <a:buSzPct val="125000"/>
              <a:buFont typeface="Wingdings" pitchFamily="2" charset="2"/>
              <a:buChar char="n"/>
              <a:defRPr/>
            </a:pPr>
            <a:r>
              <a:rPr lang="en-US" sz="2800" b="1" dirty="0" err="1">
                <a:solidFill>
                  <a:srgbClr val="FFFF00"/>
                </a:solidFill>
                <a:latin typeface="Arial" panose="020B0604020202020204" pitchFamily="34" charset="0"/>
                <a:ea typeface="Arial Unicode MS" pitchFamily="34" charset="-128"/>
                <a:cs typeface="Arial" panose="020B0604020202020204" pitchFamily="34" charset="0"/>
              </a:rPr>
              <a:t>Đối</a:t>
            </a:r>
            <a:r>
              <a:rPr lang="en-US" sz="2800" b="1" dirty="0">
                <a:solidFill>
                  <a:srgbClr val="FFFF00"/>
                </a:solidFill>
                <a:latin typeface="Arial" panose="020B0604020202020204" pitchFamily="34" charset="0"/>
                <a:ea typeface="Arial Unicode MS" pitchFamily="34" charset="-128"/>
                <a:cs typeface="Arial" panose="020B0604020202020204" pitchFamily="34" charset="0"/>
              </a:rPr>
              <a:t> </a:t>
            </a:r>
            <a:r>
              <a:rPr lang="en-US" sz="2800" b="1" dirty="0" err="1">
                <a:solidFill>
                  <a:srgbClr val="FFFF00"/>
                </a:solidFill>
                <a:latin typeface="Arial" panose="020B0604020202020204" pitchFamily="34" charset="0"/>
                <a:ea typeface="Arial Unicode MS" pitchFamily="34" charset="-128"/>
                <a:cs typeface="Arial" panose="020B0604020202020204" pitchFamily="34" charset="0"/>
              </a:rPr>
              <a:t>với</a:t>
            </a:r>
            <a:r>
              <a:rPr lang="en-US" sz="2800" b="1" dirty="0">
                <a:solidFill>
                  <a:srgbClr val="FFFF00"/>
                </a:solidFill>
                <a:latin typeface="Arial" panose="020B0604020202020204" pitchFamily="34" charset="0"/>
                <a:ea typeface="Arial Unicode MS" pitchFamily="34" charset="-128"/>
                <a:cs typeface="Arial" panose="020B0604020202020204" pitchFamily="34" charset="0"/>
              </a:rPr>
              <a:t> penicillin </a:t>
            </a:r>
            <a:br>
              <a:rPr lang="en-US" sz="2400" dirty="0">
                <a:solidFill>
                  <a:srgbClr val="FFFF00"/>
                </a:solidFill>
                <a:latin typeface="Arial" panose="020B0604020202020204" pitchFamily="34" charset="0"/>
                <a:ea typeface="Arial Unicode MS" pitchFamily="34" charset="-128"/>
                <a:cs typeface="Arial" panose="020B0604020202020204" pitchFamily="34" charset="0"/>
              </a:rPr>
            </a:br>
            <a:r>
              <a:rPr lang="en-US" sz="2400" dirty="0" err="1">
                <a:solidFill>
                  <a:srgbClr val="FFFF00"/>
                </a:solidFill>
                <a:latin typeface="Arial" panose="020B0604020202020204" pitchFamily="34" charset="0"/>
                <a:ea typeface="Arial Unicode MS" pitchFamily="34" charset="-128"/>
                <a:cs typeface="Arial" panose="020B0604020202020204" pitchFamily="34" charset="0"/>
              </a:rPr>
              <a:t>Nếu</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dùng</a:t>
            </a:r>
            <a:r>
              <a:rPr lang="en-US" sz="2400" dirty="0">
                <a:solidFill>
                  <a:srgbClr val="FFFF00"/>
                </a:solidFill>
                <a:latin typeface="Arial" panose="020B0604020202020204" pitchFamily="34" charset="0"/>
                <a:ea typeface="Arial Unicode MS" pitchFamily="34" charset="-128"/>
                <a:cs typeface="Arial" panose="020B0604020202020204" pitchFamily="34" charset="0"/>
              </a:rPr>
              <a:t> PNC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uống</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p>
          <a:p>
            <a:pPr eaLnBrk="1" hangingPunct="1">
              <a:lnSpc>
                <a:spcPct val="80000"/>
              </a:lnSpc>
              <a:buClr>
                <a:srgbClr val="FF0000"/>
              </a:buClr>
              <a:buSzPct val="125000"/>
              <a:buFont typeface="Wingdings" pitchFamily="2" charset="2"/>
              <a:buNone/>
              <a:defRPr/>
            </a:pP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b="1" dirty="0">
                <a:latin typeface="Arial" panose="020B0604020202020204" pitchFamily="34" charset="0"/>
                <a:ea typeface="Arial Unicode MS" pitchFamily="34" charset="-128"/>
                <a:cs typeface="Arial" panose="020B0604020202020204" pitchFamily="34" charset="0"/>
              </a:rPr>
              <a:t>MIC≥2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kháng</a:t>
            </a:r>
            <a:br>
              <a:rPr lang="en-US" sz="2400" b="1" dirty="0">
                <a:latin typeface="Arial" panose="020B0604020202020204" pitchFamily="34" charset="0"/>
                <a:ea typeface="Arial Unicode MS" pitchFamily="34" charset="-128"/>
                <a:cs typeface="Arial" panose="020B0604020202020204" pitchFamily="34" charset="0"/>
              </a:rPr>
            </a:br>
            <a:r>
              <a:rPr lang="en-US" sz="2400" b="1" dirty="0">
                <a:latin typeface="Arial" panose="020B0604020202020204" pitchFamily="34" charset="0"/>
                <a:ea typeface="Arial Unicode MS" pitchFamily="34" charset="-128"/>
                <a:cs typeface="Arial" panose="020B0604020202020204" pitchFamily="34" charset="0"/>
              </a:rPr>
              <a:t>		MIC≤0.06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nhạy</a:t>
            </a:r>
            <a:br>
              <a:rPr lang="en-US" sz="2400" b="1" dirty="0">
                <a:latin typeface="Arial" panose="020B0604020202020204" pitchFamily="34" charset="0"/>
                <a:ea typeface="Arial Unicode MS" pitchFamily="34" charset="-128"/>
                <a:cs typeface="Arial" panose="020B0604020202020204" pitchFamily="34" charset="0"/>
              </a:rPr>
            </a:br>
            <a:endParaRPr lang="en-US" sz="2400" b="1" dirty="0">
              <a:latin typeface="Arial" panose="020B0604020202020204" pitchFamily="34" charset="0"/>
              <a:ea typeface="Arial Unicode MS" pitchFamily="34" charset="-128"/>
              <a:cs typeface="Arial" panose="020B0604020202020204" pitchFamily="34" charset="0"/>
            </a:endParaRPr>
          </a:p>
          <a:p>
            <a:pPr>
              <a:lnSpc>
                <a:spcPct val="80000"/>
              </a:lnSpc>
              <a:buClr>
                <a:srgbClr val="FF0000"/>
              </a:buClr>
              <a:buSzPct val="125000"/>
              <a:defRPr/>
            </a:pPr>
            <a:r>
              <a:rPr lang="en-US" sz="2400" dirty="0" err="1">
                <a:solidFill>
                  <a:srgbClr val="FFFF00"/>
                </a:solidFill>
                <a:latin typeface="Arial" panose="020B0604020202020204" pitchFamily="34" charset="0"/>
                <a:ea typeface="Arial Unicode MS" pitchFamily="34" charset="-128"/>
                <a:cs typeface="Arial" panose="020B0604020202020204" pitchFamily="34" charset="0"/>
              </a:rPr>
              <a:t>Nếu</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dùng</a:t>
            </a:r>
            <a:r>
              <a:rPr lang="en-US" sz="2400" dirty="0">
                <a:solidFill>
                  <a:srgbClr val="FFFF00"/>
                </a:solidFill>
                <a:latin typeface="Arial" panose="020B0604020202020204" pitchFamily="34" charset="0"/>
                <a:ea typeface="Arial Unicode MS" pitchFamily="34" charset="-128"/>
                <a:cs typeface="Arial" panose="020B0604020202020204" pitchFamily="34" charset="0"/>
              </a:rPr>
              <a:t> PNC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chích</a:t>
            </a:r>
            <a:r>
              <a:rPr lang="en-US" sz="2400" dirty="0">
                <a:solidFill>
                  <a:srgbClr val="FFFF00"/>
                </a:solidFill>
                <a:latin typeface="Arial" panose="020B0604020202020204" pitchFamily="34" charset="0"/>
                <a:ea typeface="Arial Unicode MS" pitchFamily="34" charset="-128"/>
                <a:cs typeface="Arial" panose="020B0604020202020204" pitchFamily="34" charset="0"/>
              </a:rPr>
              <a:t> ≥12M/</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ngày</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không</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phải</a:t>
            </a:r>
            <a:r>
              <a:rPr lang="en-US" sz="2400" dirty="0">
                <a:solidFill>
                  <a:srgbClr val="FFFF00"/>
                </a:solidFill>
                <a:latin typeface="Arial" panose="020B0604020202020204" pitchFamily="34" charset="0"/>
                <a:ea typeface="Arial Unicode MS" pitchFamily="34" charset="-128"/>
                <a:cs typeface="Arial" panose="020B0604020202020204" pitchFamily="34" charset="0"/>
              </a:rPr>
              <a:t> VMNM</a:t>
            </a:r>
            <a:br>
              <a:rPr lang="en-US" sz="2400" dirty="0">
                <a:solidFill>
                  <a:srgbClr val="FFFF00"/>
                </a:solidFill>
                <a:latin typeface="Arial" panose="020B0604020202020204" pitchFamily="34" charset="0"/>
                <a:ea typeface="Arial Unicode MS" pitchFamily="34" charset="-128"/>
                <a:cs typeface="Arial" panose="020B0604020202020204" pitchFamily="34" charset="0"/>
              </a:rPr>
            </a:b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b="1" dirty="0">
                <a:latin typeface="Arial" panose="020B0604020202020204" pitchFamily="34" charset="0"/>
                <a:ea typeface="Arial Unicode MS" pitchFamily="34" charset="-128"/>
                <a:cs typeface="Arial" panose="020B0604020202020204" pitchFamily="34" charset="0"/>
              </a:rPr>
              <a:t>MIC≥8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kháng</a:t>
            </a:r>
            <a:endParaRPr lang="en-US" sz="2400" b="1" dirty="0">
              <a:latin typeface="Arial" panose="020B0604020202020204" pitchFamily="34" charset="0"/>
              <a:ea typeface="Arial Unicode MS" pitchFamily="34" charset="-128"/>
              <a:cs typeface="Arial" panose="020B0604020202020204" pitchFamily="34" charset="0"/>
            </a:endParaRPr>
          </a:p>
          <a:p>
            <a:pPr eaLnBrk="1" hangingPunct="1">
              <a:lnSpc>
                <a:spcPct val="80000"/>
              </a:lnSpc>
              <a:buClr>
                <a:srgbClr val="FF0000"/>
              </a:buClr>
              <a:buSzPct val="125000"/>
              <a:buFont typeface="Wingdings" pitchFamily="2" charset="2"/>
              <a:buNone/>
              <a:defRPr/>
            </a:pPr>
            <a:r>
              <a:rPr lang="en-US" sz="2400" b="1" dirty="0">
                <a:latin typeface="Arial" panose="020B0604020202020204" pitchFamily="34" charset="0"/>
                <a:ea typeface="Arial Unicode MS" pitchFamily="34" charset="-128"/>
                <a:cs typeface="Arial" panose="020B0604020202020204" pitchFamily="34" charset="0"/>
              </a:rPr>
              <a:t>		   	MIC≤2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nhạy</a:t>
            </a:r>
            <a:br>
              <a:rPr lang="en-US" sz="2400" b="1" dirty="0">
                <a:latin typeface="Arial" panose="020B0604020202020204" pitchFamily="34" charset="0"/>
                <a:ea typeface="Arial Unicode MS" pitchFamily="34" charset="-128"/>
                <a:cs typeface="Arial" panose="020B0604020202020204" pitchFamily="34" charset="0"/>
              </a:rPr>
            </a:br>
            <a:endParaRPr lang="en-US" sz="2400" b="1" dirty="0">
              <a:latin typeface="Arial" panose="020B0604020202020204" pitchFamily="34" charset="0"/>
              <a:ea typeface="Arial Unicode MS" pitchFamily="34" charset="-128"/>
              <a:cs typeface="Arial" panose="020B0604020202020204" pitchFamily="34" charset="0"/>
            </a:endParaRPr>
          </a:p>
          <a:p>
            <a:pPr>
              <a:lnSpc>
                <a:spcPct val="80000"/>
              </a:lnSpc>
              <a:buClr>
                <a:srgbClr val="FF0000"/>
              </a:buClr>
              <a:buSzPct val="125000"/>
              <a:defRPr/>
            </a:pPr>
            <a:r>
              <a:rPr lang="en-US" sz="2400" dirty="0" err="1">
                <a:solidFill>
                  <a:srgbClr val="FFFF00"/>
                </a:solidFill>
                <a:latin typeface="Arial" panose="020B0604020202020204" pitchFamily="34" charset="0"/>
                <a:ea typeface="Arial Unicode MS" pitchFamily="34" charset="-128"/>
                <a:cs typeface="Arial" panose="020B0604020202020204" pitchFamily="34" charset="0"/>
              </a:rPr>
              <a:t>Nếu</a:t>
            </a: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dùng</a:t>
            </a:r>
            <a:r>
              <a:rPr lang="en-US" sz="2400" dirty="0">
                <a:solidFill>
                  <a:srgbClr val="FFFF00"/>
                </a:solidFill>
                <a:latin typeface="Arial" panose="020B0604020202020204" pitchFamily="34" charset="0"/>
                <a:ea typeface="Arial Unicode MS" pitchFamily="34" charset="-128"/>
                <a:cs typeface="Arial" panose="020B0604020202020204" pitchFamily="34" charset="0"/>
              </a:rPr>
              <a:t> PNC </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chích</a:t>
            </a:r>
            <a:r>
              <a:rPr lang="en-US" sz="2400" dirty="0">
                <a:solidFill>
                  <a:srgbClr val="FFFF00"/>
                </a:solidFill>
                <a:latin typeface="Arial" panose="020B0604020202020204" pitchFamily="34" charset="0"/>
                <a:ea typeface="Arial Unicode MS" pitchFamily="34" charset="-128"/>
                <a:cs typeface="Arial" panose="020B0604020202020204" pitchFamily="34" charset="0"/>
              </a:rPr>
              <a:t> ≥18M/</a:t>
            </a:r>
            <a:r>
              <a:rPr lang="en-US" sz="2400" dirty="0" err="1">
                <a:solidFill>
                  <a:srgbClr val="FFFF00"/>
                </a:solidFill>
                <a:latin typeface="Arial" panose="020B0604020202020204" pitchFamily="34" charset="0"/>
                <a:ea typeface="Arial Unicode MS" pitchFamily="34" charset="-128"/>
                <a:cs typeface="Arial" panose="020B0604020202020204" pitchFamily="34" charset="0"/>
              </a:rPr>
              <a:t>ngày</a:t>
            </a:r>
            <a:r>
              <a:rPr lang="en-US" sz="2400" dirty="0">
                <a:solidFill>
                  <a:srgbClr val="FFFF00"/>
                </a:solidFill>
                <a:latin typeface="Arial" panose="020B0604020202020204" pitchFamily="34" charset="0"/>
                <a:ea typeface="Arial Unicode MS" pitchFamily="34" charset="-128"/>
                <a:cs typeface="Arial" panose="020B0604020202020204" pitchFamily="34" charset="0"/>
              </a:rPr>
              <a:t>, VMNM</a:t>
            </a:r>
            <a:br>
              <a:rPr lang="en-US" sz="2400" dirty="0">
                <a:solidFill>
                  <a:srgbClr val="FFFF00"/>
                </a:solidFill>
                <a:latin typeface="Arial" panose="020B0604020202020204" pitchFamily="34" charset="0"/>
                <a:ea typeface="Arial Unicode MS" pitchFamily="34" charset="-128"/>
                <a:cs typeface="Arial" panose="020B0604020202020204" pitchFamily="34" charset="0"/>
              </a:rPr>
            </a:br>
            <a:r>
              <a:rPr lang="en-US" sz="2400" dirty="0">
                <a:solidFill>
                  <a:srgbClr val="FFFF00"/>
                </a:solidFill>
                <a:latin typeface="Arial" panose="020B0604020202020204" pitchFamily="34" charset="0"/>
                <a:ea typeface="Arial Unicode MS" pitchFamily="34" charset="-128"/>
                <a:cs typeface="Arial" panose="020B0604020202020204" pitchFamily="34" charset="0"/>
              </a:rPr>
              <a:t>		</a:t>
            </a:r>
            <a:r>
              <a:rPr lang="en-US" sz="2400" b="1" dirty="0">
                <a:latin typeface="Arial" panose="020B0604020202020204" pitchFamily="34" charset="0"/>
                <a:ea typeface="Arial Unicode MS" pitchFamily="34" charset="-128"/>
                <a:cs typeface="Arial" panose="020B0604020202020204" pitchFamily="34" charset="0"/>
              </a:rPr>
              <a:t>MIC≥12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kháng</a:t>
            </a:r>
            <a:br>
              <a:rPr lang="en-US" sz="2400" b="1" dirty="0">
                <a:latin typeface="Arial" panose="020B0604020202020204" pitchFamily="34" charset="0"/>
                <a:ea typeface="Arial Unicode MS" pitchFamily="34" charset="-128"/>
                <a:cs typeface="Arial" panose="020B0604020202020204" pitchFamily="34" charset="0"/>
              </a:rPr>
            </a:br>
            <a:r>
              <a:rPr lang="en-US" sz="2400" b="1" dirty="0">
                <a:latin typeface="Arial" panose="020B0604020202020204" pitchFamily="34" charset="0"/>
                <a:ea typeface="Arial Unicode MS" pitchFamily="34" charset="-128"/>
                <a:cs typeface="Arial" panose="020B0604020202020204" pitchFamily="34" charset="0"/>
              </a:rPr>
              <a:t>		MIC≤ 6 </a:t>
            </a:r>
            <a:r>
              <a:rPr lang="en-US" sz="2400" b="1" dirty="0" err="1">
                <a:latin typeface="Arial" panose="020B0604020202020204" pitchFamily="34" charset="0"/>
                <a:ea typeface="Arial Unicode MS" pitchFamily="34" charset="-128"/>
                <a:cs typeface="Arial" panose="020B0604020202020204" pitchFamily="34" charset="0"/>
              </a:rPr>
              <a:t>là</a:t>
            </a:r>
            <a:r>
              <a:rPr lang="en-US" sz="2400" b="1" dirty="0">
                <a:latin typeface="Arial" panose="020B0604020202020204" pitchFamily="34" charset="0"/>
                <a:ea typeface="Arial Unicode MS" pitchFamily="34" charset="-128"/>
                <a:cs typeface="Arial" panose="020B0604020202020204" pitchFamily="34" charset="0"/>
              </a:rPr>
              <a:t> </a:t>
            </a:r>
            <a:r>
              <a:rPr lang="en-US" sz="2400" b="1" dirty="0" err="1">
                <a:latin typeface="Arial" panose="020B0604020202020204" pitchFamily="34" charset="0"/>
                <a:ea typeface="Arial Unicode MS" pitchFamily="34" charset="-128"/>
                <a:cs typeface="Arial" panose="020B0604020202020204" pitchFamily="34" charset="0"/>
              </a:rPr>
              <a:t>nhạy</a:t>
            </a:r>
            <a:endParaRPr lang="en-US" sz="2400" b="1" dirty="0">
              <a:latin typeface="Arial" panose="020B0604020202020204" pitchFamily="34" charset="0"/>
              <a:ea typeface="Arial Unicode MS" pitchFamily="34" charset="-128"/>
              <a:cs typeface="Arial" panose="020B0604020202020204" pitchFamily="34" charset="0"/>
            </a:endParaRPr>
          </a:p>
          <a:p>
            <a:pPr eaLnBrk="1" hangingPunct="1">
              <a:lnSpc>
                <a:spcPct val="80000"/>
              </a:lnSpc>
              <a:buClr>
                <a:srgbClr val="FF0000"/>
              </a:buClr>
              <a:buSzPct val="125000"/>
              <a:buFont typeface="Wingdings" pitchFamily="2" charset="2"/>
              <a:buNone/>
              <a:defRPr/>
            </a:pPr>
            <a:r>
              <a:rPr lang="en-US" sz="2400" b="1" dirty="0">
                <a:latin typeface="Arial" panose="020B0604020202020204" pitchFamily="34" charset="0"/>
                <a:ea typeface="Arial Unicode MS" pitchFamily="34" charset="-128"/>
                <a:cs typeface="Arial" panose="020B0604020202020204" pitchFamily="34" charset="0"/>
              </a:rPr>
              <a:t>	</a:t>
            </a:r>
          </a:p>
        </p:txBody>
      </p:sp>
    </p:spTree>
    <p:extLst>
      <p:ext uri="{BB962C8B-B14F-4D97-AF65-F5344CB8AC3E}">
        <p14:creationId xmlns:p14="http://schemas.microsoft.com/office/powerpoint/2010/main" val="18207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endParaRPr lang="en-US" dirty="0">
              <a:solidFill>
                <a:srgbClr val="FFFF00"/>
              </a:solidFill>
              <a:latin typeface="Arial" panose="020B0604020202020204" pitchFamily="34" charset="0"/>
              <a:cs typeface="Arial" panose="020B0604020202020204" pitchFamily="34" charset="0"/>
            </a:endParaRPr>
          </a:p>
        </p:txBody>
      </p:sp>
      <p:pic>
        <p:nvPicPr>
          <p:cNvPr id="16387" name="Picture 3" descr="230px-New_Pneumonia_cartoon"/>
          <p:cNvPicPr>
            <a:picLocks noGrp="1" noChangeAspect="1" noChangeArrowheads="1"/>
          </p:cNvPicPr>
          <p:nvPr>
            <p:ph sz="half" idx="1"/>
          </p:nvPr>
        </p:nvPicPr>
        <p:blipFill>
          <a:blip r:embed="rId2"/>
          <a:stretch>
            <a:fillRect/>
          </a:stretch>
        </p:blipFill>
        <p:spPr>
          <a:xfrm>
            <a:off x="4191000" y="1905001"/>
            <a:ext cx="3733800" cy="4561730"/>
          </a:xfrm>
          <a:noFill/>
        </p:spPr>
      </p:pic>
      <p:pic>
        <p:nvPicPr>
          <p:cNvPr id="16388" name="Picture 4" descr="200px-Pneumonia_alveolus"/>
          <p:cNvPicPr>
            <a:picLocks noGrp="1" noChangeAspect="1" noChangeArrowheads="1"/>
          </p:cNvPicPr>
          <p:nvPr>
            <p:ph sz="half" idx="2"/>
          </p:nvPr>
        </p:nvPicPr>
        <p:blipFill>
          <a:blip r:embed="rId3"/>
          <a:stretch>
            <a:fillRect/>
          </a:stretch>
        </p:blipFill>
        <p:spPr>
          <a:xfrm>
            <a:off x="990599" y="1905001"/>
            <a:ext cx="2667001" cy="4587242"/>
          </a:xfr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F25D-F143-49E8-84C8-BE969A267FD6}"/>
              </a:ext>
            </a:extLst>
          </p:cNvPr>
          <p:cNvSpPr>
            <a:spLocks noGrp="1"/>
          </p:cNvSpPr>
          <p:nvPr>
            <p:ph type="title"/>
          </p:nvPr>
        </p:nvSpPr>
        <p:spPr>
          <a:xfrm>
            <a:off x="1981200" y="52244"/>
            <a:ext cx="8229600" cy="1143000"/>
          </a:xfrm>
        </p:spPr>
        <p:txBody>
          <a:bodyPr>
            <a:normAutofit/>
          </a:bodyPr>
          <a:lstStyle/>
          <a:p>
            <a:r>
              <a:rPr lang="en-US" i="1" dirty="0" err="1">
                <a:latin typeface="Arial" panose="020B0604020202020204" pitchFamily="34" charset="0"/>
                <a:cs typeface="Arial" panose="020B0604020202020204" pitchFamily="34" charset="0"/>
              </a:rPr>
              <a:t>S.pneumoniae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1539A2EC-809D-4FB5-9CF1-97B4C1EFE7B8}"/>
              </a:ext>
            </a:extLst>
          </p:cNvPr>
          <p:cNvPicPr>
            <a:picLocks noChangeAspect="1"/>
          </p:cNvPicPr>
          <p:nvPr/>
        </p:nvPicPr>
        <p:blipFill>
          <a:blip r:embed="rId2"/>
          <a:stretch>
            <a:fillRect/>
          </a:stretch>
        </p:blipFill>
        <p:spPr>
          <a:xfrm>
            <a:off x="152400" y="1371600"/>
            <a:ext cx="4911192" cy="4267200"/>
          </a:xfrm>
          <a:prstGeom prst="rect">
            <a:avLst/>
          </a:prstGeom>
        </p:spPr>
      </p:pic>
      <p:sp>
        <p:nvSpPr>
          <p:cNvPr id="5" name="TextBox 4">
            <a:extLst>
              <a:ext uri="{FF2B5EF4-FFF2-40B4-BE49-F238E27FC236}">
                <a16:creationId xmlns:a16="http://schemas.microsoft.com/office/drawing/2014/main" id="{4E9C9AF5-30D4-4743-8845-DC6811886631}"/>
              </a:ext>
            </a:extLst>
          </p:cNvPr>
          <p:cNvSpPr txBox="1"/>
          <p:nvPr/>
        </p:nvSpPr>
        <p:spPr>
          <a:xfrm>
            <a:off x="3962400" y="6527335"/>
            <a:ext cx="7427226" cy="584775"/>
          </a:xfrm>
          <a:prstGeom prst="rect">
            <a:avLst/>
          </a:prstGeom>
          <a:noFill/>
        </p:spPr>
        <p:txBody>
          <a:bodyPr wrap="none" rtlCol="0">
            <a:spAutoFit/>
          </a:bodyPr>
          <a:lstStyle/>
          <a:p>
            <a:pPr>
              <a:defRPr/>
            </a:pPr>
            <a:r>
              <a:rPr lang="en-US" sz="1600" dirty="0">
                <a:latin typeface="Calibri"/>
              </a:rPr>
              <a:t>Liu, J Family Practice, 2017; </a:t>
            </a:r>
            <a:r>
              <a:rPr lang="en-US" sz="1600" dirty="0">
                <a:effectLst>
                  <a:outerShdw blurRad="38100" dist="38100" dir="2700000" algn="tl">
                    <a:srgbClr val="000000">
                      <a:alpha val="43137"/>
                    </a:srgbClr>
                  </a:outerShdw>
                </a:effectLst>
                <a:latin typeface="Arial" panose="020B0604020202020204" pitchFamily="34" charset="0"/>
                <a:cs typeface="Arial" pitchFamily="34" charset="0"/>
              </a:rPr>
              <a:t>SOAR Viet Nam 2010 – 2011. Y </a:t>
            </a:r>
            <a:r>
              <a:rPr lang="en-US" sz="1600" dirty="0" err="1">
                <a:effectLst>
                  <a:outerShdw blurRad="38100" dist="38100" dir="2700000" algn="tl">
                    <a:srgbClr val="000000">
                      <a:alpha val="43137"/>
                    </a:srgbClr>
                  </a:outerShdw>
                </a:effectLst>
                <a:latin typeface="Arial" panose="020B0604020202020204" pitchFamily="34" charset="0"/>
                <a:cs typeface="Arial" pitchFamily="34" charset="0"/>
              </a:rPr>
              <a:t>học</a:t>
            </a:r>
            <a:r>
              <a:rPr lang="en-US" sz="1600" dirty="0">
                <a:effectLst>
                  <a:outerShdw blurRad="38100" dist="38100" dir="2700000" algn="tl">
                    <a:srgbClr val="000000">
                      <a:alpha val="43137"/>
                    </a:srgbClr>
                  </a:outerShdw>
                </a:effectLst>
                <a:latin typeface="Arial" panose="020B0604020202020204" pitchFamily="34" charset="0"/>
                <a:cs typeface="Arial" pitchFamily="34" charset="0"/>
              </a:rPr>
              <a:t> </a:t>
            </a:r>
            <a:r>
              <a:rPr lang="en-US" sz="1600" dirty="0" err="1">
                <a:effectLst>
                  <a:outerShdw blurRad="38100" dist="38100" dir="2700000" algn="tl">
                    <a:srgbClr val="000000">
                      <a:alpha val="43137"/>
                    </a:srgbClr>
                  </a:outerShdw>
                </a:effectLst>
                <a:latin typeface="Arial" panose="020B0604020202020204" pitchFamily="34" charset="0"/>
                <a:cs typeface="Arial" pitchFamily="34" charset="0"/>
              </a:rPr>
              <a:t>Tp</a:t>
            </a:r>
            <a:r>
              <a:rPr lang="en-US" sz="1600" dirty="0">
                <a:effectLst>
                  <a:outerShdw blurRad="38100" dist="38100" dir="2700000" algn="tl">
                    <a:srgbClr val="000000">
                      <a:alpha val="43137"/>
                    </a:srgbClr>
                  </a:outerShdw>
                </a:effectLst>
                <a:latin typeface="Arial" panose="020B0604020202020204" pitchFamily="34" charset="0"/>
                <a:cs typeface="Arial" pitchFamily="34" charset="0"/>
              </a:rPr>
              <a:t> HCM 12 (855)</a:t>
            </a:r>
          </a:p>
          <a:p>
            <a:pPr>
              <a:defRPr/>
            </a:pPr>
            <a:endParaRPr lang="en-US" sz="1600" dirty="0">
              <a:latin typeface="Calibri"/>
            </a:endParaRPr>
          </a:p>
        </p:txBody>
      </p:sp>
      <p:pic>
        <p:nvPicPr>
          <p:cNvPr id="6" name="Picture 2">
            <a:extLst>
              <a:ext uri="{FF2B5EF4-FFF2-40B4-BE49-F238E27FC236}">
                <a16:creationId xmlns:a16="http://schemas.microsoft.com/office/drawing/2014/main" id="{1145F56C-E0E8-4E9B-B7A7-9A8C85E55E59}"/>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48830"/>
            <a:ext cx="6781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7">
            <a:extLst>
              <a:ext uri="{FF2B5EF4-FFF2-40B4-BE49-F238E27FC236}">
                <a16:creationId xmlns:a16="http://schemas.microsoft.com/office/drawing/2014/main" id="{AEB56926-6FBE-4A30-A16A-68EC24A0BB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6310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Group 2">
            <a:extLst>
              <a:ext uri="{FF2B5EF4-FFF2-40B4-BE49-F238E27FC236}">
                <a16:creationId xmlns:a16="http://schemas.microsoft.com/office/drawing/2014/main" id="{A9B281F7-C1E9-7E43-8B56-F225448EEB8C}"/>
              </a:ext>
            </a:extLst>
          </p:cNvPr>
          <p:cNvGraphicFramePr>
            <a:graphicFrameLocks noGrp="1"/>
          </p:cNvGraphicFramePr>
          <p:nvPr>
            <p:ph idx="4294967295"/>
          </p:nvPr>
        </p:nvGraphicFramePr>
        <p:xfrm>
          <a:off x="0" y="1500690"/>
          <a:ext cx="6172200" cy="5273172"/>
        </p:xfrm>
        <a:graphic>
          <a:graphicData uri="http://schemas.openxmlformats.org/drawingml/2006/table">
            <a:tbl>
              <a:tblPr/>
              <a:tblGrid>
                <a:gridCol w="1423901">
                  <a:extLst>
                    <a:ext uri="{9D8B030D-6E8A-4147-A177-3AD203B41FA5}">
                      <a16:colId xmlns:a16="http://schemas.microsoft.com/office/drawing/2014/main" val="20000"/>
                    </a:ext>
                  </a:extLst>
                </a:gridCol>
                <a:gridCol w="1464009">
                  <a:extLst>
                    <a:ext uri="{9D8B030D-6E8A-4147-A177-3AD203B41FA5}">
                      <a16:colId xmlns:a16="http://schemas.microsoft.com/office/drawing/2014/main" val="20001"/>
                    </a:ext>
                  </a:extLst>
                </a:gridCol>
                <a:gridCol w="1977180">
                  <a:extLst>
                    <a:ext uri="{9D8B030D-6E8A-4147-A177-3AD203B41FA5}">
                      <a16:colId xmlns:a16="http://schemas.microsoft.com/office/drawing/2014/main" val="20002"/>
                    </a:ext>
                  </a:extLst>
                </a:gridCol>
                <a:gridCol w="1307110">
                  <a:extLst>
                    <a:ext uri="{9D8B030D-6E8A-4147-A177-3AD203B41FA5}">
                      <a16:colId xmlns:a16="http://schemas.microsoft.com/office/drawing/2014/main" val="20003"/>
                    </a:ext>
                  </a:extLst>
                </a:gridCol>
              </a:tblGrid>
              <a:tr h="628819">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bg2"/>
                          </a:solidFill>
                          <a:effectLst/>
                          <a:latin typeface="Times New Roman" pitchFamily="18" charset="0"/>
                          <a:ea typeface="굴림" pitchFamily="34" charset="-127"/>
                        </a:rPr>
                        <a:t>Nước </a:t>
                      </a:r>
                    </a:p>
                  </a:txBody>
                  <a:tcPr marT="45726" marB="45726" anchor="ctr" horzOverflow="overflow">
                    <a:lnL>
                      <a:noFill/>
                    </a:lnL>
                    <a:lnR>
                      <a:noFill/>
                    </a:lnR>
                    <a:lnT w="19050" cap="flat" cmpd="sng" algn="ctr">
                      <a:solidFill>
                        <a:srgbClr val="000099"/>
                      </a:solidFill>
                      <a:prstDash val="solid"/>
                      <a:round/>
                      <a:headEnd type="none" w="med" len="med"/>
                      <a:tailEnd type="none" w="med" len="med"/>
                    </a:lnT>
                    <a:lnB w="6350" cap="flat" cmpd="sng" algn="ctr">
                      <a:solidFill>
                        <a:srgbClr val="000099"/>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bg2"/>
                          </a:solidFill>
                          <a:effectLst/>
                          <a:latin typeface="Times New Roman" pitchFamily="18" charset="0"/>
                          <a:ea typeface="굴림" pitchFamily="34" charset="-127"/>
                        </a:rPr>
                        <a:t>Năm b</a:t>
                      </a:r>
                      <a:r>
                        <a:rPr kumimoji="1" lang="en-US" altLang="ko-KR" sz="2000" b="1" i="0" u="none" strike="noStrike" cap="none" normalizeH="0" baseline="0">
                          <a:ln>
                            <a:noFill/>
                          </a:ln>
                          <a:solidFill>
                            <a:schemeClr val="bg2"/>
                          </a:solidFill>
                          <a:effectLst/>
                          <a:latin typeface="Garamond" pitchFamily="18" charset="0"/>
                          <a:ea typeface="굴림" pitchFamily="34" charset="-127"/>
                        </a:rPr>
                        <a:t>á</a:t>
                      </a:r>
                      <a:r>
                        <a:rPr kumimoji="1" lang="en-US" altLang="ko-KR" sz="2000" b="1" i="0" u="none" strike="noStrike" cap="none" normalizeH="0" baseline="0">
                          <a:ln>
                            <a:noFill/>
                          </a:ln>
                          <a:solidFill>
                            <a:schemeClr val="bg2"/>
                          </a:solidFill>
                          <a:effectLst/>
                          <a:latin typeface="Times New Roman" pitchFamily="18" charset="0"/>
                          <a:ea typeface="굴림" pitchFamily="34" charset="-127"/>
                        </a:rPr>
                        <a:t>o c</a:t>
                      </a:r>
                      <a:r>
                        <a:rPr kumimoji="1" lang="en-US" altLang="ko-KR" sz="2000" b="1" i="0" u="none" strike="noStrike" cap="none" normalizeH="0" baseline="0">
                          <a:ln>
                            <a:noFill/>
                          </a:ln>
                          <a:solidFill>
                            <a:schemeClr val="bg2"/>
                          </a:solidFill>
                          <a:effectLst/>
                          <a:latin typeface="Garamond" pitchFamily="18" charset="0"/>
                          <a:ea typeface="굴림" pitchFamily="34" charset="-127"/>
                        </a:rPr>
                        <a:t>á</a:t>
                      </a:r>
                      <a:r>
                        <a:rPr kumimoji="1" lang="en-US" altLang="ko-KR" sz="2000" b="1" i="0" u="none" strike="noStrike" cap="none" normalizeH="0" baseline="0">
                          <a:ln>
                            <a:noFill/>
                          </a:ln>
                          <a:solidFill>
                            <a:schemeClr val="bg2"/>
                          </a:solidFill>
                          <a:effectLst/>
                          <a:latin typeface="Times New Roman" pitchFamily="18" charset="0"/>
                          <a:ea typeface="굴림" pitchFamily="34" charset="-127"/>
                        </a:rPr>
                        <a:t>o </a:t>
                      </a:r>
                    </a:p>
                  </a:txBody>
                  <a:tcPr marT="45726" marB="45726" anchor="ctr" horzOverflow="overflow">
                    <a:lnL>
                      <a:noFill/>
                    </a:lnL>
                    <a:lnR>
                      <a:noFill/>
                    </a:lnR>
                    <a:lnT w="19050" cap="flat" cmpd="sng" algn="ctr">
                      <a:solidFill>
                        <a:srgbClr val="000099"/>
                      </a:solidFill>
                      <a:prstDash val="solid"/>
                      <a:round/>
                      <a:headEnd type="none" w="med" len="med"/>
                      <a:tailEnd type="none" w="med" len="med"/>
                    </a:lnT>
                    <a:lnB w="6350" cap="flat" cmpd="sng" algn="ctr">
                      <a:solidFill>
                        <a:srgbClr val="000099"/>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Macrolide    resistance (%)</a:t>
                      </a:r>
                    </a:p>
                  </a:txBody>
                  <a:tcPr marT="45726" marB="45726" anchor="ctr" horzOverflow="overflow">
                    <a:lnL>
                      <a:noFill/>
                    </a:lnL>
                    <a:lnR>
                      <a:noFill/>
                    </a:lnR>
                    <a:lnT w="19050" cap="flat" cmpd="sng" algn="ctr">
                      <a:solidFill>
                        <a:srgbClr val="000099"/>
                      </a:solidFill>
                      <a:prstDash val="solid"/>
                      <a:round/>
                      <a:headEnd type="none" w="med" len="med"/>
                      <a:tailEnd type="none" w="med" len="med"/>
                    </a:lnT>
                    <a:lnB w="6350" cap="flat" cmpd="sng" algn="ctr">
                      <a:solidFill>
                        <a:srgbClr val="000099"/>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bg2"/>
                          </a:solidFill>
                          <a:effectLst/>
                          <a:latin typeface="Times New Roman" pitchFamily="18" charset="0"/>
                          <a:ea typeface="굴림" pitchFamily="34" charset="-127"/>
                        </a:rPr>
                        <a:t>MIC</a:t>
                      </a:r>
                      <a:r>
                        <a:rPr kumimoji="1" lang="en-US" altLang="ko-KR" sz="2000" b="1" i="0" u="none" strike="noStrike" cap="none" normalizeH="0" baseline="-25000">
                          <a:ln>
                            <a:noFill/>
                          </a:ln>
                          <a:solidFill>
                            <a:schemeClr val="bg2"/>
                          </a:solidFill>
                          <a:effectLst/>
                          <a:latin typeface="Times New Roman" pitchFamily="18" charset="0"/>
                          <a:ea typeface="굴림" pitchFamily="34" charset="-127"/>
                        </a:rPr>
                        <a:t>90</a:t>
                      </a:r>
                    </a:p>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bg2"/>
                          </a:solidFill>
                          <a:effectLst/>
                          <a:latin typeface="Times New Roman" pitchFamily="18" charset="0"/>
                          <a:ea typeface="굴림" pitchFamily="34" charset="-127"/>
                        </a:rPr>
                        <a:t>(</a:t>
                      </a:r>
                      <a:r>
                        <a:rPr kumimoji="1" lang="en-US" altLang="ko-KR" sz="2000" b="1" i="0" u="none" strike="noStrike" cap="none" normalizeH="0" baseline="0">
                          <a:ln>
                            <a:noFill/>
                          </a:ln>
                          <a:solidFill>
                            <a:schemeClr val="bg2"/>
                          </a:solidFill>
                          <a:effectLst/>
                          <a:latin typeface="Times New Roman" pitchFamily="18" charset="0"/>
                          <a:ea typeface="굴림" pitchFamily="34" charset="-127"/>
                          <a:sym typeface="Symbol" pitchFamily="18" charset="2"/>
                        </a:rPr>
                        <a:t></a:t>
                      </a:r>
                      <a:r>
                        <a:rPr kumimoji="1" lang="en-US" altLang="ko-KR" sz="2000" b="1" i="0" u="none" strike="noStrike" cap="none" normalizeH="0" baseline="0">
                          <a:ln>
                            <a:noFill/>
                          </a:ln>
                          <a:solidFill>
                            <a:schemeClr val="bg2"/>
                          </a:solidFill>
                          <a:effectLst/>
                          <a:latin typeface="Times New Roman" pitchFamily="18" charset="0"/>
                          <a:ea typeface="굴림" pitchFamily="34" charset="-127"/>
                        </a:rPr>
                        <a:t>g/mL)</a:t>
                      </a:r>
                    </a:p>
                  </a:txBody>
                  <a:tcPr marT="45726" marB="45726" anchor="ctr" horzOverflow="overflow">
                    <a:lnL>
                      <a:noFill/>
                    </a:lnL>
                    <a:lnR>
                      <a:noFill/>
                    </a:lnR>
                    <a:lnT w="19050" cap="flat" cmpd="sng" algn="ctr">
                      <a:solidFill>
                        <a:srgbClr val="000099"/>
                      </a:solidFill>
                      <a:prstDash val="solid"/>
                      <a:round/>
                      <a:headEnd type="none" w="med" len="med"/>
                      <a:tailEnd type="none" w="med" len="med"/>
                    </a:lnT>
                    <a:lnB w="6350" cap="flat" cmpd="sng" algn="ctr">
                      <a:solidFill>
                        <a:srgbClr val="000099"/>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Vietnam</a:t>
                      </a:r>
                    </a:p>
                  </a:txBody>
                  <a:tcPr marT="45726" marB="45726" anchor="ctr" horzOverflow="overflow">
                    <a:lnL>
                      <a:noFill/>
                    </a:lnL>
                    <a:lnR>
                      <a:noFill/>
                    </a:lnR>
                    <a:lnT w="6350" cap="flat" cmpd="sng" algn="ctr">
                      <a:solidFill>
                        <a:srgbClr val="000099"/>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2004</a:t>
                      </a:r>
                    </a:p>
                  </a:txBody>
                  <a:tcPr marT="45726" marB="45726" anchor="ctr" horzOverflow="overflow">
                    <a:lnL>
                      <a:noFill/>
                    </a:lnL>
                    <a:lnR>
                      <a:noFill/>
                    </a:lnR>
                    <a:lnT w="6350" cap="flat" cmpd="sng" algn="ctr">
                      <a:solidFill>
                        <a:srgbClr val="000099"/>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92.1</a:t>
                      </a:r>
                    </a:p>
                  </a:txBody>
                  <a:tcPr marT="45726" marB="45726" anchor="ctr" horzOverflow="overflow">
                    <a:lnL>
                      <a:noFill/>
                    </a:lnL>
                    <a:lnR>
                      <a:noFill/>
                    </a:lnR>
                    <a:lnT w="6350" cap="flat" cmpd="sng" algn="ctr">
                      <a:solidFill>
                        <a:srgbClr val="000099"/>
                      </a:solidFill>
                      <a:prstDash val="solid"/>
                      <a:round/>
                      <a:headEnd type="none" w="med" len="med"/>
                      <a:tailEnd type="none" w="med" len="med"/>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128</a:t>
                      </a:r>
                    </a:p>
                  </a:txBody>
                  <a:tcPr marT="45726" marB="45726" anchor="ctr" horzOverflow="overflow">
                    <a:lnL>
                      <a:noFill/>
                    </a:lnL>
                    <a:lnR>
                      <a:noFill/>
                    </a:lnR>
                    <a:lnT w="6350" cap="flat" cmpd="sng" algn="ctr">
                      <a:solidFill>
                        <a:srgbClr val="000099"/>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Taiwan</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2004</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86</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128</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Korea</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2004</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dirty="0">
                          <a:ln>
                            <a:noFill/>
                          </a:ln>
                          <a:solidFill>
                            <a:srgbClr val="663300"/>
                          </a:solidFill>
                          <a:effectLst/>
                          <a:latin typeface="Times New Roman" pitchFamily="18" charset="0"/>
                          <a:ea typeface="굴림" pitchFamily="34" charset="-127"/>
                        </a:rPr>
                        <a:t>     80.6</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128</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Japan</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2007</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78.9</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NA</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Hong Kong</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2004</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76.8</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128</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China </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2004</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73.9</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128</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South Africa</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2003</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61</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32</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France</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2005</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46.1</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32</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Spain</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2005</a:t>
                      </a:r>
                    </a:p>
                  </a:txBody>
                  <a:tcPr marT="45726" marB="45726"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43.6</a:t>
                      </a:r>
                    </a:p>
                  </a:txBody>
                  <a:tcPr marT="45726" marB="45726" anchor="ctr" horzOverflow="overflow">
                    <a:lnL>
                      <a:noFill/>
                    </a:lnL>
                    <a:lnR>
                      <a:noFill/>
                    </a:lnR>
                    <a:lnT>
                      <a:noFill/>
                    </a:lnT>
                    <a:lnB>
                      <a:noFill/>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&gt;   32</a:t>
                      </a:r>
                    </a:p>
                  </a:txBody>
                  <a:tcPr marT="45726" marB="45726"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55424">
                <a:tc>
                  <a:txBody>
                    <a:bodyPr/>
                    <a:lstStyle/>
                    <a:p>
                      <a:pPr marL="0" marR="0" lvl="0" indent="0" algn="l"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USA</a:t>
                      </a:r>
                    </a:p>
                  </a:txBody>
                  <a:tcPr marT="45726" marB="45726" anchor="ctr" horzOverflow="overflow">
                    <a:lnL>
                      <a:noFill/>
                    </a:lnL>
                    <a:lnR>
                      <a:noFill/>
                    </a:lnR>
                    <a:lnT>
                      <a:noFill/>
                    </a:lnT>
                    <a:lnB w="19050" cap="flat" cmpd="sng" algn="ctr">
                      <a:solidFill>
                        <a:srgbClr val="000099"/>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chemeClr val="tx1"/>
                          </a:solidFill>
                          <a:effectLst/>
                          <a:latin typeface="Times New Roman" pitchFamily="18" charset="0"/>
                          <a:ea typeface="굴림" pitchFamily="34" charset="-127"/>
                        </a:rPr>
                        <a:t>2007</a:t>
                      </a:r>
                    </a:p>
                  </a:txBody>
                  <a:tcPr marT="45726" marB="45726" anchor="ctr" horzOverflow="overflow">
                    <a:lnL>
                      <a:noFill/>
                    </a:lnL>
                    <a:lnR>
                      <a:noFill/>
                    </a:lnR>
                    <a:lnT>
                      <a:noFill/>
                    </a:lnT>
                    <a:lnB w="19050" cap="flat" cmpd="sng" algn="ctr">
                      <a:solidFill>
                        <a:srgbClr val="000099"/>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a:ln>
                            <a:noFill/>
                          </a:ln>
                          <a:solidFill>
                            <a:srgbClr val="663300"/>
                          </a:solidFill>
                          <a:effectLst/>
                          <a:latin typeface="Times New Roman" pitchFamily="18" charset="0"/>
                          <a:ea typeface="굴림" pitchFamily="34" charset="-127"/>
                        </a:rPr>
                        <a:t>     40.4</a:t>
                      </a:r>
                    </a:p>
                  </a:txBody>
                  <a:tcPr marT="45726" marB="45726" anchor="ctr" horzOverflow="overflow">
                    <a:lnL>
                      <a:noFill/>
                    </a:lnL>
                    <a:lnR>
                      <a:noFill/>
                    </a:lnR>
                    <a:lnT>
                      <a:noFill/>
                    </a:lnT>
                    <a:lnB w="19050" cap="flat" cmpd="sng" algn="ctr">
                      <a:solidFill>
                        <a:srgbClr val="000099"/>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0" fontAlgn="base" latinLnBrk="1" hangingPunct="0">
                        <a:lnSpc>
                          <a:spcPct val="100000"/>
                        </a:lnSpc>
                        <a:spcBef>
                          <a:spcPct val="0"/>
                        </a:spcBef>
                        <a:spcAft>
                          <a:spcPct val="0"/>
                        </a:spcAft>
                        <a:buClrTx/>
                        <a:buSzTx/>
                        <a:buFontTx/>
                        <a:buNone/>
                        <a:tabLst/>
                      </a:pPr>
                      <a:r>
                        <a:rPr kumimoji="1" lang="en-US" altLang="ko-KR" sz="2000" b="1" i="0" u="none" strike="noStrike" cap="none" normalizeH="0" baseline="0" dirty="0">
                          <a:ln>
                            <a:noFill/>
                          </a:ln>
                          <a:solidFill>
                            <a:schemeClr val="tx1"/>
                          </a:solidFill>
                          <a:effectLst/>
                          <a:latin typeface="Times New Roman" pitchFamily="18" charset="0"/>
                          <a:ea typeface="굴림" pitchFamily="34" charset="-127"/>
                        </a:rPr>
                        <a:t>&gt;  32</a:t>
                      </a:r>
                    </a:p>
                  </a:txBody>
                  <a:tcPr marT="45726" marB="45726" anchor="ctr" horzOverflow="overflow">
                    <a:lnL>
                      <a:noFill/>
                    </a:lnL>
                    <a:lnR>
                      <a:noFill/>
                    </a:lnR>
                    <a:lnT>
                      <a:noFill/>
                    </a:lnT>
                    <a:lnB w="19050" cap="flat" cmpd="sng" algn="ctr">
                      <a:solidFill>
                        <a:srgbClr val="00009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68657" name="Rectangle 91">
            <a:extLst>
              <a:ext uri="{FF2B5EF4-FFF2-40B4-BE49-F238E27FC236}">
                <a16:creationId xmlns:a16="http://schemas.microsoft.com/office/drawing/2014/main" id="{0767578A-1F57-4E7C-8CC5-BA6BEE5ECA55}"/>
              </a:ext>
            </a:extLst>
          </p:cNvPr>
          <p:cNvSpPr>
            <a:spLocks noChangeArrowheads="1"/>
          </p:cNvSpPr>
          <p:nvPr/>
        </p:nvSpPr>
        <p:spPr bwMode="auto">
          <a:xfrm>
            <a:off x="6228016" y="5467219"/>
            <a:ext cx="5963984"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SzTx/>
              <a:buNone/>
            </a:pPr>
            <a:r>
              <a:rPr lang="en-US" altLang="ko-KR" sz="1100" b="1" dirty="0">
                <a:cs typeface="Arial" panose="020B0604020202020204" pitchFamily="34" charset="0"/>
              </a:rPr>
              <a:t>Song et al. </a:t>
            </a:r>
            <a:r>
              <a:rPr lang="en-US" altLang="ko-KR" sz="1100" b="1" i="1" dirty="0" err="1">
                <a:cs typeface="Arial" panose="020B0604020202020204" pitchFamily="34" charset="0"/>
              </a:rPr>
              <a:t>Antimicrob</a:t>
            </a:r>
            <a:r>
              <a:rPr lang="en-US" altLang="ko-KR" sz="1100" b="1" i="1" dirty="0">
                <a:cs typeface="Arial" panose="020B0604020202020204" pitchFamily="34" charset="0"/>
              </a:rPr>
              <a:t> Agents Chemother </a:t>
            </a:r>
            <a:r>
              <a:rPr lang="en-US" altLang="ko-KR" sz="1100" b="1" dirty="0">
                <a:cs typeface="Arial" panose="020B0604020202020204" pitchFamily="34" charset="0"/>
              </a:rPr>
              <a:t>2004;48:2011; Reinert RR et al</a:t>
            </a:r>
            <a:r>
              <a:rPr lang="en-US" altLang="ko-KR" sz="1100" b="1" i="1" dirty="0">
                <a:cs typeface="Arial" panose="020B0604020202020204" pitchFamily="34" charset="0"/>
              </a:rPr>
              <a:t>. </a:t>
            </a:r>
            <a:r>
              <a:rPr lang="en-US" altLang="ko-KR" sz="1100" b="1" i="1" dirty="0" err="1">
                <a:cs typeface="Arial" panose="020B0604020202020204" pitchFamily="34" charset="0"/>
              </a:rPr>
              <a:t>Antimicrob</a:t>
            </a:r>
            <a:r>
              <a:rPr lang="en-US" altLang="ko-KR" sz="1100" b="1" i="1" dirty="0">
                <a:cs typeface="Arial" panose="020B0604020202020204" pitchFamily="34" charset="0"/>
              </a:rPr>
              <a:t> Agents Chemother</a:t>
            </a:r>
            <a:r>
              <a:rPr lang="en-US" altLang="ko-KR" sz="1100" b="1" dirty="0">
                <a:cs typeface="Arial" panose="020B0604020202020204" pitchFamily="34" charset="0"/>
              </a:rPr>
              <a:t>. 2005;49;2903; </a:t>
            </a:r>
            <a:r>
              <a:rPr lang="en-US" altLang="ko-KR" sz="1100" b="1" dirty="0" err="1">
                <a:cs typeface="Arial" panose="020B0604020202020204" pitchFamily="34" charset="0"/>
              </a:rPr>
              <a:t>Sahm</a:t>
            </a:r>
            <a:r>
              <a:rPr lang="en-US" altLang="ko-KR" sz="1100" b="1" dirty="0">
                <a:cs typeface="Arial" panose="020B0604020202020204" pitchFamily="34" charset="0"/>
              </a:rPr>
              <a:t> DF et al. </a:t>
            </a:r>
            <a:r>
              <a:rPr lang="en-US" altLang="ko-KR" sz="1100" b="1" i="1" dirty="0" err="1">
                <a:cs typeface="Arial" panose="020B0604020202020204" pitchFamily="34" charset="0"/>
              </a:rPr>
              <a:t>Otolaryn</a:t>
            </a:r>
            <a:r>
              <a:rPr lang="en-US" altLang="ko-KR" sz="1100" b="1" i="1" dirty="0">
                <a:cs typeface="Arial" panose="020B0604020202020204" pitchFamily="34" charset="0"/>
              </a:rPr>
              <a:t> Head Neck Surg</a:t>
            </a:r>
            <a:r>
              <a:rPr lang="en-US" altLang="ko-KR" sz="1100" b="1" dirty="0">
                <a:cs typeface="Arial" panose="020B0604020202020204" pitchFamily="34" charset="0"/>
              </a:rPr>
              <a:t>. 2007;136;385; Liebowitz LD et al</a:t>
            </a:r>
            <a:r>
              <a:rPr lang="en-US" altLang="ko-KR" sz="1100" b="1" i="1" dirty="0">
                <a:cs typeface="Arial" panose="020B0604020202020204" pitchFamily="34" charset="0"/>
              </a:rPr>
              <a:t>. J Clin </a:t>
            </a:r>
            <a:r>
              <a:rPr lang="en-US" altLang="ko-KR" sz="1100" b="1" i="1" dirty="0" err="1">
                <a:cs typeface="Arial" panose="020B0604020202020204" pitchFamily="34" charset="0"/>
              </a:rPr>
              <a:t>Pathol</a:t>
            </a:r>
            <a:r>
              <a:rPr lang="en-US" altLang="ko-KR" sz="1100" b="1" i="1" dirty="0">
                <a:cs typeface="Arial" panose="020B0604020202020204" pitchFamily="34" charset="0"/>
              </a:rPr>
              <a:t> </a:t>
            </a:r>
            <a:r>
              <a:rPr lang="en-US" altLang="ko-KR" sz="1100" b="1" dirty="0">
                <a:cs typeface="Arial" panose="020B0604020202020204" pitchFamily="34" charset="0"/>
              </a:rPr>
              <a:t>52003;6;344; </a:t>
            </a:r>
            <a:r>
              <a:rPr lang="en-US" altLang="ko-KR" sz="1100" b="1" dirty="0" err="1">
                <a:cs typeface="Arial" panose="020B0604020202020204" pitchFamily="34" charset="0"/>
              </a:rPr>
              <a:t>Harimaya</a:t>
            </a:r>
            <a:r>
              <a:rPr lang="en-US" altLang="ko-KR" sz="1100" b="1" dirty="0">
                <a:cs typeface="Arial" panose="020B0604020202020204" pitchFamily="34" charset="0"/>
              </a:rPr>
              <a:t> A et al. J Infect Chemother. 13;219, 2007; </a:t>
            </a:r>
            <a:r>
              <a:rPr lang="en-US" sz="1100" dirty="0">
                <a:cs typeface="Arial" panose="020B0604020202020204" pitchFamily="34" charset="0"/>
              </a:rPr>
              <a:t>https://resistancemap.cddep.org/AntibioticResistance.php</a:t>
            </a:r>
          </a:p>
          <a:p>
            <a:pPr algn="r">
              <a:spcBef>
                <a:spcPct val="0"/>
              </a:spcBef>
              <a:buClrTx/>
              <a:buSzTx/>
              <a:buFontTx/>
              <a:buNone/>
            </a:pPr>
            <a:endParaRPr lang="en-US" altLang="ko-KR" sz="1100" b="1" dirty="0">
              <a:cs typeface="Arial" panose="020B0604020202020204" pitchFamily="34" charset="0"/>
            </a:endParaRPr>
          </a:p>
        </p:txBody>
      </p:sp>
      <p:sp>
        <p:nvSpPr>
          <p:cNvPr id="55372" name="Text Box 94">
            <a:extLst>
              <a:ext uri="{FF2B5EF4-FFF2-40B4-BE49-F238E27FC236}">
                <a16:creationId xmlns:a16="http://schemas.microsoft.com/office/drawing/2014/main" id="{2BEFADE0-CFE1-364D-AAAE-9C50ADBF9198}"/>
              </a:ext>
            </a:extLst>
          </p:cNvPr>
          <p:cNvSpPr txBox="1">
            <a:spLocks noChangeArrowheads="1"/>
          </p:cNvSpPr>
          <p:nvPr/>
        </p:nvSpPr>
        <p:spPr bwMode="auto">
          <a:xfrm>
            <a:off x="2773363" y="285750"/>
            <a:ext cx="7154862" cy="579438"/>
          </a:xfrm>
          <a:prstGeom prst="rect">
            <a:avLst/>
          </a:prstGeom>
          <a:noFill/>
          <a:ln w="9525">
            <a:noFill/>
            <a:miter lim="800000"/>
            <a:headEnd/>
            <a:tailEnd/>
          </a:ln>
        </p:spPr>
        <p:txBody>
          <a:bodyPr wrap="none">
            <a:spAutoFit/>
          </a:bodyPr>
          <a:lstStyle/>
          <a:p>
            <a:pPr algn="ctr">
              <a:defRPr/>
            </a:pPr>
            <a:r>
              <a:rPr lang="en-US" altLang="ko-KR" sz="3200" b="1" i="1" dirty="0">
                <a:solidFill>
                  <a:srgbClr val="FFFF00"/>
                </a:solidFill>
                <a:effectLst>
                  <a:outerShdw blurRad="38100" dist="38100" dir="2700000" algn="tl">
                    <a:srgbClr val="000000"/>
                  </a:outerShdw>
                </a:effectLst>
                <a:latin typeface="Bookman Old Style" pitchFamily="18" charset="0"/>
                <a:ea typeface="MS PGothic" pitchFamily="34" charset="-128"/>
              </a:rPr>
              <a:t>S. </a:t>
            </a:r>
            <a:r>
              <a:rPr lang="en-US" altLang="ko-KR" sz="3200" b="1" i="1" dirty="0" err="1">
                <a:solidFill>
                  <a:srgbClr val="FFFF00"/>
                </a:solidFill>
                <a:effectLst>
                  <a:outerShdw blurRad="38100" dist="38100" dir="2700000" algn="tl">
                    <a:srgbClr val="000000"/>
                  </a:outerShdw>
                </a:effectLst>
                <a:latin typeface="Bookman Old Style" pitchFamily="18" charset="0"/>
                <a:ea typeface="MS PGothic" pitchFamily="34" charset="-128"/>
              </a:rPr>
              <a:t>Pneumoniae</a:t>
            </a:r>
            <a:r>
              <a:rPr lang="en-US" altLang="ko-KR" sz="3200" b="1" i="1" dirty="0">
                <a:solidFill>
                  <a:srgbClr val="FFFF00"/>
                </a:solidFill>
                <a:effectLst>
                  <a:outerShdw blurRad="38100" dist="38100" dir="2700000" algn="tl">
                    <a:srgbClr val="000000"/>
                  </a:outerShdw>
                </a:effectLst>
                <a:latin typeface="Bookman Old Style" pitchFamily="18" charset="0"/>
                <a:ea typeface="MS PGothic" pitchFamily="34" charset="-128"/>
              </a:rPr>
              <a:t> </a:t>
            </a:r>
            <a:r>
              <a:rPr lang="en-US" altLang="ko-KR" sz="3200" b="1" i="1" dirty="0" err="1">
                <a:solidFill>
                  <a:srgbClr val="FFFF00"/>
                </a:solidFill>
                <a:effectLst>
                  <a:outerShdw blurRad="38100" dist="38100" dir="2700000" algn="tl">
                    <a:srgbClr val="000000"/>
                  </a:outerShdw>
                </a:effectLst>
                <a:latin typeface="Bookman Old Style" pitchFamily="18" charset="0"/>
                <a:ea typeface="MS PGothic" pitchFamily="34" charset="-128"/>
              </a:rPr>
              <a:t>kháng</a:t>
            </a:r>
            <a:r>
              <a:rPr lang="en-US" altLang="ko-KR" sz="3200" b="1" i="1" dirty="0">
                <a:solidFill>
                  <a:srgbClr val="FFFF00"/>
                </a:solidFill>
                <a:effectLst>
                  <a:outerShdw blurRad="38100" dist="38100" dir="2700000" algn="tl">
                    <a:srgbClr val="000000"/>
                  </a:outerShdw>
                </a:effectLst>
                <a:latin typeface="Bookman Old Style" pitchFamily="18" charset="0"/>
                <a:ea typeface="MS PGothic" pitchFamily="34" charset="-128"/>
              </a:rPr>
              <a:t> </a:t>
            </a:r>
            <a:r>
              <a:rPr lang="en-US" altLang="ko-KR" sz="3200" b="1" i="1" dirty="0" err="1">
                <a:solidFill>
                  <a:srgbClr val="FFFF00"/>
                </a:solidFill>
                <a:effectLst>
                  <a:outerShdw blurRad="38100" dist="38100" dir="2700000" algn="tl">
                    <a:srgbClr val="000000"/>
                  </a:outerShdw>
                </a:effectLst>
                <a:latin typeface="Bookman Old Style" pitchFamily="18" charset="0"/>
                <a:ea typeface="MS PGothic" pitchFamily="34" charset="-128"/>
              </a:rPr>
              <a:t>macrolide</a:t>
            </a:r>
            <a:endParaRPr lang="en-US" altLang="ko-KR" sz="3200" b="1" i="1" dirty="0">
              <a:solidFill>
                <a:srgbClr val="FFFF00"/>
              </a:solidFill>
              <a:effectLst>
                <a:outerShdw blurRad="38100" dist="38100" dir="2700000" algn="tl">
                  <a:srgbClr val="000000"/>
                </a:outerShdw>
              </a:effectLst>
              <a:latin typeface="Bookman Old Style" pitchFamily="18" charset="0"/>
              <a:ea typeface="MS PGothic" pitchFamily="34" charset="-128"/>
            </a:endParaRPr>
          </a:p>
        </p:txBody>
      </p:sp>
      <p:sp>
        <p:nvSpPr>
          <p:cNvPr id="68659" name="Text Box 95">
            <a:extLst>
              <a:ext uri="{FF2B5EF4-FFF2-40B4-BE49-F238E27FC236}">
                <a16:creationId xmlns:a16="http://schemas.microsoft.com/office/drawing/2014/main" id="{B8210718-F467-4A15-BE69-B14619BC1D32}"/>
              </a:ext>
            </a:extLst>
          </p:cNvPr>
          <p:cNvSpPr txBox="1">
            <a:spLocks noChangeArrowheads="1"/>
          </p:cNvSpPr>
          <p:nvPr/>
        </p:nvSpPr>
        <p:spPr bwMode="auto">
          <a:xfrm>
            <a:off x="3276600" y="9144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ko-KR" b="1" dirty="0"/>
              <a:t>	(2000-2007)</a:t>
            </a:r>
          </a:p>
        </p:txBody>
      </p:sp>
      <p:pic>
        <p:nvPicPr>
          <p:cNvPr id="6" name="Content Placeholder 6" descr="A screenshot of a cell phone&#10;&#10;Description generated with very high confidence">
            <a:extLst>
              <a:ext uri="{FF2B5EF4-FFF2-40B4-BE49-F238E27FC236}">
                <a16:creationId xmlns:a16="http://schemas.microsoft.com/office/drawing/2014/main" id="{516A6BF3-DB7D-44E0-AE75-BDB44389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016" y="1500690"/>
            <a:ext cx="5829300" cy="3886200"/>
          </a:xfrm>
          <a:prstGeom prst="rect">
            <a:avLst/>
          </a:prstGeom>
        </p:spPr>
      </p:pic>
    </p:spTree>
    <p:extLst>
      <p:ext uri="{BB962C8B-B14F-4D97-AF65-F5344CB8AC3E}">
        <p14:creationId xmlns:p14="http://schemas.microsoft.com/office/powerpoint/2010/main" val="327102777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6963"/>
            <a:ext cx="8229600" cy="1143000"/>
          </a:xfrm>
        </p:spPr>
        <p:txBody>
          <a:bodyPr>
            <a:noAutofit/>
          </a:bodyPr>
          <a:lstStyle/>
          <a:p>
            <a:pPr algn="l"/>
            <a:endParaRPr lang="en-US" sz="3200" dirty="0">
              <a:solidFill>
                <a:schemeClr val="bg1"/>
              </a:solidFill>
              <a:latin typeface="Arial" panose="020B0604020202020204" pitchFamily="34" charset="0"/>
              <a:cs typeface="Arial" panose="020B0604020202020204" pitchFamily="34" charset="0"/>
            </a:endParaRPr>
          </a:p>
        </p:txBody>
      </p:sp>
      <p:pic>
        <p:nvPicPr>
          <p:cNvPr id="6" name="Content Placeholder 6">
            <a:extLst>
              <a:ext uri="{FF2B5EF4-FFF2-40B4-BE49-F238E27FC236}">
                <a16:creationId xmlns:a16="http://schemas.microsoft.com/office/drawing/2014/main" id="{72295A84-C9F2-45D4-906B-3D7FFD84F75D}"/>
              </a:ext>
            </a:extLst>
          </p:cNvPr>
          <p:cNvPicPr>
            <a:picLocks noGrp="1" noChangeAspect="1"/>
          </p:cNvPicPr>
          <p:nvPr>
            <p:ph idx="1"/>
          </p:nvPr>
        </p:nvPicPr>
        <p:blipFill>
          <a:blip r:embed="rId3"/>
          <a:stretch>
            <a:fillRect/>
          </a:stretch>
        </p:blipFill>
        <p:spPr>
          <a:xfrm>
            <a:off x="2057401" y="26963"/>
            <a:ext cx="8850432" cy="6761692"/>
          </a:xfrm>
          <a:prstGeom prst="rect">
            <a:avLst/>
          </a:prstGeom>
        </p:spPr>
      </p:pic>
    </p:spTree>
    <p:custDataLst>
      <p:tags r:id="rId1"/>
    </p:custDataLst>
    <p:extLst>
      <p:ext uri="{BB962C8B-B14F-4D97-AF65-F5344CB8AC3E}">
        <p14:creationId xmlns:p14="http://schemas.microsoft.com/office/powerpoint/2010/main" val="144107672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0" name="Text Box 43"/>
          <p:cNvSpPr txBox="1">
            <a:spLocks noChangeArrowheads="1"/>
          </p:cNvSpPr>
          <p:nvPr/>
        </p:nvSpPr>
        <p:spPr bwMode="auto">
          <a:xfrm>
            <a:off x="1988344" y="535912"/>
            <a:ext cx="845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50000"/>
              </a:spcBef>
              <a:buClrTx/>
              <a:buSzTx/>
              <a:buFontTx/>
              <a:buNone/>
            </a:pPr>
            <a:r>
              <a:rPr lang="en-US" altLang="en-US" sz="2800" i="1" dirty="0">
                <a:solidFill>
                  <a:srgbClr val="FFFF00"/>
                </a:solidFill>
                <a:ea typeface="Arial Unicode MS" charset="0"/>
              </a:rPr>
              <a:t>H. influenzae</a:t>
            </a:r>
            <a:r>
              <a:rPr lang="en-US" altLang="en-US" sz="2800" dirty="0">
                <a:solidFill>
                  <a:srgbClr val="FFFF00"/>
                </a:solidFill>
                <a:ea typeface="Arial Unicode MS" charset="0"/>
              </a:rPr>
              <a:t> </a:t>
            </a:r>
            <a:r>
              <a:rPr lang="en-US" altLang="en-US" sz="2800" dirty="0" err="1">
                <a:solidFill>
                  <a:srgbClr val="FFFF00"/>
                </a:solidFill>
                <a:ea typeface="Arial Unicode MS" charset="0"/>
              </a:rPr>
              <a:t>kháng</a:t>
            </a:r>
            <a:r>
              <a:rPr lang="en-US" altLang="en-US" sz="2800" dirty="0">
                <a:solidFill>
                  <a:srgbClr val="FFFF00"/>
                </a:solidFill>
                <a:ea typeface="Arial Unicode MS" charset="0"/>
              </a:rPr>
              <a:t> </a:t>
            </a:r>
            <a:r>
              <a:rPr lang="en-US" altLang="en-US" sz="2800" dirty="0" err="1">
                <a:solidFill>
                  <a:srgbClr val="FFFF00"/>
                </a:solidFill>
                <a:ea typeface="Arial Unicode MS" charset="0"/>
              </a:rPr>
              <a:t>thuốc</a:t>
            </a:r>
            <a:endParaRPr lang="en-US" altLang="en-US" sz="2800" dirty="0">
              <a:solidFill>
                <a:srgbClr val="FFFF00"/>
              </a:solidFill>
              <a:ea typeface="Arial Unicode MS" charset="0"/>
            </a:endParaRPr>
          </a:p>
        </p:txBody>
      </p:sp>
      <p:sp>
        <p:nvSpPr>
          <p:cNvPr id="5" name="Text Box 9">
            <a:extLst>
              <a:ext uri="{FF2B5EF4-FFF2-40B4-BE49-F238E27FC236}">
                <a16:creationId xmlns:a16="http://schemas.microsoft.com/office/drawing/2014/main" id="{9611AD26-F262-44A6-BDDF-287F05F7384A}"/>
              </a:ext>
            </a:extLst>
          </p:cNvPr>
          <p:cNvSpPr txBox="1">
            <a:spLocks noChangeArrowheads="1"/>
          </p:cNvSpPr>
          <p:nvPr/>
        </p:nvSpPr>
        <p:spPr bwMode="auto">
          <a:xfrm>
            <a:off x="1766888" y="6219825"/>
            <a:ext cx="312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1400" dirty="0"/>
              <a:t>(SOAR Viet Nam 2011)</a:t>
            </a:r>
          </a:p>
        </p:txBody>
      </p:sp>
      <p:pic>
        <p:nvPicPr>
          <p:cNvPr id="6" name="Picture 14">
            <a:extLst>
              <a:ext uri="{FF2B5EF4-FFF2-40B4-BE49-F238E27FC236}">
                <a16:creationId xmlns:a16="http://schemas.microsoft.com/office/drawing/2014/main" id="{17B24838-19EE-4E28-AC8B-DAC3742E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85876"/>
            <a:ext cx="8001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25CF863-1483-4991-A81F-E1B7ECB49C12}"/>
              </a:ext>
            </a:extLst>
          </p:cNvPr>
          <p:cNvSpPr/>
          <p:nvPr/>
        </p:nvSpPr>
        <p:spPr>
          <a:xfrm>
            <a:off x="2514600" y="1600199"/>
            <a:ext cx="914400" cy="441960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86034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3">
            <a:extLst>
              <a:ext uri="{FF2B5EF4-FFF2-40B4-BE49-F238E27FC236}">
                <a16:creationId xmlns:a16="http://schemas.microsoft.com/office/drawing/2014/main" id="{2E5E9FA4-668A-4A62-8687-18E9470E48C7}"/>
              </a:ext>
            </a:extLst>
          </p:cNvPr>
          <p:cNvSpPr txBox="1">
            <a:spLocks noChangeArrowheads="1"/>
          </p:cNvSpPr>
          <p:nvPr/>
        </p:nvSpPr>
        <p:spPr bwMode="auto">
          <a:xfrm>
            <a:off x="6491288" y="6416675"/>
            <a:ext cx="419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ko-KR" sz="1800" b="1">
                <a:solidFill>
                  <a:srgbClr val="FF0066"/>
                </a:solidFill>
                <a:ea typeface="굴림" panose="020B0503020000020004" pitchFamily="34" charset="-127"/>
                <a:cs typeface="Arial" panose="020B0604020202020204" pitchFamily="34" charset="0"/>
              </a:rPr>
              <a:t>ANSORP </a:t>
            </a:r>
            <a:r>
              <a:rPr lang="en-US" altLang="zh-TW" sz="1800" b="1">
                <a:solidFill>
                  <a:srgbClr val="FF0066"/>
                </a:solidFill>
                <a:ea typeface="굴림" panose="020B0503020000020004" pitchFamily="34" charset="-127"/>
                <a:cs typeface="Arial" panose="020B0604020202020204" pitchFamily="34" charset="0"/>
              </a:rPr>
              <a:t>S</a:t>
            </a:r>
            <a:r>
              <a:rPr lang="en-US" altLang="ko-KR" sz="1800" b="1">
                <a:solidFill>
                  <a:srgbClr val="FF0066"/>
                </a:solidFill>
                <a:ea typeface="굴림" panose="020B0503020000020004" pitchFamily="34" charset="-127"/>
                <a:cs typeface="Arial" panose="020B0604020202020204" pitchFamily="34" charset="0"/>
              </a:rPr>
              <a:t>urveillance in Asia</a:t>
            </a:r>
            <a:r>
              <a:rPr lang="en-US" altLang="zh-TW" sz="1800" b="1">
                <a:solidFill>
                  <a:srgbClr val="FF0066"/>
                </a:solidFill>
                <a:ea typeface="굴림" panose="020B0503020000020004" pitchFamily="34" charset="-127"/>
                <a:cs typeface="Arial" panose="020B0604020202020204" pitchFamily="34" charset="0"/>
              </a:rPr>
              <a:t>-2005-6</a:t>
            </a:r>
            <a:endParaRPr lang="en-US" altLang="ko-KR" sz="1800" b="1">
              <a:solidFill>
                <a:srgbClr val="FF0066"/>
              </a:solidFill>
              <a:ea typeface="굴림" panose="020B0503020000020004" pitchFamily="34" charset="-127"/>
              <a:cs typeface="Arial" panose="020B0604020202020204" pitchFamily="34" charset="0"/>
            </a:endParaRPr>
          </a:p>
        </p:txBody>
      </p:sp>
      <p:graphicFrame>
        <p:nvGraphicFramePr>
          <p:cNvPr id="74754" name="Object 2">
            <a:extLst>
              <a:ext uri="{FF2B5EF4-FFF2-40B4-BE49-F238E27FC236}">
                <a16:creationId xmlns:a16="http://schemas.microsoft.com/office/drawing/2014/main" id="{C9550E91-FF83-41CA-82A0-7F55182A457F}"/>
              </a:ext>
            </a:extLst>
          </p:cNvPr>
          <p:cNvGraphicFramePr>
            <a:graphicFrameLocks noChangeAspect="1"/>
          </p:cNvGraphicFramePr>
          <p:nvPr/>
        </p:nvGraphicFramePr>
        <p:xfrm>
          <a:off x="1524000" y="990600"/>
          <a:ext cx="9144000" cy="5264150"/>
        </p:xfrm>
        <a:graphic>
          <a:graphicData uri="http://schemas.openxmlformats.org/presentationml/2006/ole">
            <mc:AlternateContent xmlns:mc="http://schemas.openxmlformats.org/markup-compatibility/2006">
              <mc:Choice xmlns:v="urn:schemas-microsoft-com:vml" Requires="v">
                <p:oleObj name="Chart" r:id="rId3" imgW="8572344" imgH="3393463" progId="MSGraph.Chart.8">
                  <p:embed followColorScheme="full"/>
                </p:oleObj>
              </mc:Choice>
              <mc:Fallback>
                <p:oleObj name="Chart" r:id="rId3" imgW="8572344" imgH="3393463" progId="MSGraph.Chart.8">
                  <p:embed followColorScheme="full"/>
                  <p:pic>
                    <p:nvPicPr>
                      <p:cNvPr id="74754" name="Object 2">
                        <a:extLst>
                          <a:ext uri="{FF2B5EF4-FFF2-40B4-BE49-F238E27FC236}">
                            <a16:creationId xmlns:a16="http://schemas.microsoft.com/office/drawing/2014/main" id="{C9550E91-FF83-41CA-82A0-7F55182A457F}"/>
                          </a:ext>
                        </a:extLst>
                      </p:cNvPr>
                      <p:cNvPicPr>
                        <a:picLocks noChangeAspect="1" noChangeArrowheads="1"/>
                      </p:cNvPicPr>
                      <p:nvPr/>
                    </p:nvPicPr>
                    <p:blipFill>
                      <a:blip r:embed="rId4"/>
                      <a:srcRect/>
                      <a:stretch>
                        <a:fillRect/>
                      </a:stretch>
                    </p:blipFill>
                    <p:spPr bwMode="auto">
                      <a:xfrm>
                        <a:off x="1524000" y="990600"/>
                        <a:ext cx="9144000" cy="52641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12453" name="Rectangle 5">
            <a:extLst>
              <a:ext uri="{FF2B5EF4-FFF2-40B4-BE49-F238E27FC236}">
                <a16:creationId xmlns:a16="http://schemas.microsoft.com/office/drawing/2014/main" id="{A1E15236-79C6-AF4C-82B1-FBEAE2E13DB1}"/>
              </a:ext>
            </a:extLst>
          </p:cNvPr>
          <p:cNvSpPr>
            <a:spLocks noChangeArrowheads="1"/>
          </p:cNvSpPr>
          <p:nvPr/>
        </p:nvSpPr>
        <p:spPr bwMode="auto">
          <a:xfrm>
            <a:off x="2286000" y="1500189"/>
            <a:ext cx="374650" cy="377825"/>
          </a:xfrm>
          <a:prstGeom prst="rect">
            <a:avLst/>
          </a:prstGeom>
          <a:noFill/>
          <a:ln w="9525">
            <a:noFill/>
            <a:miter lim="800000"/>
            <a:headEnd/>
            <a:tailEnd/>
          </a:ln>
          <a:effectLst/>
        </p:spPr>
        <p:txBody>
          <a:bodyPr wrap="none" anchor="ctr"/>
          <a:lstStyle/>
          <a:p>
            <a:pPr>
              <a:defRPr/>
            </a:pPr>
            <a:r>
              <a:rPr lang="en-US" altLang="zh-TW" sz="2400" b="1">
                <a:solidFill>
                  <a:srgbClr val="000099"/>
                </a:solidFill>
                <a:effectLst>
                  <a:outerShdw blurRad="38100" dist="38100" dir="2700000" algn="tl">
                    <a:srgbClr val="000000"/>
                  </a:outerShdw>
                </a:effectLst>
                <a:ea typeface="ＭＳ Ｐゴシック" charset="-128"/>
              </a:rPr>
              <a:t>%</a:t>
            </a:r>
          </a:p>
        </p:txBody>
      </p:sp>
      <p:sp>
        <p:nvSpPr>
          <p:cNvPr id="1512454" name="Oval 6">
            <a:extLst>
              <a:ext uri="{FF2B5EF4-FFF2-40B4-BE49-F238E27FC236}">
                <a16:creationId xmlns:a16="http://schemas.microsoft.com/office/drawing/2014/main" id="{9B1B71EF-70B9-451B-A56A-6DEF8E754312}"/>
              </a:ext>
            </a:extLst>
          </p:cNvPr>
          <p:cNvSpPr>
            <a:spLocks noChangeArrowheads="1"/>
          </p:cNvSpPr>
          <p:nvPr/>
        </p:nvSpPr>
        <p:spPr bwMode="auto">
          <a:xfrm>
            <a:off x="2857501" y="2000251"/>
            <a:ext cx="233363" cy="246063"/>
          </a:xfrm>
          <a:prstGeom prst="ellipse">
            <a:avLst/>
          </a:pr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zh-TW" altLang="en-US" sz="2400">
              <a:latin typeface="華康標楷體 Std W5" pitchFamily="112" charset="-120"/>
              <a:cs typeface="Arial" panose="020B0604020202020204" pitchFamily="34" charset="0"/>
            </a:endParaRPr>
          </a:p>
        </p:txBody>
      </p:sp>
      <p:pic>
        <p:nvPicPr>
          <p:cNvPr id="74757" name="Picture 7" descr="IMG_0067">
            <a:extLst>
              <a:ext uri="{FF2B5EF4-FFF2-40B4-BE49-F238E27FC236}">
                <a16:creationId xmlns:a16="http://schemas.microsoft.com/office/drawing/2014/main" id="{34E6AF06-5F9D-459E-AF58-70C7EE4FC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1" y="1584326"/>
            <a:ext cx="19161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8" descr="375a">
            <a:extLst>
              <a:ext uri="{FF2B5EF4-FFF2-40B4-BE49-F238E27FC236}">
                <a16:creationId xmlns:a16="http://schemas.microsoft.com/office/drawing/2014/main" id="{9B203A1E-5109-4117-9A0F-9AB0447BB2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83564" y="1557338"/>
            <a:ext cx="1716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Rectangle 2">
            <a:extLst>
              <a:ext uri="{FF2B5EF4-FFF2-40B4-BE49-F238E27FC236}">
                <a16:creationId xmlns:a16="http://schemas.microsoft.com/office/drawing/2014/main" id="{B17D855D-491C-455D-8484-A59EB9C13A5F}"/>
              </a:ext>
            </a:extLst>
          </p:cNvPr>
          <p:cNvSpPr txBox="1">
            <a:spLocks noRot="1" noChangeArrowheads="1"/>
          </p:cNvSpPr>
          <p:nvPr/>
        </p:nvSpPr>
        <p:spPr bwMode="auto">
          <a:xfrm>
            <a:off x="1981200" y="3048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spcBef>
                <a:spcPct val="0"/>
              </a:spcBef>
              <a:buClrTx/>
              <a:buSzTx/>
              <a:buFontTx/>
              <a:buNone/>
            </a:pPr>
            <a:r>
              <a:rPr lang="en-US" altLang="en-US" sz="4000" b="1">
                <a:solidFill>
                  <a:srgbClr val="FFFF00"/>
                </a:solidFill>
                <a:cs typeface="Arial" panose="020B0604020202020204" pitchFamily="34" charset="0"/>
              </a:rPr>
              <a:t>Community MRSA in Asia</a:t>
            </a:r>
            <a:endParaRPr lang="en-US" altLang="en-US" sz="4000" b="1" i="1">
              <a:solidFill>
                <a:srgbClr val="FFFF00"/>
              </a:solidFill>
              <a:cs typeface="Arial" panose="020B0604020202020204" pitchFamily="34" charset="0"/>
            </a:endParaRPr>
          </a:p>
        </p:txBody>
      </p:sp>
    </p:spTree>
    <p:extLst>
      <p:ext uri="{BB962C8B-B14F-4D97-AF65-F5344CB8AC3E}">
        <p14:creationId xmlns:p14="http://schemas.microsoft.com/office/powerpoint/2010/main" val="766338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2454"/>
                                        </p:tgtEl>
                                        <p:attrNameLst>
                                          <p:attrName>style.visibility</p:attrName>
                                        </p:attrNameLst>
                                      </p:cBhvr>
                                      <p:to>
                                        <p:strVal val="visible"/>
                                      </p:to>
                                    </p:set>
                                    <p:animEffect transition="in" filter="blinds(horizontal)">
                                      <p:cBhvr>
                                        <p:cTn id="7" dur="500"/>
                                        <p:tgtEl>
                                          <p:spTgt spid="151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245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solidFill>
                  <a:srgbClr val="FFFF00"/>
                </a:solidFill>
                <a:latin typeface="Arial" panose="020B0604020202020204" pitchFamily="34" charset="0"/>
                <a:cs typeface="Arial" panose="020B0604020202020204" pitchFamily="34" charset="0"/>
              </a:rPr>
              <a:t>Chẩn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đoán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mức</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độ</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nặng</a:t>
            </a:r>
            <a:endParaRPr lang="en-US" sz="2400" dirty="0">
              <a:solidFill>
                <a:srgbClr val="FFFF00"/>
              </a:solidFill>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915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ontent Placeholder 16393"/>
          <p:cNvGrpSpPr>
            <a:grpSpLocks noChangeAspect="1"/>
          </p:cNvGrpSpPr>
          <p:nvPr/>
        </p:nvGrpSpPr>
        <p:grpSpPr bwMode="auto">
          <a:xfrm>
            <a:off x="1524000" y="0"/>
            <a:ext cx="6400800" cy="4800600"/>
            <a:chOff x="0" y="0"/>
            <a:chExt cx="4910" cy="5307"/>
          </a:xfrm>
        </p:grpSpPr>
        <p:cxnSp>
          <p:nvCxnSpPr>
            <p:cNvPr id="4100" name="_s4100"/>
            <p:cNvCxnSpPr>
              <a:cxnSpLocks noChangeShapeType="1"/>
              <a:stCxn id="7" idx="0"/>
              <a:endCxn id="5" idx="2"/>
            </p:cNvCxnSpPr>
            <p:nvPr/>
          </p:nvCxnSpPr>
          <p:spPr bwMode="auto">
            <a:xfrm rot="5400000" flipH="1">
              <a:off x="2779" y="3253"/>
              <a:ext cx="1475" cy="1061"/>
            </a:xfrm>
            <a:prstGeom prst="bentConnector3">
              <a:avLst>
                <a:gd name="adj1" fmla="val 8569"/>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101" name="_s4101"/>
            <p:cNvCxnSpPr>
              <a:cxnSpLocks noChangeShapeType="1"/>
              <a:stCxn id="6" idx="0"/>
              <a:endCxn id="5" idx="2"/>
            </p:cNvCxnSpPr>
            <p:nvPr/>
          </p:nvCxnSpPr>
          <p:spPr bwMode="auto">
            <a:xfrm rot="16200000">
              <a:off x="1718" y="3253"/>
              <a:ext cx="1475" cy="1061"/>
            </a:xfrm>
            <a:prstGeom prst="bentConnector3">
              <a:avLst>
                <a:gd name="adj1" fmla="val 8569"/>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102" name="_s4102"/>
            <p:cNvCxnSpPr>
              <a:cxnSpLocks noChangeShapeType="1"/>
              <a:stCxn id="5" idx="0"/>
              <a:endCxn id="3" idx="2"/>
            </p:cNvCxnSpPr>
            <p:nvPr/>
          </p:nvCxnSpPr>
          <p:spPr bwMode="auto">
            <a:xfrm rot="5400000" flipH="1">
              <a:off x="1716" y="992"/>
              <a:ext cx="1477" cy="1062"/>
            </a:xfrm>
            <a:prstGeom prst="bentConnector3">
              <a:avLst>
                <a:gd name="adj1" fmla="val 856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4103" name="_s4103"/>
            <p:cNvCxnSpPr>
              <a:cxnSpLocks noChangeShapeType="1"/>
              <a:stCxn id="4" idx="0"/>
              <a:endCxn id="3" idx="2"/>
            </p:cNvCxnSpPr>
            <p:nvPr/>
          </p:nvCxnSpPr>
          <p:spPr bwMode="auto">
            <a:xfrm rot="16200000">
              <a:off x="656" y="993"/>
              <a:ext cx="1477" cy="1059"/>
            </a:xfrm>
            <a:prstGeom prst="bentConnector3">
              <a:avLst>
                <a:gd name="adj1" fmla="val 856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4104"/>
            <p:cNvSpPr>
              <a:spLocks noChangeArrowheads="1"/>
            </p:cNvSpPr>
            <p:nvPr/>
          </p:nvSpPr>
          <p:spPr bwMode="auto">
            <a:xfrm>
              <a:off x="1060" y="0"/>
              <a:ext cx="1728" cy="785"/>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pPr>
              <a:r>
                <a:rPr lang="en-US" altLang="en-US" sz="2000">
                  <a:latin typeface="Tahoma" panose="020B0604030504040204" pitchFamily="34" charset="0"/>
                </a:rPr>
                <a:t>Viêm phổi</a:t>
              </a:r>
            </a:p>
            <a:p>
              <a:pPr algn="ctr" eaLnBrk="0" fontAlgn="base" hangingPunct="0">
                <a:spcBef>
                  <a:spcPct val="0"/>
                </a:spcBef>
                <a:spcAft>
                  <a:spcPct val="0"/>
                </a:spcAft>
              </a:pPr>
              <a:r>
                <a:rPr lang="en-US" altLang="en-US" sz="2000">
                  <a:latin typeface="Tahoma" panose="020B0604030504040204" pitchFamily="34" charset="0"/>
                </a:rPr>
                <a:t>Cộng đồng</a:t>
              </a:r>
            </a:p>
          </p:txBody>
        </p:sp>
        <p:sp>
          <p:nvSpPr>
            <p:cNvPr id="4" name="_s4105"/>
            <p:cNvSpPr>
              <a:spLocks noChangeArrowheads="1"/>
            </p:cNvSpPr>
            <p:nvPr/>
          </p:nvSpPr>
          <p:spPr bwMode="auto">
            <a:xfrm>
              <a:off x="0" y="2260"/>
              <a:ext cx="1728" cy="78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pPr>
              <a:r>
                <a:rPr lang="en-US" altLang="en-US" sz="2000">
                  <a:latin typeface="Tahoma" panose="020B0604030504040204" pitchFamily="34" charset="0"/>
                </a:rPr>
                <a:t>Nhẹ: ngoại trú</a:t>
              </a:r>
            </a:p>
          </p:txBody>
        </p:sp>
        <p:sp>
          <p:nvSpPr>
            <p:cNvPr id="5" name="_s4106"/>
            <p:cNvSpPr>
              <a:spLocks noChangeArrowheads="1"/>
            </p:cNvSpPr>
            <p:nvPr/>
          </p:nvSpPr>
          <p:spPr bwMode="auto">
            <a:xfrm>
              <a:off x="2121" y="2260"/>
              <a:ext cx="1728" cy="78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pPr>
              <a:r>
                <a:rPr lang="en-US" altLang="en-US" sz="2000">
                  <a:latin typeface="Tahoma" panose="020B0604030504040204" pitchFamily="34" charset="0"/>
                </a:rPr>
                <a:t>Trung bình hoặc</a:t>
              </a:r>
            </a:p>
            <a:p>
              <a:pPr algn="ctr" eaLnBrk="0" fontAlgn="base" hangingPunct="0">
                <a:spcBef>
                  <a:spcPct val="0"/>
                </a:spcBef>
                <a:spcAft>
                  <a:spcPct val="0"/>
                </a:spcAft>
              </a:pPr>
              <a:r>
                <a:rPr lang="en-US" altLang="en-US" sz="2000">
                  <a:latin typeface="Tahoma" panose="020B0604030504040204" pitchFamily="34" charset="0"/>
                </a:rPr>
                <a:t>nặng: nội trú</a:t>
              </a:r>
            </a:p>
          </p:txBody>
        </p:sp>
        <p:sp>
          <p:nvSpPr>
            <p:cNvPr id="6" name="_s4107"/>
            <p:cNvSpPr>
              <a:spLocks noChangeArrowheads="1"/>
            </p:cNvSpPr>
            <p:nvPr/>
          </p:nvSpPr>
          <p:spPr bwMode="auto">
            <a:xfrm>
              <a:off x="1061" y="4521"/>
              <a:ext cx="1728" cy="78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pPr>
              <a:r>
                <a:rPr lang="en-US" altLang="en-US" sz="2000">
                  <a:latin typeface="Tahoma" panose="020B0604030504040204" pitchFamily="34" charset="0"/>
                </a:rPr>
                <a:t>Khoa Nội/Phổi</a:t>
              </a:r>
            </a:p>
          </p:txBody>
        </p:sp>
        <p:sp>
          <p:nvSpPr>
            <p:cNvPr id="7" name="_s4108"/>
            <p:cNvSpPr>
              <a:spLocks noChangeArrowheads="1"/>
            </p:cNvSpPr>
            <p:nvPr/>
          </p:nvSpPr>
          <p:spPr bwMode="auto">
            <a:xfrm>
              <a:off x="3182" y="4521"/>
              <a:ext cx="1728" cy="78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0" fontAlgn="base" hangingPunct="0">
                <a:spcBef>
                  <a:spcPct val="0"/>
                </a:spcBef>
                <a:spcAft>
                  <a:spcPct val="0"/>
                </a:spcAft>
              </a:pPr>
              <a:r>
                <a:rPr lang="en-US" altLang="en-US" sz="2000">
                  <a:latin typeface="Tahoma" panose="020B0604030504040204" pitchFamily="34" charset="0"/>
                </a:rPr>
                <a:t>SSĐB</a:t>
              </a:r>
            </a:p>
          </p:txBody>
        </p:sp>
        <p:sp>
          <p:nvSpPr>
            <p:cNvPr id="8" name="Rectangle 13"/>
            <p:cNvSpPr>
              <a:spLocks noChangeArrowheads="1"/>
            </p:cNvSpPr>
            <p:nvPr/>
          </p:nvSpPr>
          <p:spPr bwMode="auto">
            <a:xfrm>
              <a:off x="2046" y="3454"/>
              <a:ext cx="1481"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a:latin typeface="Tahoma" panose="020B0604030504040204" pitchFamily="34" charset="0"/>
                </a:rPr>
                <a:t>Tiêu chuẩn SSĐB</a:t>
              </a:r>
            </a:p>
          </p:txBody>
        </p:sp>
        <p:sp>
          <p:nvSpPr>
            <p:cNvPr id="9" name="Rectangle 14"/>
            <p:cNvSpPr>
              <a:spLocks noChangeArrowheads="1"/>
            </p:cNvSpPr>
            <p:nvPr/>
          </p:nvSpPr>
          <p:spPr bwMode="auto">
            <a:xfrm>
              <a:off x="1228" y="1011"/>
              <a:ext cx="1255"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a:latin typeface="Tahoma" panose="020B0604030504040204" pitchFamily="34" charset="0"/>
                </a:rPr>
                <a:t>CURB65- FINE</a:t>
              </a:r>
            </a:p>
          </p:txBody>
        </p:sp>
      </p:grpSp>
      <p:sp>
        <p:nvSpPr>
          <p:cNvPr id="29" name="Rectangle 28">
            <a:extLst>
              <a:ext uri="{FF2B5EF4-FFF2-40B4-BE49-F238E27FC236}">
                <a16:creationId xmlns:a16="http://schemas.microsoft.com/office/drawing/2014/main" id="{4124D6F1-4005-4732-90BB-9E0DFC468BED}"/>
              </a:ext>
            </a:extLst>
          </p:cNvPr>
          <p:cNvSpPr/>
          <p:nvPr/>
        </p:nvSpPr>
        <p:spPr>
          <a:xfrm>
            <a:off x="914165" y="3017926"/>
            <a:ext cx="6705600" cy="190500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8" name="Rectangle 4"/>
          <p:cNvSpPr>
            <a:spLocks noGrp="1" noChangeArrowheads="1"/>
          </p:cNvSpPr>
          <p:nvPr>
            <p:ph type="title"/>
          </p:nvPr>
        </p:nvSpPr>
        <p:spPr/>
        <p:txBody>
          <a:bodyPr/>
          <a:lstStyle/>
          <a:p>
            <a:endParaRPr lang="en-US" altLang="en-US">
              <a:latin typeface="Arial" panose="020B0604020202020204" pitchFamily="34" charset="0"/>
              <a:cs typeface="Arial" panose="020B0604020202020204" pitchFamily="34" charset="0"/>
            </a:endParaRPr>
          </a:p>
        </p:txBody>
      </p:sp>
      <p:sp>
        <p:nvSpPr>
          <p:cNvPr id="16426" name="_s1042"/>
          <p:cNvSpPr>
            <a:spLocks noChangeArrowheads="1"/>
          </p:cNvSpPr>
          <p:nvPr/>
        </p:nvSpPr>
        <p:spPr bwMode="auto">
          <a:xfrm>
            <a:off x="1524000" y="5911850"/>
            <a:ext cx="3276600" cy="946150"/>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eaLnBrk="0" fontAlgn="base" hangingPunct="0">
              <a:spcBef>
                <a:spcPct val="0"/>
              </a:spcBef>
              <a:spcAft>
                <a:spcPct val="0"/>
              </a:spcAft>
              <a:defRPr/>
            </a:pPr>
            <a:r>
              <a:rPr lang="en-US" altLang="en-US" sz="2000">
                <a:solidFill>
                  <a:srgbClr val="FFFFFF"/>
                </a:solidFill>
                <a:latin typeface="Tahoma" panose="020B0604030504040204" pitchFamily="34" charset="0"/>
              </a:rPr>
              <a:t>Điều trị theo hướng dẫn</a:t>
            </a:r>
          </a:p>
          <a:p>
            <a:pPr algn="ctr" eaLnBrk="0" fontAlgn="base" hangingPunct="0">
              <a:spcBef>
                <a:spcPct val="0"/>
              </a:spcBef>
              <a:spcAft>
                <a:spcPct val="0"/>
              </a:spcAft>
              <a:defRPr/>
            </a:pPr>
            <a:r>
              <a:rPr lang="en-US" altLang="en-US" sz="2000">
                <a:solidFill>
                  <a:srgbClr val="FFFFFF"/>
                </a:solidFill>
                <a:latin typeface="Tahoma" panose="020B0604030504040204" pitchFamily="34" charset="0"/>
              </a:rPr>
              <a:t>(nguyên nhân thường gặp)</a:t>
            </a:r>
          </a:p>
          <a:p>
            <a:pPr algn="ctr" eaLnBrk="0" fontAlgn="base" hangingPunct="0">
              <a:spcBef>
                <a:spcPct val="0"/>
              </a:spcBef>
              <a:spcAft>
                <a:spcPct val="0"/>
              </a:spcAft>
              <a:defRPr/>
            </a:pPr>
            <a:r>
              <a:rPr lang="en-US" altLang="en-US" sz="2000">
                <a:solidFill>
                  <a:srgbClr val="FFFFFF"/>
                </a:solidFill>
                <a:latin typeface="Tahoma" panose="020B0604030504040204" pitchFamily="34" charset="0"/>
              </a:rPr>
              <a:t>theo kinh nghiệm</a:t>
            </a:r>
          </a:p>
        </p:txBody>
      </p:sp>
      <p:sp>
        <p:nvSpPr>
          <p:cNvPr id="16428" name="_s1042"/>
          <p:cNvSpPr>
            <a:spLocks noChangeArrowheads="1"/>
          </p:cNvSpPr>
          <p:nvPr/>
        </p:nvSpPr>
        <p:spPr bwMode="auto">
          <a:xfrm>
            <a:off x="5334001" y="5911850"/>
            <a:ext cx="2079625" cy="946150"/>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eaLnBrk="0" fontAlgn="base" hangingPunct="0">
              <a:spcBef>
                <a:spcPct val="0"/>
              </a:spcBef>
              <a:spcAft>
                <a:spcPct val="0"/>
              </a:spcAft>
              <a:defRPr/>
            </a:pPr>
            <a:r>
              <a:rPr lang="en-US" altLang="en-US" sz="2000">
                <a:solidFill>
                  <a:srgbClr val="FFFFFF"/>
                </a:solidFill>
                <a:latin typeface="Tahoma" panose="020B0604030504040204" pitchFamily="34" charset="0"/>
              </a:rPr>
              <a:t>Thay đổi điều trị</a:t>
            </a:r>
          </a:p>
          <a:p>
            <a:pPr algn="ctr" eaLnBrk="0" fontAlgn="base" hangingPunct="0">
              <a:spcBef>
                <a:spcPct val="0"/>
              </a:spcBef>
              <a:spcAft>
                <a:spcPct val="0"/>
              </a:spcAft>
              <a:defRPr/>
            </a:pPr>
            <a:r>
              <a:rPr lang="en-US" altLang="en-US" sz="2000">
                <a:solidFill>
                  <a:srgbClr val="FFFFFF"/>
                </a:solidFill>
                <a:latin typeface="Tahoma" panose="020B0604030504040204" pitchFamily="34" charset="0"/>
              </a:rPr>
              <a:t>theo cơ địa</a:t>
            </a:r>
          </a:p>
        </p:txBody>
      </p:sp>
      <p:sp>
        <p:nvSpPr>
          <p:cNvPr id="16429" name="Text Box 45"/>
          <p:cNvSpPr txBox="1">
            <a:spLocks noChangeArrowheads="1"/>
          </p:cNvSpPr>
          <p:nvPr/>
        </p:nvSpPr>
        <p:spPr bwMode="auto">
          <a:xfrm>
            <a:off x="2057400" y="4953001"/>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2000" dirty="0" err="1">
                <a:solidFill>
                  <a:srgbClr val="FFFFFF"/>
                </a:solidFill>
                <a:latin typeface="Tahoma" panose="020B0604030504040204" pitchFamily="34" charset="0"/>
              </a:rPr>
              <a:t>Yếu</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tố</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nguy</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cơ</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biến</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đổi</a:t>
            </a:r>
            <a:r>
              <a:rPr lang="en-US" altLang="en-US" sz="2000" dirty="0">
                <a:solidFill>
                  <a:srgbClr val="FFFFFF"/>
                </a:solidFill>
                <a:latin typeface="Tahoma" panose="020B0604030504040204" pitchFamily="34" charset="0"/>
              </a:rPr>
              <a:t> </a:t>
            </a:r>
            <a:r>
              <a:rPr lang="en-US" altLang="en-US" sz="2000" dirty="0" err="1">
                <a:solidFill>
                  <a:srgbClr val="FFFFFF"/>
                </a:solidFill>
                <a:latin typeface="Tahoma" panose="020B0604030504040204" pitchFamily="34" charset="0"/>
              </a:rPr>
              <a:t>phổ</a:t>
            </a:r>
            <a:r>
              <a:rPr lang="en-US" altLang="en-US" sz="2000" dirty="0">
                <a:solidFill>
                  <a:srgbClr val="FFFFFF"/>
                </a:solidFill>
                <a:latin typeface="Tahoma" panose="020B0604030504040204" pitchFamily="34" charset="0"/>
              </a:rPr>
              <a:t> vi </a:t>
            </a:r>
            <a:r>
              <a:rPr lang="en-US" altLang="en-US" sz="2000" dirty="0" err="1">
                <a:solidFill>
                  <a:srgbClr val="FFFFFF"/>
                </a:solidFill>
                <a:latin typeface="Tahoma" panose="020B0604030504040204" pitchFamily="34" charset="0"/>
              </a:rPr>
              <a:t>khuẩn</a:t>
            </a:r>
            <a:r>
              <a:rPr lang="en-US" altLang="en-US" sz="2000" dirty="0">
                <a:solidFill>
                  <a:srgbClr val="FFFFFF"/>
                </a:solidFill>
                <a:latin typeface="Tahoma" panose="020B0604030504040204" pitchFamily="34" charset="0"/>
              </a:rPr>
              <a:t>? </a:t>
            </a:r>
          </a:p>
        </p:txBody>
      </p:sp>
      <p:sp>
        <p:nvSpPr>
          <p:cNvPr id="16430" name="Text Box 46"/>
          <p:cNvSpPr txBox="1">
            <a:spLocks noChangeArrowheads="1"/>
          </p:cNvSpPr>
          <p:nvPr/>
        </p:nvSpPr>
        <p:spPr bwMode="auto">
          <a:xfrm>
            <a:off x="5257800" y="5410201"/>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2000" dirty="0" err="1">
                <a:solidFill>
                  <a:srgbClr val="FFFFFF"/>
                </a:solidFill>
                <a:latin typeface="Tahoma" panose="020B0604030504040204" pitchFamily="34" charset="0"/>
              </a:rPr>
              <a:t>Có</a:t>
            </a:r>
            <a:endParaRPr lang="en-US" altLang="en-US" sz="2000" dirty="0">
              <a:solidFill>
                <a:srgbClr val="FFFFFF"/>
              </a:solidFill>
              <a:latin typeface="Tahoma" panose="020B0604030504040204" pitchFamily="34" charset="0"/>
            </a:endParaRPr>
          </a:p>
        </p:txBody>
      </p:sp>
      <p:sp>
        <p:nvSpPr>
          <p:cNvPr id="16431" name="Text Box 47"/>
          <p:cNvSpPr txBox="1">
            <a:spLocks noChangeArrowheads="1"/>
          </p:cNvSpPr>
          <p:nvPr/>
        </p:nvSpPr>
        <p:spPr bwMode="auto">
          <a:xfrm>
            <a:off x="1096963" y="5419709"/>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2000" dirty="0" err="1">
                <a:solidFill>
                  <a:srgbClr val="FFFFFF"/>
                </a:solidFill>
                <a:latin typeface="Tahoma" panose="020B0604030504040204" pitchFamily="34" charset="0"/>
              </a:rPr>
              <a:t>Không</a:t>
            </a:r>
            <a:endParaRPr lang="en-US" altLang="en-US" sz="2000" dirty="0">
              <a:solidFill>
                <a:srgbClr val="FFFFFF"/>
              </a:solidFill>
              <a:latin typeface="Tahoma" panose="020B0604030504040204" pitchFamily="34" charset="0"/>
            </a:endParaRPr>
          </a:p>
        </p:txBody>
      </p:sp>
      <p:sp>
        <p:nvSpPr>
          <p:cNvPr id="16432" name="Line 48"/>
          <p:cNvSpPr>
            <a:spLocks noChangeShapeType="1"/>
          </p:cNvSpPr>
          <p:nvPr/>
        </p:nvSpPr>
        <p:spPr bwMode="auto">
          <a:xfrm flipH="1">
            <a:off x="1905000" y="2743200"/>
            <a:ext cx="685800" cy="3200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a:solidFill>
                <a:srgbClr val="FFFFFF"/>
              </a:solidFill>
              <a:latin typeface="Tahoma" panose="020B0604030504040204" pitchFamily="34" charset="0"/>
            </a:endParaRPr>
          </a:p>
        </p:txBody>
      </p:sp>
      <p:sp>
        <p:nvSpPr>
          <p:cNvPr id="16434" name="Line 50"/>
          <p:cNvSpPr>
            <a:spLocks noChangeShapeType="1"/>
          </p:cNvSpPr>
          <p:nvPr/>
        </p:nvSpPr>
        <p:spPr bwMode="auto">
          <a:xfrm flipH="1">
            <a:off x="2057400" y="4800600"/>
            <a:ext cx="38100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a:solidFill>
                <a:srgbClr val="FFFFFF"/>
              </a:solidFill>
              <a:latin typeface="Tahoma" panose="020B0604030504040204" pitchFamily="34" charset="0"/>
            </a:endParaRPr>
          </a:p>
        </p:txBody>
      </p:sp>
      <p:sp>
        <p:nvSpPr>
          <p:cNvPr id="16436" name="Line 52"/>
          <p:cNvSpPr>
            <a:spLocks noChangeShapeType="1"/>
          </p:cNvSpPr>
          <p:nvPr/>
        </p:nvSpPr>
        <p:spPr bwMode="auto">
          <a:xfrm flipH="1">
            <a:off x="2133600" y="4724400"/>
            <a:ext cx="83820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a:solidFill>
                <a:srgbClr val="FFFFFF"/>
              </a:solidFill>
              <a:latin typeface="Tahoma" panose="020B0604030504040204" pitchFamily="34" charset="0"/>
            </a:endParaRPr>
          </a:p>
        </p:txBody>
      </p:sp>
      <p:cxnSp>
        <p:nvCxnSpPr>
          <p:cNvPr id="16438" name="AutoShape 54"/>
          <p:cNvCxnSpPr>
            <a:cxnSpLocks noChangeShapeType="1"/>
            <a:stCxn id="0" idx="2"/>
            <a:endCxn id="16428" idx="1"/>
          </p:cNvCxnSpPr>
          <p:nvPr/>
        </p:nvCxnSpPr>
        <p:spPr bwMode="auto">
          <a:xfrm rot="16200000" flipH="1">
            <a:off x="2178051" y="3228976"/>
            <a:ext cx="3629025" cy="2682875"/>
          </a:xfrm>
          <a:prstGeom prst="curvedConnector2">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39" name="AutoShape 55"/>
          <p:cNvCxnSpPr>
            <a:cxnSpLocks noChangeShapeType="1"/>
            <a:endCxn id="16428" idx="1"/>
          </p:cNvCxnSpPr>
          <p:nvPr/>
        </p:nvCxnSpPr>
        <p:spPr bwMode="auto">
          <a:xfrm rot="16200000" flipH="1">
            <a:off x="4046538" y="5097463"/>
            <a:ext cx="1584325" cy="990600"/>
          </a:xfrm>
          <a:prstGeom prst="curvedConnector2">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41" name="AutoShape 57"/>
          <p:cNvCxnSpPr>
            <a:cxnSpLocks noChangeShapeType="1"/>
            <a:stCxn id="0" idx="1"/>
            <a:endCxn id="16428" idx="1"/>
          </p:cNvCxnSpPr>
          <p:nvPr/>
        </p:nvCxnSpPr>
        <p:spPr bwMode="auto">
          <a:xfrm rot="10800000" flipV="1">
            <a:off x="5334000" y="4445001"/>
            <a:ext cx="338138" cy="1939925"/>
          </a:xfrm>
          <a:prstGeom prst="curvedConnector3">
            <a:avLst>
              <a:gd name="adj1" fmla="val 167606"/>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Picture 25">
            <a:extLst>
              <a:ext uri="{FF2B5EF4-FFF2-40B4-BE49-F238E27FC236}">
                <a16:creationId xmlns:a16="http://schemas.microsoft.com/office/drawing/2014/main" id="{4E6D7AD0-898A-43C9-9CAE-01531EC43F33}"/>
              </a:ext>
            </a:extLst>
          </p:cNvPr>
          <p:cNvPicPr>
            <a:picLocks noChangeAspect="1"/>
          </p:cNvPicPr>
          <p:nvPr/>
        </p:nvPicPr>
        <p:blipFill>
          <a:blip r:embed="rId2"/>
          <a:stretch>
            <a:fillRect/>
          </a:stretch>
        </p:blipFill>
        <p:spPr>
          <a:xfrm>
            <a:off x="7650245" y="3429000"/>
            <a:ext cx="4572235" cy="3435527"/>
          </a:xfrm>
          <a:prstGeom prst="rect">
            <a:avLst/>
          </a:prstGeom>
        </p:spPr>
      </p:pic>
      <p:pic>
        <p:nvPicPr>
          <p:cNvPr id="27" name="Picture 26">
            <a:extLst>
              <a:ext uri="{FF2B5EF4-FFF2-40B4-BE49-F238E27FC236}">
                <a16:creationId xmlns:a16="http://schemas.microsoft.com/office/drawing/2014/main" id="{E3F58F4E-0100-40CE-80AE-F33DE9EE330F}"/>
              </a:ext>
            </a:extLst>
          </p:cNvPr>
          <p:cNvPicPr>
            <a:picLocks noChangeAspect="1"/>
          </p:cNvPicPr>
          <p:nvPr/>
        </p:nvPicPr>
        <p:blipFill>
          <a:blip r:embed="rId3"/>
          <a:stretch>
            <a:fillRect/>
          </a:stretch>
        </p:blipFill>
        <p:spPr>
          <a:xfrm>
            <a:off x="685800" y="870106"/>
            <a:ext cx="9144000" cy="2600221"/>
          </a:xfrm>
          <a:prstGeom prst="rect">
            <a:avLst/>
          </a:prstGeom>
        </p:spPr>
      </p:pic>
      <p:sp>
        <p:nvSpPr>
          <p:cNvPr id="10" name="Rectangle 9">
            <a:extLst>
              <a:ext uri="{FF2B5EF4-FFF2-40B4-BE49-F238E27FC236}">
                <a16:creationId xmlns:a16="http://schemas.microsoft.com/office/drawing/2014/main" id="{9F20159D-7229-469B-9F8A-8034F2EBE155}"/>
              </a:ext>
            </a:extLst>
          </p:cNvPr>
          <p:cNvSpPr/>
          <p:nvPr/>
        </p:nvSpPr>
        <p:spPr>
          <a:xfrm>
            <a:off x="914165" y="4953000"/>
            <a:ext cx="6705600" cy="190500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11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6" presetClass="entr" presetSubtype="21" fill="hold" grpId="0" nodeType="withEffect">
                                  <p:stCondLst>
                                    <p:cond delay="0"/>
                                  </p:stCondLst>
                                  <p:childTnLst>
                                    <p:set>
                                      <p:cBhvr>
                                        <p:cTn id="22" dur="1" fill="hold">
                                          <p:stCondLst>
                                            <p:cond delay="0"/>
                                          </p:stCondLst>
                                        </p:cTn>
                                        <p:tgtEl>
                                          <p:spTgt spid="16429"/>
                                        </p:tgtEl>
                                        <p:attrNameLst>
                                          <p:attrName>style.visibility</p:attrName>
                                        </p:attrNameLst>
                                      </p:cBhvr>
                                      <p:to>
                                        <p:strVal val="visible"/>
                                      </p:to>
                                    </p:set>
                                    <p:animEffect transition="in" filter="barn(inVertical)">
                                      <p:cBhvr>
                                        <p:cTn id="23" dur="500"/>
                                        <p:tgtEl>
                                          <p:spTgt spid="1642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6438"/>
                                        </p:tgtEl>
                                        <p:attrNameLst>
                                          <p:attrName>style.visibility</p:attrName>
                                        </p:attrNameLst>
                                      </p:cBhvr>
                                      <p:to>
                                        <p:strVal val="visible"/>
                                      </p:to>
                                    </p:set>
                                    <p:animEffect transition="in" filter="circle(in)">
                                      <p:cBhvr>
                                        <p:cTn id="28" dur="500"/>
                                        <p:tgtEl>
                                          <p:spTgt spid="16438"/>
                                        </p:tgtEl>
                                      </p:cBhvr>
                                    </p:animEffect>
                                  </p:childTnLst>
                                </p:cTn>
                              </p:par>
                              <p:par>
                                <p:cTn id="29" presetID="6" presetClass="entr" presetSubtype="16" fill="hold" nodeType="withEffect">
                                  <p:stCondLst>
                                    <p:cond delay="0"/>
                                  </p:stCondLst>
                                  <p:childTnLst>
                                    <p:set>
                                      <p:cBhvr>
                                        <p:cTn id="30" dur="1" fill="hold">
                                          <p:stCondLst>
                                            <p:cond delay="0"/>
                                          </p:stCondLst>
                                        </p:cTn>
                                        <p:tgtEl>
                                          <p:spTgt spid="16441"/>
                                        </p:tgtEl>
                                        <p:attrNameLst>
                                          <p:attrName>style.visibility</p:attrName>
                                        </p:attrNameLst>
                                      </p:cBhvr>
                                      <p:to>
                                        <p:strVal val="visible"/>
                                      </p:to>
                                    </p:set>
                                    <p:animEffect transition="in" filter="circle(in)">
                                      <p:cBhvr>
                                        <p:cTn id="31" dur="500"/>
                                        <p:tgtEl>
                                          <p:spTgt spid="16441"/>
                                        </p:tgtEl>
                                      </p:cBhvr>
                                    </p:animEffect>
                                  </p:childTnLst>
                                </p:cTn>
                              </p:par>
                              <p:par>
                                <p:cTn id="32" presetID="6" presetClass="entr" presetSubtype="16" fill="hold" nodeType="withEffect">
                                  <p:stCondLst>
                                    <p:cond delay="0"/>
                                  </p:stCondLst>
                                  <p:childTnLst>
                                    <p:set>
                                      <p:cBhvr>
                                        <p:cTn id="33" dur="1" fill="hold">
                                          <p:stCondLst>
                                            <p:cond delay="0"/>
                                          </p:stCondLst>
                                        </p:cTn>
                                        <p:tgtEl>
                                          <p:spTgt spid="16439"/>
                                        </p:tgtEl>
                                        <p:attrNameLst>
                                          <p:attrName>style.visibility</p:attrName>
                                        </p:attrNameLst>
                                      </p:cBhvr>
                                      <p:to>
                                        <p:strVal val="visible"/>
                                      </p:to>
                                    </p:set>
                                    <p:animEffect transition="in" filter="circle(in)">
                                      <p:cBhvr>
                                        <p:cTn id="34" dur="500"/>
                                        <p:tgtEl>
                                          <p:spTgt spid="164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430"/>
                                        </p:tgtEl>
                                        <p:attrNameLst>
                                          <p:attrName>style.visibility</p:attrName>
                                        </p:attrNameLst>
                                      </p:cBhvr>
                                      <p:to>
                                        <p:strVal val="visible"/>
                                      </p:to>
                                    </p:set>
                                    <p:animEffect transition="in" filter="barn(inVertical)">
                                      <p:cBhvr>
                                        <p:cTn id="37" dur="500"/>
                                        <p:tgtEl>
                                          <p:spTgt spid="1643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6436"/>
                                        </p:tgtEl>
                                        <p:attrNameLst>
                                          <p:attrName>style.visibility</p:attrName>
                                        </p:attrNameLst>
                                      </p:cBhvr>
                                      <p:to>
                                        <p:strVal val="visible"/>
                                      </p:to>
                                    </p:set>
                                    <p:animEffect transition="in" filter="circle(in)">
                                      <p:cBhvr>
                                        <p:cTn id="42" dur="500"/>
                                        <p:tgtEl>
                                          <p:spTgt spid="16436"/>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6432"/>
                                        </p:tgtEl>
                                        <p:attrNameLst>
                                          <p:attrName>style.visibility</p:attrName>
                                        </p:attrNameLst>
                                      </p:cBhvr>
                                      <p:to>
                                        <p:strVal val="visible"/>
                                      </p:to>
                                    </p:set>
                                    <p:animEffect transition="in" filter="circle(in)">
                                      <p:cBhvr>
                                        <p:cTn id="45" dur="500"/>
                                        <p:tgtEl>
                                          <p:spTgt spid="1643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6434"/>
                                        </p:tgtEl>
                                        <p:attrNameLst>
                                          <p:attrName>style.visibility</p:attrName>
                                        </p:attrNameLst>
                                      </p:cBhvr>
                                      <p:to>
                                        <p:strVal val="visible"/>
                                      </p:to>
                                    </p:set>
                                    <p:animEffect transition="in" filter="circle(in)">
                                      <p:cBhvr>
                                        <p:cTn id="48" dur="500"/>
                                        <p:tgtEl>
                                          <p:spTgt spid="16434"/>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6431"/>
                                        </p:tgtEl>
                                        <p:attrNameLst>
                                          <p:attrName>style.visibility</p:attrName>
                                        </p:attrNameLst>
                                      </p:cBhvr>
                                      <p:to>
                                        <p:strVal val="visible"/>
                                      </p:to>
                                    </p:set>
                                    <p:animEffect transition="in" filter="barn(inVertical)">
                                      <p:cBhvr>
                                        <p:cTn id="51" dur="500"/>
                                        <p:tgtEl>
                                          <p:spTgt spid="16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6429" grpId="0"/>
      <p:bldP spid="16430" grpId="0"/>
      <p:bldP spid="16431" grpId="0"/>
      <p:bldP spid="16432" grpId="0" animBg="1"/>
      <p:bldP spid="16434" grpId="0" animBg="1"/>
      <p:bldP spid="16436"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52400"/>
            <a:ext cx="8382000" cy="914400"/>
          </a:xfrm>
        </p:spPr>
        <p:txBody>
          <a:bodyPr>
            <a:normAutofit/>
          </a:bodyPr>
          <a:lstStyle/>
          <a:p>
            <a:r>
              <a:rPr lang="en-US" b="0" i="0" dirty="0">
                <a:latin typeface="Arial" panose="020B0604020202020204" pitchFamily="34" charset="0"/>
                <a:cs typeface="Arial" panose="020B0604020202020204" pitchFamily="34" charset="0"/>
              </a:rPr>
              <a:t>Pneumonia Severity Index (PSI)</a:t>
            </a:r>
          </a:p>
        </p:txBody>
      </p:sp>
      <p:sp>
        <p:nvSpPr>
          <p:cNvPr id="5" name="Content Placeholder 3"/>
          <p:cNvSpPr>
            <a:spLocks noGrp="1"/>
          </p:cNvSpPr>
          <p:nvPr>
            <p:ph idx="1"/>
          </p:nvPr>
        </p:nvSpPr>
        <p:spPr>
          <a:xfrm>
            <a:off x="1524000" y="1066800"/>
            <a:ext cx="8991600" cy="4572000"/>
          </a:xfrm>
        </p:spPr>
        <p:txBody>
          <a:bodyPr>
            <a:normAutofit/>
          </a:bodyPr>
          <a:lstStyle/>
          <a:p>
            <a:endParaRPr lang="en-US" dirty="0"/>
          </a:p>
        </p:txBody>
      </p:sp>
      <p:pic>
        <p:nvPicPr>
          <p:cNvPr id="4" name="Picture 3" descr="D:\vu\viem phoi\thang diem viem phoi pneumonia\viemphoimacphai2.JPG"/>
          <p:cNvPicPr/>
          <p:nvPr/>
        </p:nvPicPr>
        <p:blipFill>
          <a:blip r:embed="rId3" cstate="print"/>
          <a:srcRect/>
          <a:stretch>
            <a:fillRect/>
          </a:stretch>
        </p:blipFill>
        <p:spPr bwMode="auto">
          <a:xfrm>
            <a:off x="2438400" y="1143001"/>
            <a:ext cx="8229600" cy="5715000"/>
          </a:xfrm>
          <a:prstGeom prst="rect">
            <a:avLst/>
          </a:prstGeom>
          <a:noFill/>
          <a:ln w="9525">
            <a:noFill/>
            <a:miter lim="800000"/>
            <a:headEnd/>
            <a:tailEnd/>
          </a:ln>
        </p:spPr>
      </p:pic>
    </p:spTree>
    <p:extLst>
      <p:ext uri="{BB962C8B-B14F-4D97-AF65-F5344CB8AC3E}">
        <p14:creationId xmlns:p14="http://schemas.microsoft.com/office/powerpoint/2010/main" val="2925049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0682"/>
            <a:ext cx="10131425" cy="1456267"/>
          </a:xfrm>
        </p:spPr>
        <p:txBody>
          <a:bodyPr/>
          <a:lstStyle/>
          <a:p>
            <a:r>
              <a:rPr lang="en-US" sz="3600" dirty="0">
                <a:latin typeface="Arial" panose="020B0604020202020204" pitchFamily="34" charset="0"/>
                <a:cs typeface="Arial" panose="020B0604020202020204" pitchFamily="34" charset="0"/>
              </a:rPr>
              <a:t>Pneumonia Severity Index (PSI)-</a:t>
            </a:r>
            <a:r>
              <a:rPr lang="en-US" sz="36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Các</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chiến</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lược</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nhập</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viện</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khả</a:t>
            </a:r>
            <a:r>
              <a:rPr lang="en-US" sz="2800" b="1" i="1" dirty="0">
                <a:latin typeface="Arial" panose="020B0604020202020204" pitchFamily="34" charset="0"/>
                <a:cs typeface="Arial" panose="020B0604020202020204" pitchFamily="34" charset="0"/>
              </a:rPr>
              <a:t> thi</a:t>
            </a:r>
            <a:endParaRPr lang="en-US" sz="3600"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9045694"/>
              </p:ext>
            </p:extLst>
          </p:nvPr>
        </p:nvGraphicFramePr>
        <p:xfrm>
          <a:off x="1905002" y="1600200"/>
          <a:ext cx="8762999" cy="3737550"/>
        </p:xfrm>
        <a:graphic>
          <a:graphicData uri="http://schemas.openxmlformats.org/drawingml/2006/table">
            <a:tbl>
              <a:tblPr/>
              <a:tblGrid>
                <a:gridCol w="761999">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728970">
                  <a:extLst>
                    <a:ext uri="{9D8B030D-6E8A-4147-A177-3AD203B41FA5}">
                      <a16:colId xmlns:a16="http://schemas.microsoft.com/office/drawing/2014/main" val="20002"/>
                    </a:ext>
                  </a:extLst>
                </a:gridCol>
                <a:gridCol w="1797815">
                  <a:extLst>
                    <a:ext uri="{9D8B030D-6E8A-4147-A177-3AD203B41FA5}">
                      <a16:colId xmlns:a16="http://schemas.microsoft.com/office/drawing/2014/main" val="20003"/>
                    </a:ext>
                  </a:extLst>
                </a:gridCol>
                <a:gridCol w="1797815">
                  <a:extLst>
                    <a:ext uri="{9D8B030D-6E8A-4147-A177-3AD203B41FA5}">
                      <a16:colId xmlns:a16="http://schemas.microsoft.com/office/drawing/2014/main" val="20004"/>
                    </a:ext>
                  </a:extLst>
                </a:gridCol>
              </a:tblGrid>
              <a:tr h="172387">
                <a:tc>
                  <a:txBody>
                    <a:bodyPr/>
                    <a:lstStyle/>
                    <a:p>
                      <a:pPr marL="91440" indent="-91440" algn="just">
                        <a:spcAft>
                          <a:spcPts val="0"/>
                        </a:spcAft>
                      </a:pPr>
                      <a:endParaRPr lang="en-US" sz="2000" dirty="0">
                        <a:solidFill>
                          <a:schemeClr val="tx1"/>
                        </a:solidFill>
                        <a:latin typeface="Calibri"/>
                        <a:ea typeface="Times New Roman"/>
                        <a:cs typeface="Calibri"/>
                      </a:endParaRPr>
                    </a:p>
                  </a:txBody>
                  <a:tcPr marL="64645" marR="6464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endParaRPr lang="en-US" sz="2000" dirty="0">
                        <a:solidFill>
                          <a:schemeClr val="tx1"/>
                        </a:solidFill>
                        <a:latin typeface="Calibri"/>
                        <a:ea typeface="Times New Roman"/>
                        <a:cs typeface="Calibri"/>
                      </a:endParaRPr>
                    </a:p>
                  </a:txBody>
                  <a:tcPr marL="64645" marR="64645"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rowSpan="2">
                  <a:txBody>
                    <a:bodyPr/>
                    <a:lstStyle/>
                    <a:p>
                      <a:pPr marL="91440" indent="-91440" algn="just">
                        <a:spcAft>
                          <a:spcPts val="0"/>
                        </a:spcAft>
                      </a:pPr>
                      <a:r>
                        <a:rPr lang="en-US" sz="2000">
                          <a:solidFill>
                            <a:srgbClr val="FF0000"/>
                          </a:solidFill>
                          <a:latin typeface="Calibri"/>
                          <a:ea typeface="Times New Roman"/>
                          <a:cs typeface="Calibri"/>
                        </a:rPr>
                        <a:t>Chiến lược 1</a:t>
                      </a:r>
                      <a:endParaRPr lang="en-US" sz="160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gridSpan="2">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Chiến</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lược</a:t>
                      </a:r>
                      <a:r>
                        <a:rPr lang="en-US" sz="2000" dirty="0">
                          <a:solidFill>
                            <a:schemeClr val="accent1">
                              <a:lumMod val="75000"/>
                            </a:schemeClr>
                          </a:solidFill>
                          <a:latin typeface="Calibri"/>
                          <a:ea typeface="Times New Roman"/>
                          <a:cs typeface="Calibri"/>
                        </a:rPr>
                        <a:t> 2</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hMerge="1">
                  <a:txBody>
                    <a:bodyPr/>
                    <a:lstStyle/>
                    <a:p>
                      <a:endParaRPr lang="en-US"/>
                    </a:p>
                  </a:txBody>
                  <a:tcPr/>
                </a:tc>
                <a:extLst>
                  <a:ext uri="{0D108BD9-81ED-4DB2-BD59-A6C34878D82A}">
                    <a16:rowId xmlns:a16="http://schemas.microsoft.com/office/drawing/2014/main" val="10000"/>
                  </a:ext>
                </a:extLst>
              </a:tr>
              <a:tr h="172387">
                <a:tc rowSpan="6">
                  <a:txBody>
                    <a:bodyPr/>
                    <a:lstStyle/>
                    <a:p>
                      <a:pPr marL="91440" indent="-91440" algn="just">
                        <a:spcAft>
                          <a:spcPts val="0"/>
                        </a:spcAft>
                      </a:pPr>
                      <a:r>
                        <a:rPr lang="en-US" sz="2000">
                          <a:solidFill>
                            <a:schemeClr val="tx1"/>
                          </a:solidFill>
                          <a:latin typeface="Calibri"/>
                          <a:ea typeface="Times New Roman"/>
                          <a:cs typeface="Calibri"/>
                        </a:rPr>
                        <a:t>Cách thực hiện</a:t>
                      </a:r>
                      <a:endParaRPr lang="en-US" sz="160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dirty="0" err="1">
                          <a:solidFill>
                            <a:schemeClr val="tx1"/>
                          </a:solidFill>
                          <a:latin typeface="Calibri"/>
                          <a:ea typeface="Times New Roman"/>
                          <a:cs typeface="Calibri"/>
                        </a:rPr>
                        <a:t>Nhóm</a:t>
                      </a:r>
                      <a:r>
                        <a:rPr lang="en-US" sz="2000" dirty="0">
                          <a:solidFill>
                            <a:schemeClr val="tx1"/>
                          </a:solidFill>
                          <a:latin typeface="Calibri"/>
                          <a:ea typeface="Times New Roman"/>
                          <a:cs typeface="Calibri"/>
                        </a:rPr>
                        <a:t> </a:t>
                      </a:r>
                      <a:r>
                        <a:rPr lang="en-US" sz="2000" dirty="0" err="1">
                          <a:solidFill>
                            <a:schemeClr val="tx1"/>
                          </a:solidFill>
                          <a:latin typeface="Calibri"/>
                          <a:ea typeface="Times New Roman"/>
                          <a:cs typeface="Calibri"/>
                        </a:rPr>
                        <a:t>nguy</a:t>
                      </a:r>
                      <a:r>
                        <a:rPr lang="en-US" sz="2000" dirty="0">
                          <a:solidFill>
                            <a:schemeClr val="tx1"/>
                          </a:solidFill>
                          <a:latin typeface="Calibri"/>
                          <a:ea typeface="Times New Roman"/>
                          <a:cs typeface="Calibri"/>
                        </a:rPr>
                        <a:t> </a:t>
                      </a:r>
                      <a:r>
                        <a:rPr lang="en-US" sz="2000" dirty="0" err="1">
                          <a:solidFill>
                            <a:schemeClr val="tx1"/>
                          </a:solidFill>
                          <a:latin typeface="Calibri"/>
                          <a:ea typeface="Times New Roman"/>
                          <a:cs typeface="Calibri"/>
                        </a:rPr>
                        <a:t>cơ</a:t>
                      </a:r>
                      <a:endParaRPr lang="en-US" sz="1600" dirty="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Không</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giảm</a:t>
                      </a:r>
                      <a:r>
                        <a:rPr lang="en-US" sz="2000" dirty="0">
                          <a:solidFill>
                            <a:schemeClr val="accent1">
                              <a:lumMod val="75000"/>
                            </a:schemeClr>
                          </a:solidFill>
                          <a:latin typeface="Calibri"/>
                          <a:ea typeface="Times New Roman"/>
                          <a:cs typeface="Calibri"/>
                        </a:rPr>
                        <a:t> oxy</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Giảm</a:t>
                      </a:r>
                      <a:r>
                        <a:rPr lang="en-US" sz="2000" dirty="0">
                          <a:solidFill>
                            <a:srgbClr val="002060"/>
                          </a:solidFill>
                          <a:latin typeface="Calibri"/>
                          <a:ea typeface="Times New Roman"/>
                          <a:cs typeface="Calibri"/>
                        </a:rPr>
                        <a:t> oxy</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1"/>
                  </a:ext>
                </a:extLst>
              </a:tr>
              <a:tr h="344775">
                <a:tc vMerge="1">
                  <a:txBody>
                    <a:bodyPr/>
                    <a:lstStyle/>
                    <a:p>
                      <a:endParaRPr lang="en-US"/>
                    </a:p>
                  </a:txBody>
                  <a:tcPr/>
                </a:tc>
                <a:tc>
                  <a:txBody>
                    <a:bodyPr/>
                    <a:lstStyle/>
                    <a:p>
                      <a:pPr marL="91440" indent="-91440" algn="just">
                        <a:spcAft>
                          <a:spcPts val="0"/>
                        </a:spcAft>
                      </a:pPr>
                      <a:r>
                        <a:rPr lang="en-US" sz="2000" dirty="0">
                          <a:solidFill>
                            <a:schemeClr val="tx1"/>
                          </a:solidFill>
                          <a:latin typeface="Calibri"/>
                          <a:ea typeface="Times New Roman"/>
                          <a:cs typeface="Calibri"/>
                        </a:rPr>
                        <a:t>I</a:t>
                      </a:r>
                      <a:endParaRPr lang="en-US" sz="1600" dirty="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dirty="0" err="1">
                          <a:solidFill>
                            <a:srgbClr val="FF0000"/>
                          </a:solidFill>
                          <a:latin typeface="Calibri"/>
                          <a:ea typeface="Times New Roman"/>
                          <a:cs typeface="Calibri"/>
                        </a:rPr>
                        <a:t>Ngoại</a:t>
                      </a:r>
                      <a:r>
                        <a:rPr lang="en-US" sz="2000" dirty="0">
                          <a:solidFill>
                            <a:srgbClr val="FF0000"/>
                          </a:solidFill>
                          <a:latin typeface="Calibri"/>
                          <a:ea typeface="Times New Roman"/>
                          <a:cs typeface="Calibri"/>
                        </a:rPr>
                        <a:t> </a:t>
                      </a:r>
                      <a:r>
                        <a:rPr lang="en-US" sz="2000" dirty="0" err="1">
                          <a:solidFill>
                            <a:srgbClr val="FF0000"/>
                          </a:solidFill>
                          <a:latin typeface="Calibri"/>
                          <a:ea typeface="Times New Roman"/>
                          <a:cs typeface="Calibri"/>
                        </a:rPr>
                        <a:t>trú</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Ngoại</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trú</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Nội</a:t>
                      </a:r>
                      <a:r>
                        <a:rPr lang="en-US" sz="2000" baseline="0" dirty="0">
                          <a:solidFill>
                            <a:srgbClr val="002060"/>
                          </a:solidFill>
                          <a:latin typeface="Calibri"/>
                          <a:ea typeface="Times New Roman"/>
                          <a:cs typeface="Calibri"/>
                        </a:rPr>
                        <a:t> </a:t>
                      </a:r>
                      <a:r>
                        <a:rPr lang="en-US" sz="2000" baseline="0" dirty="0" err="1">
                          <a:solidFill>
                            <a:srgbClr val="002060"/>
                          </a:solidFill>
                          <a:latin typeface="Calibri"/>
                          <a:ea typeface="Times New Roman"/>
                          <a:cs typeface="Calibri"/>
                        </a:rPr>
                        <a:t>trú</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2"/>
                  </a:ext>
                </a:extLst>
              </a:tr>
              <a:tr h="344775">
                <a:tc vMerge="1">
                  <a:txBody>
                    <a:bodyPr/>
                    <a:lstStyle/>
                    <a:p>
                      <a:endParaRPr lang="en-US"/>
                    </a:p>
                  </a:txBody>
                  <a:tcPr/>
                </a:tc>
                <a:tc>
                  <a:txBody>
                    <a:bodyPr/>
                    <a:lstStyle/>
                    <a:p>
                      <a:pPr marL="91440" indent="-91440" algn="just">
                        <a:spcAft>
                          <a:spcPts val="0"/>
                        </a:spcAft>
                      </a:pPr>
                      <a:r>
                        <a:rPr lang="en-US" sz="2000">
                          <a:solidFill>
                            <a:schemeClr val="tx1"/>
                          </a:solidFill>
                          <a:latin typeface="Calibri"/>
                          <a:ea typeface="Times New Roman"/>
                          <a:cs typeface="Calibri"/>
                        </a:rPr>
                        <a:t>II</a:t>
                      </a:r>
                      <a:endParaRPr lang="en-US" sz="160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dirty="0" err="1">
                          <a:solidFill>
                            <a:srgbClr val="FF0000"/>
                          </a:solidFill>
                          <a:latin typeface="Calibri"/>
                          <a:ea typeface="Times New Roman"/>
                          <a:cs typeface="Calibri"/>
                        </a:rPr>
                        <a:t>Ngoại</a:t>
                      </a:r>
                      <a:r>
                        <a:rPr lang="en-US" sz="2000" dirty="0">
                          <a:solidFill>
                            <a:srgbClr val="FF0000"/>
                          </a:solidFill>
                          <a:latin typeface="Calibri"/>
                          <a:ea typeface="Times New Roman"/>
                          <a:cs typeface="Calibri"/>
                        </a:rPr>
                        <a:t> </a:t>
                      </a:r>
                      <a:r>
                        <a:rPr lang="en-US" sz="2000" dirty="0" err="1">
                          <a:solidFill>
                            <a:srgbClr val="FF0000"/>
                          </a:solidFill>
                          <a:latin typeface="Calibri"/>
                          <a:ea typeface="Times New Roman"/>
                          <a:cs typeface="Calibri"/>
                        </a:rPr>
                        <a:t>trú</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Ngoại</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trú</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Nội</a:t>
                      </a:r>
                      <a:r>
                        <a:rPr lang="en-US" sz="2000" baseline="0" dirty="0">
                          <a:solidFill>
                            <a:srgbClr val="002060"/>
                          </a:solidFill>
                          <a:latin typeface="Calibri"/>
                          <a:ea typeface="Times New Roman"/>
                          <a:cs typeface="Calibri"/>
                        </a:rPr>
                        <a:t> </a:t>
                      </a:r>
                      <a:r>
                        <a:rPr lang="en-US" sz="2000" baseline="0" dirty="0" err="1">
                          <a:solidFill>
                            <a:srgbClr val="002060"/>
                          </a:solidFill>
                          <a:latin typeface="Calibri"/>
                          <a:ea typeface="Times New Roman"/>
                          <a:cs typeface="Calibri"/>
                        </a:rPr>
                        <a:t>trú</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3"/>
                  </a:ext>
                </a:extLst>
              </a:tr>
              <a:tr h="344775">
                <a:tc vMerge="1">
                  <a:txBody>
                    <a:bodyPr/>
                    <a:lstStyle/>
                    <a:p>
                      <a:endParaRPr lang="en-US"/>
                    </a:p>
                  </a:txBody>
                  <a:tcPr/>
                </a:tc>
                <a:tc>
                  <a:txBody>
                    <a:bodyPr/>
                    <a:lstStyle/>
                    <a:p>
                      <a:pPr marL="91440" indent="-91440" algn="just">
                        <a:spcAft>
                          <a:spcPts val="0"/>
                        </a:spcAft>
                      </a:pPr>
                      <a:r>
                        <a:rPr lang="en-US" sz="2000">
                          <a:solidFill>
                            <a:schemeClr val="tx1"/>
                          </a:solidFill>
                          <a:latin typeface="Calibri"/>
                          <a:ea typeface="Times New Roman"/>
                          <a:cs typeface="Calibri"/>
                        </a:rPr>
                        <a:t>III</a:t>
                      </a:r>
                      <a:endParaRPr lang="en-US" sz="160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dirty="0" err="1">
                          <a:solidFill>
                            <a:srgbClr val="FF0000"/>
                          </a:solidFill>
                          <a:latin typeface="Calibri"/>
                          <a:ea typeface="Times New Roman"/>
                          <a:cs typeface="Calibri"/>
                        </a:rPr>
                        <a:t>Ngoại</a:t>
                      </a:r>
                      <a:r>
                        <a:rPr lang="en-US" sz="2000" dirty="0">
                          <a:solidFill>
                            <a:srgbClr val="FF0000"/>
                          </a:solidFill>
                          <a:latin typeface="Calibri"/>
                          <a:ea typeface="Times New Roman"/>
                          <a:cs typeface="Calibri"/>
                        </a:rPr>
                        <a:t> </a:t>
                      </a:r>
                      <a:r>
                        <a:rPr lang="en-US" sz="2000" dirty="0" err="1">
                          <a:solidFill>
                            <a:srgbClr val="FF0000"/>
                          </a:solidFill>
                          <a:latin typeface="Calibri"/>
                          <a:ea typeface="Times New Roman"/>
                          <a:cs typeface="Calibri"/>
                        </a:rPr>
                        <a:t>trú</a:t>
                      </a:r>
                      <a:r>
                        <a:rPr lang="en-US" sz="2000" dirty="0">
                          <a:solidFill>
                            <a:srgbClr val="FF0000"/>
                          </a:solidFill>
                          <a:latin typeface="Calibri"/>
                          <a:ea typeface="Times New Roman"/>
                          <a:cs typeface="Calibri"/>
                        </a:rPr>
                        <a:t>/</a:t>
                      </a:r>
                      <a:r>
                        <a:rPr lang="en-US" sz="2000" dirty="0" err="1">
                          <a:solidFill>
                            <a:srgbClr val="FF0000"/>
                          </a:solidFill>
                          <a:latin typeface="Calibri"/>
                          <a:ea typeface="Times New Roman"/>
                          <a:cs typeface="Calibri"/>
                        </a:rPr>
                        <a:t>Nội</a:t>
                      </a:r>
                      <a:r>
                        <a:rPr lang="en-US" sz="2000" baseline="0" dirty="0">
                          <a:solidFill>
                            <a:srgbClr val="FF0000"/>
                          </a:solidFill>
                          <a:latin typeface="Calibri"/>
                          <a:ea typeface="Times New Roman"/>
                          <a:cs typeface="Calibri"/>
                        </a:rPr>
                        <a:t> </a:t>
                      </a:r>
                      <a:r>
                        <a:rPr lang="en-US" sz="2000" baseline="0" dirty="0" err="1">
                          <a:solidFill>
                            <a:srgbClr val="FF0000"/>
                          </a:solidFill>
                          <a:latin typeface="Calibri"/>
                          <a:ea typeface="Times New Roman"/>
                          <a:cs typeface="Calibri"/>
                        </a:rPr>
                        <a:t>trú</a:t>
                      </a:r>
                      <a:r>
                        <a:rPr lang="en-US" sz="2000" dirty="0">
                          <a:solidFill>
                            <a:srgbClr val="FF0000"/>
                          </a:solidFill>
                          <a:latin typeface="Calibri"/>
                          <a:ea typeface="Times New Roman"/>
                          <a:cs typeface="Calibri"/>
                        </a:rPr>
                        <a:t> </a:t>
                      </a:r>
                      <a:r>
                        <a:rPr lang="en-US" sz="2000" dirty="0" err="1">
                          <a:solidFill>
                            <a:srgbClr val="FF0000"/>
                          </a:solidFill>
                          <a:latin typeface="Calibri"/>
                          <a:ea typeface="Times New Roman"/>
                          <a:cs typeface="Calibri"/>
                        </a:rPr>
                        <a:t>ngắn</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Ngoại</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trú</a:t>
                      </a:r>
                      <a:r>
                        <a:rPr lang="en-US" sz="2000" dirty="0">
                          <a:solidFill>
                            <a:schemeClr val="accent1">
                              <a:lumMod val="75000"/>
                            </a:schemeClr>
                          </a:solidFill>
                          <a:latin typeface="Calibri"/>
                          <a:ea typeface="Times New Roman"/>
                          <a:cs typeface="Calibri"/>
                        </a:rPr>
                        <a:t>/</a:t>
                      </a:r>
                      <a:r>
                        <a:rPr lang="en-US" sz="2000" dirty="0" err="1">
                          <a:solidFill>
                            <a:schemeClr val="accent1">
                              <a:lumMod val="75000"/>
                            </a:schemeClr>
                          </a:solidFill>
                          <a:latin typeface="Calibri"/>
                          <a:ea typeface="Times New Roman"/>
                          <a:cs typeface="Calibri"/>
                        </a:rPr>
                        <a:t>Nội</a:t>
                      </a:r>
                      <a:r>
                        <a:rPr lang="en-US" sz="2000" baseline="0" dirty="0">
                          <a:solidFill>
                            <a:schemeClr val="accent1">
                              <a:lumMod val="75000"/>
                            </a:schemeClr>
                          </a:solidFill>
                          <a:latin typeface="Calibri"/>
                          <a:ea typeface="Times New Roman"/>
                          <a:cs typeface="Calibri"/>
                        </a:rPr>
                        <a:t> </a:t>
                      </a:r>
                      <a:r>
                        <a:rPr lang="en-US" sz="2000" baseline="0" dirty="0" err="1">
                          <a:solidFill>
                            <a:schemeClr val="accent1">
                              <a:lumMod val="75000"/>
                            </a:schemeClr>
                          </a:solidFill>
                          <a:latin typeface="Calibri"/>
                          <a:ea typeface="Times New Roman"/>
                          <a:cs typeface="Calibri"/>
                        </a:rPr>
                        <a:t>trú</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ngắn</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Nội</a:t>
                      </a:r>
                      <a:r>
                        <a:rPr lang="en-US" sz="2000" baseline="0" dirty="0">
                          <a:solidFill>
                            <a:srgbClr val="002060"/>
                          </a:solidFill>
                          <a:latin typeface="Calibri"/>
                          <a:ea typeface="Times New Roman"/>
                          <a:cs typeface="Calibri"/>
                        </a:rPr>
                        <a:t> </a:t>
                      </a:r>
                      <a:r>
                        <a:rPr lang="en-US" sz="2000" baseline="0" dirty="0" err="1">
                          <a:solidFill>
                            <a:srgbClr val="002060"/>
                          </a:solidFill>
                          <a:latin typeface="Calibri"/>
                          <a:ea typeface="Times New Roman"/>
                          <a:cs typeface="Calibri"/>
                        </a:rPr>
                        <a:t>trú</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4"/>
                  </a:ext>
                </a:extLst>
              </a:tr>
              <a:tr h="172387">
                <a:tc vMerge="1">
                  <a:txBody>
                    <a:bodyPr/>
                    <a:lstStyle/>
                    <a:p>
                      <a:endParaRPr lang="en-US"/>
                    </a:p>
                  </a:txBody>
                  <a:tcPr/>
                </a:tc>
                <a:tc>
                  <a:txBody>
                    <a:bodyPr/>
                    <a:lstStyle/>
                    <a:p>
                      <a:pPr marL="91440" indent="-91440" algn="just">
                        <a:spcAft>
                          <a:spcPts val="0"/>
                        </a:spcAft>
                      </a:pPr>
                      <a:r>
                        <a:rPr lang="en-US" sz="2000">
                          <a:solidFill>
                            <a:schemeClr val="tx1"/>
                          </a:solidFill>
                          <a:latin typeface="Calibri"/>
                          <a:ea typeface="Times New Roman"/>
                          <a:cs typeface="Calibri"/>
                        </a:rPr>
                        <a:t>IV</a:t>
                      </a:r>
                      <a:endParaRPr lang="en-US" sz="160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a:solidFill>
                            <a:srgbClr val="FF0000"/>
                          </a:solidFill>
                          <a:latin typeface="Calibri"/>
                          <a:ea typeface="Times New Roman"/>
                          <a:cs typeface="Calibri"/>
                        </a:rPr>
                        <a:t>Nội trú</a:t>
                      </a:r>
                      <a:endParaRPr lang="en-US" sz="160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Nội</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trú</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Nội</a:t>
                      </a:r>
                      <a:r>
                        <a:rPr lang="en-US" sz="2000" dirty="0">
                          <a:solidFill>
                            <a:srgbClr val="002060"/>
                          </a:solidFill>
                          <a:latin typeface="Calibri"/>
                          <a:ea typeface="Times New Roman"/>
                          <a:cs typeface="Calibri"/>
                        </a:rPr>
                        <a:t> </a:t>
                      </a:r>
                      <a:r>
                        <a:rPr lang="en-US" sz="2000" dirty="0" err="1">
                          <a:solidFill>
                            <a:srgbClr val="002060"/>
                          </a:solidFill>
                          <a:latin typeface="Calibri"/>
                          <a:ea typeface="Times New Roman"/>
                          <a:cs typeface="Calibri"/>
                        </a:rPr>
                        <a:t>trú</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5"/>
                  </a:ext>
                </a:extLst>
              </a:tr>
              <a:tr h="172387">
                <a:tc vMerge="1">
                  <a:txBody>
                    <a:bodyPr/>
                    <a:lstStyle/>
                    <a:p>
                      <a:endParaRPr lang="en-US"/>
                    </a:p>
                  </a:txBody>
                  <a:tcPr/>
                </a:tc>
                <a:tc>
                  <a:txBody>
                    <a:bodyPr/>
                    <a:lstStyle/>
                    <a:p>
                      <a:pPr marL="91440" indent="-91440" algn="just">
                        <a:spcAft>
                          <a:spcPts val="0"/>
                        </a:spcAft>
                      </a:pPr>
                      <a:r>
                        <a:rPr lang="en-US" sz="2000" dirty="0">
                          <a:solidFill>
                            <a:schemeClr val="tx1"/>
                          </a:solidFill>
                          <a:latin typeface="Calibri"/>
                          <a:ea typeface="Times New Roman"/>
                          <a:cs typeface="Calibri"/>
                        </a:rPr>
                        <a:t>V</a:t>
                      </a:r>
                      <a:endParaRPr lang="en-US" sz="1600" dirty="0">
                        <a:solidFill>
                          <a:schemeClr val="tx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indent="-91440" algn="just">
                        <a:spcAft>
                          <a:spcPts val="0"/>
                        </a:spcAft>
                      </a:pPr>
                      <a:r>
                        <a:rPr lang="en-US" sz="2000">
                          <a:solidFill>
                            <a:srgbClr val="FF0000"/>
                          </a:solidFill>
                          <a:latin typeface="Calibri"/>
                          <a:ea typeface="Times New Roman"/>
                          <a:cs typeface="Calibri"/>
                        </a:rPr>
                        <a:t>Nội trú</a:t>
                      </a:r>
                      <a:endParaRPr lang="en-US" sz="160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91440" indent="-91440" algn="just">
                        <a:spcAft>
                          <a:spcPts val="0"/>
                        </a:spcAft>
                      </a:pPr>
                      <a:r>
                        <a:rPr lang="en-US" sz="2000" dirty="0" err="1">
                          <a:solidFill>
                            <a:schemeClr val="accent1">
                              <a:lumMod val="75000"/>
                            </a:schemeClr>
                          </a:solidFill>
                          <a:latin typeface="Calibri"/>
                          <a:ea typeface="Times New Roman"/>
                          <a:cs typeface="Calibri"/>
                        </a:rPr>
                        <a:t>Nội</a:t>
                      </a:r>
                      <a:r>
                        <a:rPr lang="en-US" sz="2000" dirty="0">
                          <a:solidFill>
                            <a:schemeClr val="accent1">
                              <a:lumMod val="75000"/>
                            </a:schemeClr>
                          </a:solidFill>
                          <a:latin typeface="Calibri"/>
                          <a:ea typeface="Times New Roman"/>
                          <a:cs typeface="Calibri"/>
                        </a:rPr>
                        <a:t> </a:t>
                      </a:r>
                      <a:r>
                        <a:rPr lang="en-US" sz="2000" dirty="0" err="1">
                          <a:solidFill>
                            <a:schemeClr val="accent1">
                              <a:lumMod val="75000"/>
                            </a:schemeClr>
                          </a:solidFill>
                          <a:latin typeface="Calibri"/>
                          <a:ea typeface="Times New Roman"/>
                          <a:cs typeface="Calibri"/>
                        </a:rPr>
                        <a:t>trú</a:t>
                      </a:r>
                      <a:endParaRPr lang="en-US" sz="1600" dirty="0">
                        <a:solidFill>
                          <a:schemeClr val="accent1">
                            <a:lumMod val="75000"/>
                          </a:schemeClr>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a:txBody>
                    <a:bodyPr/>
                    <a:lstStyle/>
                    <a:p>
                      <a:pPr marL="91440" indent="-91440" algn="just">
                        <a:spcAft>
                          <a:spcPts val="0"/>
                        </a:spcAft>
                      </a:pPr>
                      <a:r>
                        <a:rPr lang="en-US" sz="2000" dirty="0" err="1">
                          <a:solidFill>
                            <a:srgbClr val="002060"/>
                          </a:solidFill>
                          <a:latin typeface="Calibri"/>
                          <a:ea typeface="Times New Roman"/>
                          <a:cs typeface="Calibri"/>
                        </a:rPr>
                        <a:t>Nội</a:t>
                      </a:r>
                      <a:r>
                        <a:rPr lang="en-US" sz="2000" dirty="0">
                          <a:solidFill>
                            <a:srgbClr val="002060"/>
                          </a:solidFill>
                          <a:latin typeface="Calibri"/>
                          <a:ea typeface="Times New Roman"/>
                          <a:cs typeface="Calibri"/>
                        </a:rPr>
                        <a:t> </a:t>
                      </a:r>
                      <a:r>
                        <a:rPr lang="en-US" sz="2000" dirty="0" err="1">
                          <a:solidFill>
                            <a:srgbClr val="002060"/>
                          </a:solidFill>
                          <a:latin typeface="Calibri"/>
                          <a:ea typeface="Times New Roman"/>
                          <a:cs typeface="Calibri"/>
                        </a:rPr>
                        <a:t>trú</a:t>
                      </a:r>
                      <a:endParaRPr lang="en-US" sz="1600"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0006"/>
                  </a:ext>
                </a:extLst>
              </a:tr>
              <a:tr h="344775">
                <a:tc rowSpan="3">
                  <a:txBody>
                    <a:bodyPr/>
                    <a:lstStyle/>
                    <a:p>
                      <a:pPr marL="91440" indent="-91440" algn="just">
                        <a:spcAft>
                          <a:spcPts val="0"/>
                        </a:spcAft>
                      </a:pPr>
                      <a:r>
                        <a:rPr lang="en-US" sz="2000" dirty="0" err="1">
                          <a:solidFill>
                            <a:schemeClr val="bg1"/>
                          </a:solidFill>
                          <a:latin typeface="Calibri"/>
                          <a:ea typeface="Times New Roman"/>
                          <a:cs typeface="Calibri"/>
                        </a:rPr>
                        <a:t>Kết</a:t>
                      </a:r>
                      <a:r>
                        <a:rPr lang="en-US" sz="2000" dirty="0">
                          <a:solidFill>
                            <a:schemeClr val="bg1"/>
                          </a:solidFill>
                          <a:latin typeface="Calibri"/>
                          <a:ea typeface="Times New Roman"/>
                          <a:cs typeface="Calibri"/>
                        </a:rPr>
                        <a:t> </a:t>
                      </a:r>
                      <a:r>
                        <a:rPr lang="en-US" sz="2000" dirty="0" err="1">
                          <a:solidFill>
                            <a:schemeClr val="bg1"/>
                          </a:solidFill>
                          <a:latin typeface="Calibri"/>
                          <a:ea typeface="Times New Roman"/>
                          <a:cs typeface="Calibri"/>
                        </a:rPr>
                        <a:t>quả</a:t>
                      </a:r>
                      <a:endParaRPr lang="en-US" sz="1600" dirty="0">
                        <a:solidFill>
                          <a:schemeClr val="bg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91440" indent="-91440" algn="just">
                        <a:spcAft>
                          <a:spcPts val="0"/>
                        </a:spcAft>
                      </a:pPr>
                      <a:r>
                        <a:rPr lang="en-US" sz="2000" dirty="0" err="1">
                          <a:solidFill>
                            <a:schemeClr val="bg1"/>
                          </a:solidFill>
                          <a:latin typeface="Calibri"/>
                          <a:ea typeface="Times New Roman"/>
                          <a:cs typeface="Calibri"/>
                        </a:rPr>
                        <a:t>Ngoại</a:t>
                      </a:r>
                      <a:r>
                        <a:rPr lang="en-US" sz="2000" dirty="0">
                          <a:solidFill>
                            <a:schemeClr val="bg1"/>
                          </a:solidFill>
                          <a:latin typeface="Calibri"/>
                          <a:ea typeface="Times New Roman"/>
                          <a:cs typeface="Calibri"/>
                        </a:rPr>
                        <a:t> </a:t>
                      </a:r>
                      <a:r>
                        <a:rPr lang="en-US" sz="2000" dirty="0" err="1">
                          <a:solidFill>
                            <a:schemeClr val="bg1"/>
                          </a:solidFill>
                          <a:latin typeface="Calibri"/>
                          <a:ea typeface="Times New Roman"/>
                          <a:cs typeface="Calibri"/>
                        </a:rPr>
                        <a:t>trú</a:t>
                      </a:r>
                      <a:endParaRPr lang="en-US" sz="1600" dirty="0">
                        <a:solidFill>
                          <a:schemeClr val="bg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91440" indent="-91440" algn="just">
                        <a:spcAft>
                          <a:spcPts val="0"/>
                        </a:spcAft>
                      </a:pPr>
                      <a:r>
                        <a:rPr lang="en-US" sz="2000" dirty="0">
                          <a:solidFill>
                            <a:srgbClr val="FF0000"/>
                          </a:solidFill>
                          <a:latin typeface="Calibri"/>
                          <a:ea typeface="Times New Roman"/>
                          <a:cs typeface="Calibri"/>
                        </a:rPr>
                        <a:t>&lt;1% </a:t>
                      </a:r>
                      <a:r>
                        <a:rPr lang="en-US" sz="2000" dirty="0" err="1">
                          <a:solidFill>
                            <a:srgbClr val="FF0000"/>
                          </a:solidFill>
                          <a:latin typeface="Calibri"/>
                          <a:ea typeface="Times New Roman"/>
                          <a:cs typeface="Calibri"/>
                        </a:rPr>
                        <a:t>tử</a:t>
                      </a:r>
                      <a:r>
                        <a:rPr lang="en-US" sz="2000" dirty="0">
                          <a:solidFill>
                            <a:srgbClr val="FF0000"/>
                          </a:solidFill>
                          <a:latin typeface="Calibri"/>
                          <a:ea typeface="Times New Roman"/>
                          <a:cs typeface="Calibri"/>
                        </a:rPr>
                        <a:t> </a:t>
                      </a:r>
                      <a:r>
                        <a:rPr lang="en-US" sz="2000" dirty="0" err="1">
                          <a:solidFill>
                            <a:srgbClr val="FF0000"/>
                          </a:solidFill>
                          <a:latin typeface="Calibri"/>
                          <a:ea typeface="Times New Roman"/>
                          <a:cs typeface="Calibri"/>
                        </a:rPr>
                        <a:t>vong</a:t>
                      </a:r>
                      <a:endParaRPr lang="en-US" sz="2000" dirty="0">
                        <a:solidFill>
                          <a:srgbClr val="FF0000"/>
                        </a:solidFill>
                        <a:latin typeface="Calibri"/>
                        <a:ea typeface="Times New Roman"/>
                        <a:cs typeface="Calibri"/>
                      </a:endParaRPr>
                    </a:p>
                    <a:p>
                      <a:pPr marL="91440" indent="-91440" algn="just">
                        <a:spcAft>
                          <a:spcPts val="0"/>
                        </a:spcAft>
                      </a:pPr>
                      <a:r>
                        <a:rPr lang="en-US" sz="2000" dirty="0">
                          <a:solidFill>
                            <a:srgbClr val="FF0000"/>
                          </a:solidFill>
                          <a:latin typeface="Calibri"/>
                          <a:ea typeface="Times New Roman"/>
                          <a:cs typeface="Calibri"/>
                        </a:rPr>
                        <a:t>4.3% </a:t>
                      </a:r>
                      <a:r>
                        <a:rPr lang="en-US" sz="2000" dirty="0" err="1">
                          <a:solidFill>
                            <a:srgbClr val="FF0000"/>
                          </a:solidFill>
                          <a:latin typeface="Calibri"/>
                          <a:ea typeface="Times New Roman"/>
                          <a:cs typeface="Calibri"/>
                        </a:rPr>
                        <a:t>nhập</a:t>
                      </a:r>
                      <a:r>
                        <a:rPr lang="en-US" sz="2000" dirty="0">
                          <a:solidFill>
                            <a:srgbClr val="FF0000"/>
                          </a:solidFill>
                          <a:latin typeface="Calibri"/>
                          <a:ea typeface="Times New Roman"/>
                          <a:cs typeface="Calibri"/>
                        </a:rPr>
                        <a:t> ICU</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gridSpan="2">
                  <a:txBody>
                    <a:bodyPr/>
                    <a:lstStyle/>
                    <a:p>
                      <a:pPr marL="91440" indent="-91440" algn="ctr">
                        <a:spcAft>
                          <a:spcPts val="0"/>
                        </a:spcAft>
                      </a:pPr>
                      <a:r>
                        <a:rPr lang="en-US" sz="2000" b="1" dirty="0">
                          <a:solidFill>
                            <a:srgbClr val="002060"/>
                          </a:solidFill>
                          <a:latin typeface="Calibri"/>
                          <a:ea typeface="Times New Roman"/>
                          <a:cs typeface="Calibri"/>
                        </a:rPr>
                        <a:t>&lt;1% </a:t>
                      </a:r>
                      <a:r>
                        <a:rPr lang="en-US" sz="2000" b="1" dirty="0" err="1">
                          <a:solidFill>
                            <a:srgbClr val="002060"/>
                          </a:solidFill>
                          <a:latin typeface="Calibri"/>
                          <a:ea typeface="Times New Roman"/>
                          <a:cs typeface="Calibri"/>
                        </a:rPr>
                        <a:t>tử</a:t>
                      </a:r>
                      <a:r>
                        <a:rPr lang="en-US" sz="2000" b="1" dirty="0">
                          <a:solidFill>
                            <a:srgbClr val="002060"/>
                          </a:solidFill>
                          <a:latin typeface="Calibri"/>
                          <a:ea typeface="Times New Roman"/>
                          <a:cs typeface="Calibri"/>
                        </a:rPr>
                        <a:t> </a:t>
                      </a:r>
                      <a:r>
                        <a:rPr lang="en-US" sz="2000" b="1" dirty="0" err="1">
                          <a:solidFill>
                            <a:srgbClr val="002060"/>
                          </a:solidFill>
                          <a:latin typeface="Calibri"/>
                          <a:ea typeface="Times New Roman"/>
                          <a:cs typeface="Calibri"/>
                        </a:rPr>
                        <a:t>vong</a:t>
                      </a:r>
                      <a:endParaRPr lang="en-US" sz="2000" b="1" dirty="0">
                        <a:solidFill>
                          <a:srgbClr val="002060"/>
                        </a:solidFill>
                        <a:latin typeface="Calibri"/>
                        <a:ea typeface="Times New Roman"/>
                        <a:cs typeface="Calibri"/>
                      </a:endParaRPr>
                    </a:p>
                    <a:p>
                      <a:pPr marL="91440" indent="-91440" algn="ctr">
                        <a:spcAft>
                          <a:spcPts val="0"/>
                        </a:spcAft>
                      </a:pPr>
                      <a:r>
                        <a:rPr lang="en-US" sz="2000" b="1" dirty="0">
                          <a:solidFill>
                            <a:srgbClr val="002060"/>
                          </a:solidFill>
                          <a:latin typeface="Calibri"/>
                          <a:ea typeface="Times New Roman"/>
                          <a:cs typeface="Calibri"/>
                        </a:rPr>
                        <a:t>1.6% </a:t>
                      </a:r>
                      <a:r>
                        <a:rPr lang="en-US" sz="2000" b="1" dirty="0" err="1">
                          <a:solidFill>
                            <a:srgbClr val="002060"/>
                          </a:solidFill>
                          <a:latin typeface="Calibri"/>
                          <a:ea typeface="Times New Roman"/>
                          <a:cs typeface="Calibri"/>
                        </a:rPr>
                        <a:t>nhập</a:t>
                      </a:r>
                      <a:r>
                        <a:rPr lang="en-US" sz="2000" b="1" dirty="0">
                          <a:solidFill>
                            <a:srgbClr val="002060"/>
                          </a:solidFill>
                          <a:latin typeface="Calibri"/>
                          <a:ea typeface="Times New Roman"/>
                          <a:cs typeface="Calibri"/>
                        </a:rPr>
                        <a:t> ICU</a:t>
                      </a:r>
                      <a:endParaRPr lang="en-US" sz="1600" b="1"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7"/>
                  </a:ext>
                </a:extLst>
              </a:tr>
              <a:tr h="172387">
                <a:tc vMerge="1">
                  <a:txBody>
                    <a:bodyPr/>
                    <a:lstStyle/>
                    <a:p>
                      <a:endParaRPr lang="en-US"/>
                    </a:p>
                  </a:txBody>
                  <a:tcPr/>
                </a:tc>
                <a:tc>
                  <a:txBody>
                    <a:bodyPr/>
                    <a:lstStyle/>
                    <a:p>
                      <a:pPr marL="91440" indent="-91440" algn="just">
                        <a:spcAft>
                          <a:spcPts val="0"/>
                        </a:spcAft>
                      </a:pPr>
                      <a:r>
                        <a:rPr lang="en-US" sz="2000" dirty="0">
                          <a:solidFill>
                            <a:schemeClr val="bg1"/>
                          </a:solidFill>
                          <a:latin typeface="Calibri"/>
                          <a:ea typeface="Times New Roman"/>
                          <a:cs typeface="Calibri"/>
                        </a:rPr>
                        <a:t>Theo </a:t>
                      </a:r>
                      <a:r>
                        <a:rPr lang="en-US" sz="2000" dirty="0" err="1">
                          <a:solidFill>
                            <a:schemeClr val="bg1"/>
                          </a:solidFill>
                          <a:latin typeface="Calibri"/>
                          <a:ea typeface="Times New Roman"/>
                          <a:cs typeface="Calibri"/>
                        </a:rPr>
                        <a:t>dõi</a:t>
                      </a:r>
                      <a:r>
                        <a:rPr lang="en-US" sz="2000" dirty="0">
                          <a:solidFill>
                            <a:schemeClr val="bg1"/>
                          </a:solidFill>
                          <a:latin typeface="Calibri"/>
                          <a:ea typeface="Times New Roman"/>
                          <a:cs typeface="Calibri"/>
                        </a:rPr>
                        <a:t> </a:t>
                      </a:r>
                      <a:r>
                        <a:rPr lang="en-US" sz="2000" dirty="0" err="1">
                          <a:solidFill>
                            <a:schemeClr val="bg1"/>
                          </a:solidFill>
                          <a:latin typeface="Calibri"/>
                          <a:ea typeface="Times New Roman"/>
                          <a:cs typeface="Calibri"/>
                        </a:rPr>
                        <a:t>ngắn</a:t>
                      </a:r>
                      <a:endParaRPr lang="en-US" sz="1600" dirty="0">
                        <a:solidFill>
                          <a:schemeClr val="bg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91440" indent="-91440" algn="just">
                        <a:spcAft>
                          <a:spcPts val="0"/>
                        </a:spcAft>
                      </a:pPr>
                      <a:r>
                        <a:rPr lang="en-US" sz="2000" dirty="0">
                          <a:solidFill>
                            <a:srgbClr val="FF0000"/>
                          </a:solidFill>
                          <a:latin typeface="Calibri"/>
                          <a:ea typeface="Times New Roman"/>
                          <a:cs typeface="Calibri"/>
                        </a:rPr>
                        <a:t>19%</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gridSpan="2">
                  <a:txBody>
                    <a:bodyPr/>
                    <a:lstStyle/>
                    <a:p>
                      <a:pPr marL="91440" indent="-91440" algn="ctr">
                        <a:spcAft>
                          <a:spcPts val="0"/>
                        </a:spcAft>
                      </a:pPr>
                      <a:r>
                        <a:rPr lang="en-US" sz="2000" b="1" dirty="0">
                          <a:solidFill>
                            <a:srgbClr val="002060"/>
                          </a:solidFill>
                          <a:latin typeface="Calibri"/>
                          <a:ea typeface="Times New Roman"/>
                          <a:cs typeface="Calibri"/>
                        </a:rPr>
                        <a:t>13%</a:t>
                      </a:r>
                      <a:endParaRPr lang="en-US" sz="1600" b="1"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8"/>
                  </a:ext>
                </a:extLst>
              </a:tr>
              <a:tr h="172387">
                <a:tc vMerge="1">
                  <a:txBody>
                    <a:bodyPr/>
                    <a:lstStyle/>
                    <a:p>
                      <a:endParaRPr lang="en-US"/>
                    </a:p>
                  </a:txBody>
                  <a:tcPr/>
                </a:tc>
                <a:tc>
                  <a:txBody>
                    <a:bodyPr/>
                    <a:lstStyle/>
                    <a:p>
                      <a:pPr marL="91440" indent="-91440" algn="just">
                        <a:spcAft>
                          <a:spcPts val="0"/>
                        </a:spcAft>
                      </a:pPr>
                      <a:r>
                        <a:rPr lang="en-US" sz="2000" dirty="0" err="1">
                          <a:solidFill>
                            <a:schemeClr val="bg1"/>
                          </a:solidFill>
                          <a:latin typeface="Calibri"/>
                          <a:ea typeface="Times New Roman"/>
                          <a:cs typeface="Calibri"/>
                        </a:rPr>
                        <a:t>Nội</a:t>
                      </a:r>
                      <a:r>
                        <a:rPr lang="en-US" sz="2000" dirty="0">
                          <a:solidFill>
                            <a:schemeClr val="bg1"/>
                          </a:solidFill>
                          <a:latin typeface="Calibri"/>
                          <a:ea typeface="Times New Roman"/>
                          <a:cs typeface="Calibri"/>
                        </a:rPr>
                        <a:t> </a:t>
                      </a:r>
                      <a:r>
                        <a:rPr lang="en-US" sz="2000" dirty="0" err="1">
                          <a:solidFill>
                            <a:schemeClr val="bg1"/>
                          </a:solidFill>
                          <a:latin typeface="Calibri"/>
                          <a:ea typeface="Times New Roman"/>
                          <a:cs typeface="Calibri"/>
                        </a:rPr>
                        <a:t>trú</a:t>
                      </a:r>
                      <a:endParaRPr lang="en-US" sz="1600" dirty="0">
                        <a:solidFill>
                          <a:schemeClr val="bg1"/>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91440" indent="-91440" algn="just">
                        <a:spcAft>
                          <a:spcPts val="0"/>
                        </a:spcAft>
                      </a:pPr>
                      <a:r>
                        <a:rPr lang="en-US" sz="2000" dirty="0" err="1">
                          <a:solidFill>
                            <a:srgbClr val="FF0000"/>
                          </a:solidFill>
                          <a:latin typeface="Calibri"/>
                          <a:ea typeface="Times New Roman"/>
                          <a:cs typeface="Calibri"/>
                        </a:rPr>
                        <a:t>Giảm</a:t>
                      </a:r>
                      <a:r>
                        <a:rPr lang="en-US" sz="2000" dirty="0">
                          <a:solidFill>
                            <a:srgbClr val="FF0000"/>
                          </a:solidFill>
                          <a:latin typeface="Calibri"/>
                          <a:ea typeface="Times New Roman"/>
                          <a:cs typeface="Calibri"/>
                        </a:rPr>
                        <a:t> 31% </a:t>
                      </a:r>
                      <a:endParaRPr lang="en-US" sz="1600" dirty="0">
                        <a:solidFill>
                          <a:srgbClr val="FF0000"/>
                        </a:solidFill>
                        <a:latin typeface="Calibri"/>
                        <a:ea typeface="Calibri"/>
                        <a:cs typeface="Times New Roman"/>
                      </a:endParaRPr>
                    </a:p>
                  </a:txBody>
                  <a:tcPr marL="64645" marR="64645"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gridSpan="2">
                  <a:txBody>
                    <a:bodyPr/>
                    <a:lstStyle/>
                    <a:p>
                      <a:pPr marL="91440" indent="-91440" algn="ctr">
                        <a:spcAft>
                          <a:spcPts val="0"/>
                        </a:spcAft>
                      </a:pPr>
                      <a:r>
                        <a:rPr lang="en-US" sz="2000" b="1" dirty="0" err="1">
                          <a:solidFill>
                            <a:srgbClr val="002060"/>
                          </a:solidFill>
                          <a:latin typeface="Calibri"/>
                          <a:ea typeface="Times New Roman"/>
                          <a:cs typeface="Calibri"/>
                        </a:rPr>
                        <a:t>Giảm</a:t>
                      </a:r>
                      <a:r>
                        <a:rPr lang="en-US" sz="2000" b="1" baseline="0" dirty="0">
                          <a:solidFill>
                            <a:srgbClr val="002060"/>
                          </a:solidFill>
                          <a:latin typeface="Calibri"/>
                          <a:ea typeface="Times New Roman"/>
                          <a:cs typeface="Calibri"/>
                        </a:rPr>
                        <a:t> </a:t>
                      </a:r>
                      <a:r>
                        <a:rPr lang="en-US" sz="2000" b="1" dirty="0">
                          <a:solidFill>
                            <a:srgbClr val="002060"/>
                          </a:solidFill>
                          <a:latin typeface="Calibri"/>
                          <a:ea typeface="Times New Roman"/>
                          <a:cs typeface="Calibri"/>
                        </a:rPr>
                        <a:t>26%</a:t>
                      </a:r>
                      <a:endParaRPr lang="en-US" sz="1600" b="1" dirty="0">
                        <a:solidFill>
                          <a:srgbClr val="002060"/>
                        </a:solidFill>
                        <a:latin typeface="Calibri"/>
                        <a:ea typeface="Calibri"/>
                        <a:cs typeface="Times New Roman"/>
                      </a:endParaRPr>
                    </a:p>
                  </a:txBody>
                  <a:tcPr marL="64645" marR="646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3DB33765-FA92-445E-9E4E-CF17F5CD03CE}"/>
              </a:ext>
            </a:extLst>
          </p:cNvPr>
          <p:cNvSpPr txBox="1"/>
          <p:nvPr/>
        </p:nvSpPr>
        <p:spPr>
          <a:xfrm>
            <a:off x="7086600" y="1483816"/>
            <a:ext cx="3581401" cy="3970318"/>
          </a:xfrm>
          <a:prstGeom prst="rect">
            <a:avLst/>
          </a:prstGeom>
          <a:solidFill>
            <a:schemeClr val="accent3">
              <a:lumMod val="60000"/>
              <a:lumOff val="40000"/>
            </a:schemeClr>
          </a:solidFill>
        </p:spPr>
        <p:txBody>
          <a:bodyPr wrap="square" rtlCol="0">
            <a:spAutoFit/>
          </a:bodyPr>
          <a:lstStyle/>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a:p>
            <a:pPr>
              <a:defRPr/>
            </a:pPr>
            <a:endParaRPr lang="en-US" sz="2800" dirty="0">
              <a:solidFill>
                <a:prstClr val="black"/>
              </a:solidFill>
              <a:latin typeface="Calibri"/>
            </a:endParaRPr>
          </a:p>
        </p:txBody>
      </p:sp>
    </p:spTree>
    <p:extLst>
      <p:ext uri="{BB962C8B-B14F-4D97-AF65-F5344CB8AC3E}">
        <p14:creationId xmlns:p14="http://schemas.microsoft.com/office/powerpoint/2010/main" val="190493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121" name="Rectangle 2">
            <a:extLst>
              <a:ext uri="{FF2B5EF4-FFF2-40B4-BE49-F238E27FC236}">
                <a16:creationId xmlns:a16="http://schemas.microsoft.com/office/drawing/2014/main" id="{5754F148-697B-EB42-820F-94FCA53181B6}"/>
              </a:ext>
            </a:extLst>
          </p:cNvPr>
          <p:cNvSpPr>
            <a:spLocks noChangeArrowheads="1"/>
          </p:cNvSpPr>
          <p:nvPr/>
        </p:nvSpPr>
        <p:spPr bwMode="auto">
          <a:xfrm>
            <a:off x="2209800" y="304800"/>
            <a:ext cx="7620000" cy="609600"/>
          </a:xfrm>
          <a:prstGeom prst="rect">
            <a:avLst/>
          </a:prstGeom>
          <a:noFill/>
          <a:ln w="9525">
            <a:noFill/>
            <a:miter lim="800000"/>
            <a:headEnd/>
            <a:tailEnd/>
          </a:ln>
        </p:spPr>
        <p:txBody>
          <a:bodyPr lIns="0" tIns="0" rIns="0" bIns="0" anchor="ctr">
            <a:spAutoFit/>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pPr algn="ctr" eaLnBrk="1" hangingPunct="1">
              <a:defRPr/>
            </a:pPr>
            <a:r>
              <a:rPr lang="de-DE" altLang="x-none" sz="4000" b="1">
                <a:solidFill>
                  <a:srgbClr val="FFFF00"/>
                </a:solidFill>
              </a:rPr>
              <a:t>Thang điểm CURB-65</a:t>
            </a:r>
            <a:r>
              <a:rPr lang="de-DE" altLang="x-none" sz="4000" b="1">
                <a:solidFill>
                  <a:schemeClr val="tx2"/>
                </a:solidFill>
                <a:effectLst>
                  <a:outerShdw blurRad="38100" dist="38100" dir="2700000" algn="tl">
                    <a:srgbClr val="000000"/>
                  </a:outerShdw>
                </a:effectLst>
              </a:rPr>
              <a:t> </a:t>
            </a:r>
          </a:p>
        </p:txBody>
      </p:sp>
      <p:sp>
        <p:nvSpPr>
          <p:cNvPr id="772122" name="Rectangle 3">
            <a:extLst>
              <a:ext uri="{FF2B5EF4-FFF2-40B4-BE49-F238E27FC236}">
                <a16:creationId xmlns:a16="http://schemas.microsoft.com/office/drawing/2014/main" id="{B89566AD-D1C9-8247-B0AB-4CB675FB013C}"/>
              </a:ext>
            </a:extLst>
          </p:cNvPr>
          <p:cNvSpPr>
            <a:spLocks noChangeArrowheads="1"/>
          </p:cNvSpPr>
          <p:nvPr/>
        </p:nvSpPr>
        <p:spPr bwMode="auto">
          <a:xfrm>
            <a:off x="990611" y="1087438"/>
            <a:ext cx="4518016" cy="4133850"/>
          </a:xfrm>
          <a:prstGeom prst="rect">
            <a:avLst/>
          </a:prstGeom>
          <a:noFill/>
          <a:ln w="9525">
            <a:noFill/>
            <a:miter lim="800000"/>
            <a:headEnd/>
            <a:tailEnd/>
          </a:ln>
        </p:spPr>
        <p:txBody>
          <a:bodyPr lIns="0" tIns="0" rIns="0" bIns="0"/>
          <a:lstStyle/>
          <a:p>
            <a:pPr marL="292100" indent="-292100">
              <a:spcBef>
                <a:spcPct val="20000"/>
              </a:spcBef>
              <a:buClr>
                <a:schemeClr val="hlink"/>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Điểm</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0-1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kết</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hợp</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với</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suất</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&lt; 2%</a:t>
            </a:r>
          </a:p>
          <a:p>
            <a:pPr marL="673100" lvl="1" indent="-190500">
              <a:spcBef>
                <a:spcPct val="20000"/>
              </a:spcBef>
              <a:buClr>
                <a:schemeClr val="accent2"/>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Có</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lẽ</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thích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hợp</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để</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xử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lý</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tại</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nhà</a:t>
            </a:r>
            <a:endPar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endParaRPr>
          </a:p>
          <a:p>
            <a:pPr marL="292100" indent="-292100">
              <a:spcBef>
                <a:spcPct val="20000"/>
              </a:spcBef>
              <a:buClr>
                <a:schemeClr val="hlink"/>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Bệnh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nhân</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2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điểm</a:t>
            </a:r>
            <a:b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b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có</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nguy</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cơ</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vong</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trung</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bình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(9%) </a:t>
            </a:r>
          </a:p>
          <a:p>
            <a:pPr marL="673100" lvl="1" indent="-190500">
              <a:spcBef>
                <a:spcPct val="20000"/>
              </a:spcBef>
              <a:buClr>
                <a:schemeClr val="accent2"/>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Xem</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xét</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điều</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trị</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trong</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bệnh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viện</a:t>
            </a:r>
            <a:endPar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endParaRPr>
          </a:p>
          <a:p>
            <a:pPr marL="292100" indent="-292100">
              <a:spcBef>
                <a:spcPct val="20000"/>
              </a:spcBef>
              <a:buClr>
                <a:schemeClr val="hlink"/>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Bệnh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nhân</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&gt; 2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điểm</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có</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suất</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cao</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(&gt;19%)</a:t>
            </a:r>
          </a:p>
          <a:p>
            <a:pPr marL="673100" lvl="1" indent="-190500">
              <a:spcBef>
                <a:spcPct val="20000"/>
              </a:spcBef>
              <a:buClr>
                <a:schemeClr val="accent2"/>
              </a:buClr>
              <a:buSzPct val="70000"/>
              <a:buFont typeface="Wingdings" pitchFamily="2" charset="2"/>
              <a:buChar char="n"/>
              <a:defRPr/>
            </a:pP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Xử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trí</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trong</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bệnh</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viện</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như</a:t>
            </a:r>
            <a:r>
              <a:rPr lang="en-US"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rPr>
              <a:t> CAP </a:t>
            </a:r>
            <a:r>
              <a:rPr lang="en-US" sz="2400" dirty="0" err="1">
                <a:effectLst>
                  <a:outerShdw blurRad="38100" dist="38100" dir="2700000" algn="tl">
                    <a:srgbClr val="000000"/>
                  </a:outerShdw>
                </a:effectLst>
                <a:latin typeface="Arial Unicode MS" pitchFamily="34" charset="-128"/>
                <a:ea typeface="Arial Unicode MS" pitchFamily="34" charset="-128"/>
                <a:cs typeface="Arial Unicode MS" pitchFamily="34" charset="-128"/>
              </a:rPr>
              <a:t>nặng</a:t>
            </a:r>
            <a:endParaRPr lang="de-DE" sz="2400" dirty="0">
              <a:effectLst>
                <a:outerShdw blurRad="38100" dist="38100" dir="2700000" algn="tl">
                  <a:srgbClr val="000000"/>
                </a:outerShdw>
              </a:effectLst>
              <a:latin typeface="Arial Unicode MS" pitchFamily="34" charset="-128"/>
              <a:ea typeface="Arial Unicode MS" pitchFamily="34" charset="-128"/>
              <a:cs typeface="Arial Unicode MS" pitchFamily="34" charset="-128"/>
            </a:endParaRPr>
          </a:p>
        </p:txBody>
      </p:sp>
      <p:sp>
        <p:nvSpPr>
          <p:cNvPr id="102403" name="Text Box 4">
            <a:extLst>
              <a:ext uri="{FF2B5EF4-FFF2-40B4-BE49-F238E27FC236}">
                <a16:creationId xmlns:a16="http://schemas.microsoft.com/office/drawing/2014/main" id="{A76F7C72-6749-47B0-B47D-41CC02F4848B}"/>
              </a:ext>
            </a:extLst>
          </p:cNvPr>
          <p:cNvSpPr txBox="1">
            <a:spLocks noChangeArrowheads="1"/>
          </p:cNvSpPr>
          <p:nvPr/>
        </p:nvSpPr>
        <p:spPr bwMode="auto">
          <a:xfrm>
            <a:off x="6337301" y="2825751"/>
            <a:ext cx="982663" cy="307777"/>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400" b="1" i="1"/>
              <a:t>0 hoặc 1</a:t>
            </a:r>
            <a:endParaRPr lang="en-US" altLang="en-US" sz="1400" b="1"/>
          </a:p>
        </p:txBody>
      </p:sp>
      <p:sp>
        <p:nvSpPr>
          <p:cNvPr id="102404" name="Text Box 5">
            <a:extLst>
              <a:ext uri="{FF2B5EF4-FFF2-40B4-BE49-F238E27FC236}">
                <a16:creationId xmlns:a16="http://schemas.microsoft.com/office/drawing/2014/main" id="{A194902A-1E21-44A1-8356-B30CFC1BBEDA}"/>
              </a:ext>
            </a:extLst>
          </p:cNvPr>
          <p:cNvSpPr txBox="1">
            <a:spLocks noChangeArrowheads="1"/>
          </p:cNvSpPr>
          <p:nvPr/>
        </p:nvSpPr>
        <p:spPr bwMode="auto">
          <a:xfrm>
            <a:off x="7820025" y="2825751"/>
            <a:ext cx="895350" cy="307777"/>
          </a:xfrm>
          <a:prstGeom prst="rect">
            <a:avLst/>
          </a:prstGeom>
          <a:noFill/>
          <a:ln w="2857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400" b="1" i="1"/>
              <a:t>2</a:t>
            </a:r>
            <a:endParaRPr lang="en-US" altLang="en-US" sz="1400" b="1"/>
          </a:p>
        </p:txBody>
      </p:sp>
      <p:sp>
        <p:nvSpPr>
          <p:cNvPr id="102405" name="Text Box 6">
            <a:extLst>
              <a:ext uri="{FF2B5EF4-FFF2-40B4-BE49-F238E27FC236}">
                <a16:creationId xmlns:a16="http://schemas.microsoft.com/office/drawing/2014/main" id="{527FBAD8-AD65-477B-A326-050F19FCC569}"/>
              </a:ext>
            </a:extLst>
          </p:cNvPr>
          <p:cNvSpPr txBox="1">
            <a:spLocks noChangeArrowheads="1"/>
          </p:cNvSpPr>
          <p:nvPr/>
        </p:nvSpPr>
        <p:spPr bwMode="auto">
          <a:xfrm>
            <a:off x="9309100" y="2820989"/>
            <a:ext cx="895350"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400" b="1" i="1"/>
              <a:t>3 +</a:t>
            </a:r>
            <a:endParaRPr lang="en-US" altLang="en-US" sz="1400" b="1"/>
          </a:p>
        </p:txBody>
      </p:sp>
      <p:sp>
        <p:nvSpPr>
          <p:cNvPr id="102406" name="Text Box 7">
            <a:extLst>
              <a:ext uri="{FF2B5EF4-FFF2-40B4-BE49-F238E27FC236}">
                <a16:creationId xmlns:a16="http://schemas.microsoft.com/office/drawing/2014/main" id="{21D3F82F-867B-47D0-BA91-82F05CAF961F}"/>
              </a:ext>
            </a:extLst>
          </p:cNvPr>
          <p:cNvSpPr txBox="1">
            <a:spLocks noChangeArrowheads="1"/>
          </p:cNvSpPr>
          <p:nvPr/>
        </p:nvSpPr>
        <p:spPr bwMode="auto">
          <a:xfrm>
            <a:off x="6210300" y="1089026"/>
            <a:ext cx="4114800" cy="1408113"/>
          </a:xfrm>
          <a:prstGeom prst="rect">
            <a:avLst/>
          </a:prstGeom>
          <a:solidFill>
            <a:schemeClr val="bg1"/>
          </a:solidFill>
          <a:ln w="38100">
            <a:solidFill>
              <a:schemeClr val="tx1"/>
            </a:solidFill>
            <a:miter lim="800000"/>
            <a:headEnd/>
            <a:tailEnd/>
          </a:ln>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396875" indent="-1714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t>Bất kỳ tiêu chuẩn:</a:t>
            </a:r>
          </a:p>
          <a:p>
            <a:pPr lvl="1" eaLnBrk="1" hangingPunct="1">
              <a:spcBef>
                <a:spcPct val="0"/>
              </a:spcBef>
              <a:buClrTx/>
              <a:buSzTx/>
              <a:buFontTx/>
              <a:buNone/>
            </a:pPr>
            <a:r>
              <a:rPr lang="en-US" altLang="en-US" sz="1200"/>
              <a:t>Lú lẫn (</a:t>
            </a:r>
            <a:r>
              <a:rPr lang="en-US" altLang="en-US" sz="1200">
                <a:solidFill>
                  <a:srgbClr val="FF33CC"/>
                </a:solidFill>
                <a:latin typeface="Arial Black" panose="020B0A04020102020204" pitchFamily="34" charset="0"/>
              </a:rPr>
              <a:t>C</a:t>
            </a:r>
            <a:r>
              <a:rPr lang="en-US" altLang="en-US" sz="1200"/>
              <a:t>onfusion)* </a:t>
            </a:r>
          </a:p>
          <a:p>
            <a:pPr lvl="1" eaLnBrk="1" hangingPunct="1">
              <a:spcBef>
                <a:spcPct val="0"/>
              </a:spcBef>
              <a:buClrTx/>
              <a:buSzTx/>
              <a:buFontTx/>
              <a:buNone/>
            </a:pPr>
            <a:r>
              <a:rPr lang="en-US" altLang="en-US" sz="1200">
                <a:solidFill>
                  <a:srgbClr val="FF33CC"/>
                </a:solidFill>
                <a:latin typeface="Arial Black" panose="020B0A04020102020204" pitchFamily="34" charset="0"/>
              </a:rPr>
              <a:t>U</a:t>
            </a:r>
            <a:r>
              <a:rPr lang="en-US" altLang="en-US" sz="1200"/>
              <a:t>rea &gt;7 mmol/l</a:t>
            </a:r>
          </a:p>
          <a:p>
            <a:pPr lvl="1" eaLnBrk="1" hangingPunct="1">
              <a:spcBef>
                <a:spcPct val="0"/>
              </a:spcBef>
              <a:buClrTx/>
              <a:buSzTx/>
              <a:buFontTx/>
              <a:buNone/>
            </a:pPr>
            <a:r>
              <a:rPr lang="en-US" altLang="en-US" sz="1200"/>
              <a:t>Tần số thở (</a:t>
            </a:r>
            <a:r>
              <a:rPr lang="en-US" altLang="en-US" sz="1200">
                <a:solidFill>
                  <a:srgbClr val="FF33CC"/>
                </a:solidFill>
                <a:latin typeface="Arial Black" panose="020B0A04020102020204" pitchFamily="34" charset="0"/>
              </a:rPr>
              <a:t>R</a:t>
            </a:r>
            <a:r>
              <a:rPr lang="en-US" altLang="en-US" sz="1200"/>
              <a:t>espiratory Rate) ≥ 30 lần/phút</a:t>
            </a:r>
          </a:p>
          <a:p>
            <a:pPr lvl="1" eaLnBrk="1" hangingPunct="1">
              <a:spcBef>
                <a:spcPct val="0"/>
              </a:spcBef>
              <a:buClrTx/>
              <a:buSzTx/>
              <a:buFontTx/>
              <a:buNone/>
            </a:pPr>
            <a:r>
              <a:rPr lang="en-US" altLang="en-US" sz="1200"/>
              <a:t>Huyết áp (</a:t>
            </a:r>
            <a:r>
              <a:rPr lang="en-US" altLang="en-US" sz="1200">
                <a:solidFill>
                  <a:srgbClr val="FF33CC"/>
                </a:solidFill>
                <a:latin typeface="Arial Black" panose="020B0A04020102020204" pitchFamily="34" charset="0"/>
              </a:rPr>
              <a:t>B</a:t>
            </a:r>
            <a:r>
              <a:rPr lang="en-US" altLang="en-US" sz="1200"/>
              <a:t>lood pressure) (SBP &lt;90 mmHg           hay DBP ≤60 mm Hg)</a:t>
            </a:r>
          </a:p>
          <a:p>
            <a:pPr lvl="1" eaLnBrk="1" hangingPunct="1">
              <a:spcBef>
                <a:spcPct val="0"/>
              </a:spcBef>
              <a:buClrTx/>
              <a:buSzTx/>
              <a:buFontTx/>
              <a:buNone/>
            </a:pPr>
            <a:r>
              <a:rPr lang="en-US" altLang="en-US" sz="1200"/>
              <a:t>Tuổi ≥</a:t>
            </a:r>
            <a:r>
              <a:rPr lang="en-US" altLang="en-US" sz="1200">
                <a:solidFill>
                  <a:srgbClr val="FF33CC"/>
                </a:solidFill>
                <a:latin typeface="Arial Black" panose="020B0A04020102020204" pitchFamily="34" charset="0"/>
              </a:rPr>
              <a:t>65</a:t>
            </a:r>
            <a:r>
              <a:rPr lang="en-US" altLang="en-US" sz="1200"/>
              <a:t> </a:t>
            </a:r>
          </a:p>
        </p:txBody>
      </p:sp>
      <p:sp>
        <p:nvSpPr>
          <p:cNvPr id="102407" name="Text Box 8">
            <a:extLst>
              <a:ext uri="{FF2B5EF4-FFF2-40B4-BE49-F238E27FC236}">
                <a16:creationId xmlns:a16="http://schemas.microsoft.com/office/drawing/2014/main" id="{C9436E4C-D010-400A-A41E-77F55197CFF7}"/>
              </a:ext>
            </a:extLst>
          </p:cNvPr>
          <p:cNvSpPr txBox="1">
            <a:spLocks noChangeArrowheads="1"/>
          </p:cNvSpPr>
          <p:nvPr/>
        </p:nvSpPr>
        <p:spPr bwMode="auto">
          <a:xfrm>
            <a:off x="6024563" y="3490914"/>
            <a:ext cx="1371600" cy="104457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i="1"/>
              <a:t>Nhóm 1</a:t>
            </a:r>
            <a:endParaRPr lang="en-US" altLang="en-US" sz="1000"/>
          </a:p>
          <a:p>
            <a:pPr algn="ctr" eaLnBrk="1" hangingPunct="1">
              <a:spcBef>
                <a:spcPct val="50000"/>
              </a:spcBef>
              <a:buClrTx/>
              <a:buSzTx/>
              <a:buFontTx/>
              <a:buNone/>
            </a:pPr>
            <a:r>
              <a:rPr lang="en-US" altLang="en-US" sz="1000" b="1"/>
              <a:t>Tử vong </a:t>
            </a:r>
            <a:br>
              <a:rPr lang="en-US" altLang="en-US" sz="1000" b="1"/>
            </a:br>
            <a:r>
              <a:rPr lang="en-US" altLang="en-US" sz="1000" b="1"/>
              <a:t>thấp </a:t>
            </a:r>
            <a:br>
              <a:rPr lang="en-US" altLang="en-US" sz="1000" b="1"/>
            </a:br>
            <a:r>
              <a:rPr lang="en-US" altLang="en-US" sz="1000" b="1"/>
              <a:t>(1.5%)</a:t>
            </a:r>
            <a:endParaRPr lang="en-US" altLang="en-US" sz="1000"/>
          </a:p>
          <a:p>
            <a:pPr algn="ctr" eaLnBrk="1" hangingPunct="1">
              <a:spcBef>
                <a:spcPct val="50000"/>
              </a:spcBef>
              <a:buClrTx/>
              <a:buSzTx/>
              <a:buFontTx/>
              <a:buNone/>
            </a:pPr>
            <a:r>
              <a:rPr lang="en-US" altLang="en-US" sz="1000"/>
              <a:t>(n=324, tử vong=5)</a:t>
            </a:r>
          </a:p>
        </p:txBody>
      </p:sp>
      <p:sp>
        <p:nvSpPr>
          <p:cNvPr id="102408" name="Text Box 9">
            <a:extLst>
              <a:ext uri="{FF2B5EF4-FFF2-40B4-BE49-F238E27FC236}">
                <a16:creationId xmlns:a16="http://schemas.microsoft.com/office/drawing/2014/main" id="{29BFFAC3-F8F0-43F2-AC6D-6A9BFE3A5A34}"/>
              </a:ext>
            </a:extLst>
          </p:cNvPr>
          <p:cNvSpPr txBox="1">
            <a:spLocks noChangeArrowheads="1"/>
          </p:cNvSpPr>
          <p:nvPr/>
        </p:nvSpPr>
        <p:spPr bwMode="auto">
          <a:xfrm>
            <a:off x="7464426" y="3490914"/>
            <a:ext cx="1489075" cy="1044575"/>
          </a:xfrm>
          <a:prstGeom prst="rect">
            <a:avLst/>
          </a:prstGeom>
          <a:noFill/>
          <a:ln w="3810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i="1"/>
              <a:t>Nhóm 2</a:t>
            </a:r>
            <a:endParaRPr lang="en-US" altLang="en-US" sz="1000"/>
          </a:p>
          <a:p>
            <a:pPr algn="ctr" eaLnBrk="1" hangingPunct="1">
              <a:spcBef>
                <a:spcPct val="50000"/>
              </a:spcBef>
              <a:buClrTx/>
              <a:buSzTx/>
              <a:buFontTx/>
              <a:buNone/>
            </a:pPr>
            <a:r>
              <a:rPr lang="en-US" altLang="en-US" sz="1000" b="1"/>
              <a:t>Tử vong trung bình (9.2%)</a:t>
            </a:r>
          </a:p>
          <a:p>
            <a:pPr algn="ctr" eaLnBrk="1" hangingPunct="1">
              <a:spcBef>
                <a:spcPct val="50000"/>
              </a:spcBef>
              <a:buClrTx/>
              <a:buSzTx/>
              <a:buFontTx/>
              <a:buNone/>
            </a:pPr>
            <a:r>
              <a:rPr lang="en-US" altLang="en-US" sz="1000"/>
              <a:t>(n=184, tử vong=17)</a:t>
            </a:r>
          </a:p>
        </p:txBody>
      </p:sp>
      <p:sp>
        <p:nvSpPr>
          <p:cNvPr id="102409" name="Text Box 10">
            <a:extLst>
              <a:ext uri="{FF2B5EF4-FFF2-40B4-BE49-F238E27FC236}">
                <a16:creationId xmlns:a16="http://schemas.microsoft.com/office/drawing/2014/main" id="{81E23C01-2AF2-451D-BFDA-4A4D9EC46596}"/>
              </a:ext>
            </a:extLst>
          </p:cNvPr>
          <p:cNvSpPr txBox="1">
            <a:spLocks noChangeArrowheads="1"/>
          </p:cNvSpPr>
          <p:nvPr/>
        </p:nvSpPr>
        <p:spPr bwMode="auto">
          <a:xfrm>
            <a:off x="9067801" y="3490914"/>
            <a:ext cx="1420813" cy="10445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i="1"/>
              <a:t>Nhóm 3</a:t>
            </a:r>
            <a:endParaRPr lang="en-US" altLang="en-US" sz="1000"/>
          </a:p>
          <a:p>
            <a:pPr algn="ctr" eaLnBrk="1" hangingPunct="1">
              <a:spcBef>
                <a:spcPct val="50000"/>
              </a:spcBef>
              <a:buClrTx/>
              <a:buSzTx/>
              <a:buFontTx/>
              <a:buNone/>
            </a:pPr>
            <a:r>
              <a:rPr lang="en-US" altLang="en-US" sz="1000" b="1"/>
              <a:t>Tử vong </a:t>
            </a:r>
            <a:br>
              <a:rPr lang="en-US" altLang="en-US" sz="1000" b="1"/>
            </a:br>
            <a:r>
              <a:rPr lang="en-US" altLang="en-US" sz="1000" b="1"/>
              <a:t>cao</a:t>
            </a:r>
            <a:br>
              <a:rPr lang="en-US" altLang="en-US" sz="1000" b="1"/>
            </a:br>
            <a:r>
              <a:rPr lang="en-US" altLang="en-US" sz="1000" b="1"/>
              <a:t>(22%)</a:t>
            </a:r>
            <a:endParaRPr lang="en-US" altLang="en-US" sz="1000"/>
          </a:p>
          <a:p>
            <a:pPr algn="ctr" eaLnBrk="1" hangingPunct="1">
              <a:spcBef>
                <a:spcPct val="50000"/>
              </a:spcBef>
              <a:buClrTx/>
              <a:buSzTx/>
              <a:buFontTx/>
              <a:buNone/>
            </a:pPr>
            <a:r>
              <a:rPr lang="en-US" altLang="en-US" sz="1000"/>
              <a:t>(n=210, tử vong=47)</a:t>
            </a:r>
          </a:p>
        </p:txBody>
      </p:sp>
      <p:sp>
        <p:nvSpPr>
          <p:cNvPr id="102410" name="Text Box 11">
            <a:extLst>
              <a:ext uri="{FF2B5EF4-FFF2-40B4-BE49-F238E27FC236}">
                <a16:creationId xmlns:a16="http://schemas.microsoft.com/office/drawing/2014/main" id="{1234185E-331D-4B91-8532-536AED4E3B2A}"/>
              </a:ext>
            </a:extLst>
          </p:cNvPr>
          <p:cNvSpPr txBox="1">
            <a:spLocks noChangeArrowheads="1"/>
          </p:cNvSpPr>
          <p:nvPr/>
        </p:nvSpPr>
        <p:spPr bwMode="auto">
          <a:xfrm>
            <a:off x="6024563" y="5091113"/>
            <a:ext cx="1371600" cy="12700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a:t>Có thể thích hợp để điều trị tại nhà</a:t>
            </a:r>
            <a:endParaRPr lang="en-US" altLang="en-US" sz="1000"/>
          </a:p>
        </p:txBody>
      </p:sp>
      <p:sp>
        <p:nvSpPr>
          <p:cNvPr id="102411" name="Text Box 12">
            <a:extLst>
              <a:ext uri="{FF2B5EF4-FFF2-40B4-BE49-F238E27FC236}">
                <a16:creationId xmlns:a16="http://schemas.microsoft.com/office/drawing/2014/main" id="{B639B76B-DB3B-410F-9A37-4F7054BBA618}"/>
              </a:ext>
            </a:extLst>
          </p:cNvPr>
          <p:cNvSpPr txBox="1">
            <a:spLocks noChangeArrowheads="1"/>
          </p:cNvSpPr>
          <p:nvPr/>
        </p:nvSpPr>
        <p:spPr bwMode="auto">
          <a:xfrm>
            <a:off x="7464426" y="5091114"/>
            <a:ext cx="1489075" cy="1273175"/>
          </a:xfrm>
          <a:prstGeom prst="rect">
            <a:avLst/>
          </a:prstGeom>
          <a:noFill/>
          <a:ln w="3810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a:t>Xem xét điều trị theo dõi trong bệnh viện</a:t>
            </a:r>
            <a:endParaRPr lang="en-US" altLang="en-US" sz="1000"/>
          </a:p>
          <a:p>
            <a:pPr algn="ctr" eaLnBrk="1" hangingPunct="1">
              <a:spcBef>
                <a:spcPct val="50000"/>
              </a:spcBef>
              <a:buClrTx/>
              <a:buSzTx/>
              <a:buFontTx/>
              <a:buNone/>
            </a:pPr>
            <a:r>
              <a:rPr lang="en-US" altLang="en-US" sz="1000">
                <a:latin typeface="Arial Narrow" panose="020B0606020202030204" pitchFamily="34" charset="0"/>
              </a:rPr>
              <a:t>Các lựa chọn có thể gồm:</a:t>
            </a:r>
          </a:p>
          <a:p>
            <a:pPr algn="ctr" eaLnBrk="1" hangingPunct="1">
              <a:spcBef>
                <a:spcPct val="0"/>
              </a:spcBef>
              <a:buClrTx/>
              <a:buSzTx/>
              <a:buFontTx/>
              <a:buNone/>
            </a:pPr>
            <a:r>
              <a:rPr lang="en-US" altLang="en-US" sz="1000">
                <a:latin typeface="Arial Narrow" panose="020B0606020202030204" pitchFamily="34" charset="0"/>
              </a:rPr>
              <a:t>Nội trú ngắn hạn;</a:t>
            </a:r>
          </a:p>
          <a:p>
            <a:pPr algn="ctr" eaLnBrk="1" hangingPunct="1">
              <a:spcBef>
                <a:spcPct val="0"/>
              </a:spcBef>
              <a:buClrTx/>
              <a:buSzTx/>
              <a:buFontTx/>
              <a:buNone/>
            </a:pPr>
            <a:r>
              <a:rPr lang="en-US" altLang="en-US" sz="1000">
                <a:latin typeface="Arial Narrow" panose="020B0606020202030204" pitchFamily="34" charset="0"/>
              </a:rPr>
              <a:t>Ngoại viện theo dõi tại bệnh viện</a:t>
            </a:r>
          </a:p>
        </p:txBody>
      </p:sp>
      <p:sp>
        <p:nvSpPr>
          <p:cNvPr id="102412" name="Text Box 13">
            <a:extLst>
              <a:ext uri="{FF2B5EF4-FFF2-40B4-BE49-F238E27FC236}">
                <a16:creationId xmlns:a16="http://schemas.microsoft.com/office/drawing/2014/main" id="{917D913E-22F7-43CC-A2A0-FE423B108406}"/>
              </a:ext>
            </a:extLst>
          </p:cNvPr>
          <p:cNvSpPr txBox="1">
            <a:spLocks noChangeArrowheads="1"/>
          </p:cNvSpPr>
          <p:nvPr/>
        </p:nvSpPr>
        <p:spPr bwMode="auto">
          <a:xfrm>
            <a:off x="9067800" y="5091113"/>
            <a:ext cx="1371600" cy="1270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ClrTx/>
              <a:buSzTx/>
              <a:buFontTx/>
              <a:buNone/>
            </a:pPr>
            <a:r>
              <a:rPr lang="en-US" altLang="en-US" sz="1000" b="1"/>
              <a:t>Xử trí trong bệnh viện như viêm phổi nặng</a:t>
            </a:r>
            <a:endParaRPr lang="en-US" altLang="en-US" sz="1000"/>
          </a:p>
          <a:p>
            <a:pPr algn="ctr" eaLnBrk="1" hangingPunct="1">
              <a:spcBef>
                <a:spcPct val="50000"/>
              </a:spcBef>
              <a:buClrTx/>
              <a:buSzTx/>
              <a:buFontTx/>
              <a:buNone/>
            </a:pPr>
            <a:r>
              <a:rPr lang="en-US" altLang="en-US" sz="1000">
                <a:latin typeface="Arial Narrow" panose="020B0606020202030204" pitchFamily="34" charset="0"/>
              </a:rPr>
              <a:t>Đánh giá chuyển  ICU đặc biệt nếu điểm  CURB-65  = 4 hoặc 5</a:t>
            </a:r>
          </a:p>
        </p:txBody>
      </p:sp>
      <p:sp>
        <p:nvSpPr>
          <p:cNvPr id="102413" name="Text Box 14">
            <a:extLst>
              <a:ext uri="{FF2B5EF4-FFF2-40B4-BE49-F238E27FC236}">
                <a16:creationId xmlns:a16="http://schemas.microsoft.com/office/drawing/2014/main" id="{1E2EC8F6-03F5-4BAD-8D8E-6202B5B27244}"/>
              </a:ext>
            </a:extLst>
          </p:cNvPr>
          <p:cNvSpPr txBox="1">
            <a:spLocks noChangeArrowheads="1"/>
          </p:cNvSpPr>
          <p:nvPr/>
        </p:nvSpPr>
        <p:spPr bwMode="auto">
          <a:xfrm>
            <a:off x="5519738" y="2554289"/>
            <a:ext cx="893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1200" b="1" i="1" dirty="0" err="1"/>
              <a:t>Điểm</a:t>
            </a:r>
            <a:endParaRPr lang="en-US" altLang="en-US" sz="1200" b="1" i="1" dirty="0"/>
          </a:p>
          <a:p>
            <a:pPr eaLnBrk="1" hangingPunct="1">
              <a:spcBef>
                <a:spcPct val="50000"/>
              </a:spcBef>
              <a:buClrTx/>
              <a:buSzTx/>
              <a:buFontTx/>
              <a:buNone/>
            </a:pPr>
            <a:r>
              <a:rPr lang="en-US" altLang="en-US" sz="1200" b="1" i="1" dirty="0"/>
              <a:t>CURB-65</a:t>
            </a:r>
          </a:p>
        </p:txBody>
      </p:sp>
      <p:sp>
        <p:nvSpPr>
          <p:cNvPr id="102414" name="Text Box 15">
            <a:extLst>
              <a:ext uri="{FF2B5EF4-FFF2-40B4-BE49-F238E27FC236}">
                <a16:creationId xmlns:a16="http://schemas.microsoft.com/office/drawing/2014/main" id="{E28CC92D-79DD-4EBE-BF4B-A0C480D8AC2E}"/>
              </a:ext>
            </a:extLst>
          </p:cNvPr>
          <p:cNvSpPr txBox="1">
            <a:spLocks noChangeArrowheads="1"/>
          </p:cNvSpPr>
          <p:nvPr/>
        </p:nvSpPr>
        <p:spPr bwMode="auto">
          <a:xfrm>
            <a:off x="5635625" y="461168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1200" b="1" i="1" dirty="0" err="1"/>
              <a:t>Lựa</a:t>
            </a:r>
            <a:r>
              <a:rPr lang="en-US" altLang="en-US" sz="1200" b="1" i="1" dirty="0"/>
              <a:t> </a:t>
            </a:r>
            <a:r>
              <a:rPr lang="en-US" altLang="en-US" sz="1200" b="1" i="1" dirty="0" err="1"/>
              <a:t>chọn</a:t>
            </a:r>
            <a:r>
              <a:rPr lang="en-US" altLang="en-US" sz="1200" b="1" i="1" dirty="0"/>
              <a:t> </a:t>
            </a:r>
            <a:r>
              <a:rPr lang="en-US" altLang="en-US" sz="1200" b="1" i="1" dirty="0" err="1"/>
              <a:t>điều</a:t>
            </a:r>
            <a:r>
              <a:rPr lang="en-US" altLang="en-US" sz="1200" b="1" i="1" dirty="0"/>
              <a:t> </a:t>
            </a:r>
            <a:r>
              <a:rPr lang="en-US" altLang="en-US" sz="1200" b="1" i="1" dirty="0" err="1"/>
              <a:t>trị</a:t>
            </a:r>
            <a:endParaRPr lang="en-US" altLang="en-US" sz="1200" b="1" i="1" dirty="0"/>
          </a:p>
        </p:txBody>
      </p:sp>
      <p:cxnSp>
        <p:nvCxnSpPr>
          <p:cNvPr id="102415" name="AutoShape 16">
            <a:extLst>
              <a:ext uri="{FF2B5EF4-FFF2-40B4-BE49-F238E27FC236}">
                <a16:creationId xmlns:a16="http://schemas.microsoft.com/office/drawing/2014/main" id="{F6AF232A-5076-43CC-9916-DE92B4F46CE9}"/>
              </a:ext>
            </a:extLst>
          </p:cNvPr>
          <p:cNvCxnSpPr>
            <a:cxnSpLocks noChangeShapeType="1"/>
            <a:stCxn id="102406" idx="2"/>
            <a:endCxn id="102403" idx="0"/>
          </p:cNvCxnSpPr>
          <p:nvPr/>
        </p:nvCxnSpPr>
        <p:spPr bwMode="auto">
          <a:xfrm rot="5400000">
            <a:off x="7383860" y="1941910"/>
            <a:ext cx="328612" cy="1439068"/>
          </a:xfrm>
          <a:prstGeom prst="bentConnector3">
            <a:avLst>
              <a:gd name="adj1" fmla="val 50000"/>
            </a:avLst>
          </a:prstGeom>
          <a:noFill/>
          <a:ln w="9525">
            <a:solidFill>
              <a:schemeClr val="bg1"/>
            </a:solidFill>
            <a:miter lim="800000"/>
            <a:headEnd/>
            <a:tailEnd/>
          </a:ln>
          <a:extLst>
            <a:ext uri="{909E8E84-426E-40DD-AFC4-6F175D3DCCD1}">
              <a14:hiddenFill xmlns:a14="http://schemas.microsoft.com/office/drawing/2010/main">
                <a:noFill/>
              </a14:hiddenFill>
            </a:ext>
          </a:extLst>
        </p:spPr>
      </p:cxnSp>
      <p:cxnSp>
        <p:nvCxnSpPr>
          <p:cNvPr id="102416" name="AutoShape 17">
            <a:extLst>
              <a:ext uri="{FF2B5EF4-FFF2-40B4-BE49-F238E27FC236}">
                <a16:creationId xmlns:a16="http://schemas.microsoft.com/office/drawing/2014/main" id="{1A5B0659-96DD-4E8B-8333-D8690F67310B}"/>
              </a:ext>
            </a:extLst>
          </p:cNvPr>
          <p:cNvCxnSpPr>
            <a:cxnSpLocks noChangeShapeType="1"/>
            <a:stCxn id="102406" idx="2"/>
            <a:endCxn id="102405" idx="0"/>
          </p:cNvCxnSpPr>
          <p:nvPr/>
        </p:nvCxnSpPr>
        <p:spPr bwMode="auto">
          <a:xfrm rot="16200000" flipH="1">
            <a:off x="8850312" y="1914526"/>
            <a:ext cx="323850" cy="1489075"/>
          </a:xfrm>
          <a:prstGeom prst="bentConnector3">
            <a:avLst>
              <a:gd name="adj1" fmla="val 50000"/>
            </a:avLst>
          </a:prstGeom>
          <a:noFill/>
          <a:ln w="9525">
            <a:solidFill>
              <a:schemeClr val="bg1"/>
            </a:solidFill>
            <a:miter lim="800000"/>
            <a:headEnd/>
            <a:tailEnd/>
          </a:ln>
          <a:extLst>
            <a:ext uri="{909E8E84-426E-40DD-AFC4-6F175D3DCCD1}">
              <a14:hiddenFill xmlns:a14="http://schemas.microsoft.com/office/drawing/2010/main">
                <a:noFill/>
              </a14:hiddenFill>
            </a:ext>
          </a:extLst>
        </p:spPr>
      </p:cxnSp>
      <p:cxnSp>
        <p:nvCxnSpPr>
          <p:cNvPr id="102417" name="AutoShape 18">
            <a:extLst>
              <a:ext uri="{FF2B5EF4-FFF2-40B4-BE49-F238E27FC236}">
                <a16:creationId xmlns:a16="http://schemas.microsoft.com/office/drawing/2014/main" id="{86955436-924A-465D-95D7-B169B5C46071}"/>
              </a:ext>
            </a:extLst>
          </p:cNvPr>
          <p:cNvCxnSpPr>
            <a:cxnSpLocks noChangeShapeType="1"/>
            <a:stCxn id="102406" idx="2"/>
            <a:endCxn id="102404" idx="0"/>
          </p:cNvCxnSpPr>
          <p:nvPr/>
        </p:nvCxnSpPr>
        <p:spPr bwMode="auto">
          <a:xfrm>
            <a:off x="8267700" y="2497138"/>
            <a:ext cx="0" cy="328612"/>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102418" name="AutoShape 19">
            <a:extLst>
              <a:ext uri="{FF2B5EF4-FFF2-40B4-BE49-F238E27FC236}">
                <a16:creationId xmlns:a16="http://schemas.microsoft.com/office/drawing/2014/main" id="{4AA86B37-6A73-4F38-ACAB-18FF3AB0BE31}"/>
              </a:ext>
            </a:extLst>
          </p:cNvPr>
          <p:cNvCxnSpPr>
            <a:cxnSpLocks noChangeShapeType="1"/>
            <a:stCxn id="102407" idx="2"/>
            <a:endCxn id="102410" idx="0"/>
          </p:cNvCxnSpPr>
          <p:nvPr/>
        </p:nvCxnSpPr>
        <p:spPr bwMode="auto">
          <a:xfrm>
            <a:off x="6710363" y="4554539"/>
            <a:ext cx="0" cy="517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419" name="AutoShape 20">
            <a:extLst>
              <a:ext uri="{FF2B5EF4-FFF2-40B4-BE49-F238E27FC236}">
                <a16:creationId xmlns:a16="http://schemas.microsoft.com/office/drawing/2014/main" id="{DF7E51F3-DC4E-429F-BE3A-2A74EDA4D27A}"/>
              </a:ext>
            </a:extLst>
          </p:cNvPr>
          <p:cNvCxnSpPr>
            <a:cxnSpLocks noChangeShapeType="1"/>
            <a:stCxn id="102408" idx="2"/>
            <a:endCxn id="102411" idx="0"/>
          </p:cNvCxnSpPr>
          <p:nvPr/>
        </p:nvCxnSpPr>
        <p:spPr bwMode="auto">
          <a:xfrm>
            <a:off x="8208963" y="4554539"/>
            <a:ext cx="0" cy="517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420" name="AutoShape 21">
            <a:extLst>
              <a:ext uri="{FF2B5EF4-FFF2-40B4-BE49-F238E27FC236}">
                <a16:creationId xmlns:a16="http://schemas.microsoft.com/office/drawing/2014/main" id="{CBA0141F-2D8A-410E-B879-C26A05F20763}"/>
              </a:ext>
            </a:extLst>
          </p:cNvPr>
          <p:cNvCxnSpPr>
            <a:cxnSpLocks noChangeShapeType="1"/>
            <a:stCxn id="102409" idx="2"/>
            <a:endCxn id="102412" idx="0"/>
          </p:cNvCxnSpPr>
          <p:nvPr/>
        </p:nvCxnSpPr>
        <p:spPr bwMode="auto">
          <a:xfrm flipH="1">
            <a:off x="9753600" y="4554539"/>
            <a:ext cx="25400" cy="517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02421" name="Text Box 22">
            <a:extLst>
              <a:ext uri="{FF2B5EF4-FFF2-40B4-BE49-F238E27FC236}">
                <a16:creationId xmlns:a16="http://schemas.microsoft.com/office/drawing/2014/main" id="{3FDFEFBD-214F-455D-9C10-E9B83EF28AA1}"/>
              </a:ext>
            </a:extLst>
          </p:cNvPr>
          <p:cNvSpPr txBox="1">
            <a:spLocks noChangeArrowheads="1"/>
          </p:cNvSpPr>
          <p:nvPr/>
        </p:nvSpPr>
        <p:spPr bwMode="auto">
          <a:xfrm>
            <a:off x="3657600" y="6330951"/>
            <a:ext cx="628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de-DE" altLang="en-US" sz="1000" dirty="0"/>
              <a:t>*Được xác định khi điểm khám tâm thần </a:t>
            </a:r>
            <a:r>
              <a:rPr lang="en-US" altLang="en-US" sz="1000" dirty="0"/>
              <a:t>≤</a:t>
            </a:r>
            <a:r>
              <a:rPr lang="de-DE" altLang="en-US" sz="1800" dirty="0"/>
              <a:t> </a:t>
            </a:r>
            <a:r>
              <a:rPr lang="de-DE" altLang="en-US" sz="1000" dirty="0"/>
              <a:t>8, hoặc mất định hướng về nơi chốn hay thời gian mới xuất hiện.</a:t>
            </a:r>
            <a:br>
              <a:rPr lang="de-DE" altLang="en-US" sz="1000" dirty="0"/>
            </a:br>
            <a:r>
              <a:rPr lang="de-DE" altLang="en-US" sz="1000" dirty="0"/>
              <a:t>Lim WS et al. </a:t>
            </a:r>
            <a:r>
              <a:rPr lang="de-DE" altLang="en-US" sz="1000" i="1" dirty="0"/>
              <a:t>Thorax.</a:t>
            </a:r>
            <a:r>
              <a:rPr lang="de-DE" altLang="en-US" sz="1000" dirty="0"/>
              <a:t> 2003;58:377-82.</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219B-7445-49ED-814C-04CCE235BE4B}"/>
              </a:ext>
            </a:extLst>
          </p:cNvPr>
          <p:cNvSpPr>
            <a:spLocks noGrp="1"/>
          </p:cNvSpPr>
          <p:nvPr>
            <p:ph type="title"/>
          </p:nvPr>
        </p:nvSpPr>
        <p:spPr>
          <a:xfrm>
            <a:off x="685801" y="609601"/>
            <a:ext cx="10667999" cy="762000"/>
          </a:xfrm>
        </p:spPr>
        <p:txBody>
          <a:bodyPr/>
          <a:lstStyle/>
          <a:p>
            <a:r>
              <a:rPr lang="en-US" dirty="0" err="1"/>
              <a:t>Tần</a:t>
            </a:r>
            <a:r>
              <a:rPr lang="en-US" dirty="0"/>
              <a:t> </a:t>
            </a:r>
            <a:r>
              <a:rPr lang="en-US" dirty="0" err="1"/>
              <a:t>suất</a:t>
            </a:r>
            <a:r>
              <a:rPr lang="en-US" dirty="0"/>
              <a:t> </a:t>
            </a:r>
            <a:r>
              <a:rPr lang="en-US" dirty="0" err="1"/>
              <a:t>mới</a:t>
            </a:r>
            <a:r>
              <a:rPr lang="en-US" dirty="0"/>
              <a:t> </a:t>
            </a:r>
            <a:r>
              <a:rPr lang="en-US" dirty="0" err="1"/>
              <a:t>mắc</a:t>
            </a:r>
            <a:r>
              <a:rPr lang="en-US" dirty="0"/>
              <a:t> </a:t>
            </a:r>
            <a:r>
              <a:rPr lang="en-US" dirty="0" err="1"/>
              <a:t>Viêm</a:t>
            </a:r>
            <a:r>
              <a:rPr lang="en-US" dirty="0"/>
              <a:t> </a:t>
            </a:r>
            <a:r>
              <a:rPr lang="en-US" dirty="0" err="1"/>
              <a:t>phổi</a:t>
            </a:r>
            <a:r>
              <a:rPr lang="en-US" dirty="0"/>
              <a:t> </a:t>
            </a:r>
            <a:r>
              <a:rPr lang="en-US" dirty="0" err="1"/>
              <a:t>mắc</a:t>
            </a:r>
            <a:r>
              <a:rPr lang="en-US" dirty="0"/>
              <a:t> </a:t>
            </a:r>
            <a:r>
              <a:rPr lang="en-US" dirty="0" err="1"/>
              <a:t>phải</a:t>
            </a:r>
            <a:r>
              <a:rPr lang="en-US" dirty="0"/>
              <a:t> </a:t>
            </a:r>
            <a:r>
              <a:rPr lang="en-US" dirty="0" err="1"/>
              <a:t>cộng</a:t>
            </a:r>
            <a:r>
              <a:rPr lang="en-US" dirty="0"/>
              <a:t> </a:t>
            </a:r>
            <a:r>
              <a:rPr lang="en-US" dirty="0" err="1"/>
              <a:t>đồng</a:t>
            </a:r>
            <a:endParaRPr lang="en-US" dirty="0"/>
          </a:p>
        </p:txBody>
      </p:sp>
      <p:sp>
        <p:nvSpPr>
          <p:cNvPr id="3" name="Content Placeholder 2">
            <a:extLst>
              <a:ext uri="{FF2B5EF4-FFF2-40B4-BE49-F238E27FC236}">
                <a16:creationId xmlns:a16="http://schemas.microsoft.com/office/drawing/2014/main" id="{42C7797D-869F-4334-9129-666C99B5244C}"/>
              </a:ext>
            </a:extLst>
          </p:cNvPr>
          <p:cNvSpPr>
            <a:spLocks noGrp="1"/>
          </p:cNvSpPr>
          <p:nvPr>
            <p:ph idx="1"/>
          </p:nvPr>
        </p:nvSpPr>
        <p:spPr>
          <a:xfrm>
            <a:off x="685801" y="2142067"/>
            <a:ext cx="6019799" cy="3649133"/>
          </a:xfrm>
        </p:spPr>
        <p:txBody>
          <a:bodyPr>
            <a:normAutofit/>
          </a:bodyPr>
          <a:lstStyle/>
          <a:p>
            <a:endParaRPr lang="en-US" dirty="0"/>
          </a:p>
        </p:txBody>
      </p:sp>
      <p:pic>
        <p:nvPicPr>
          <p:cNvPr id="4" name="Picture 3">
            <a:extLst>
              <a:ext uri="{FF2B5EF4-FFF2-40B4-BE49-F238E27FC236}">
                <a16:creationId xmlns:a16="http://schemas.microsoft.com/office/drawing/2014/main" id="{8A4E2DBD-0DDB-457C-AEFE-B2E5087AB056}"/>
              </a:ext>
            </a:extLst>
          </p:cNvPr>
          <p:cNvPicPr>
            <a:picLocks noChangeAspect="1"/>
          </p:cNvPicPr>
          <p:nvPr/>
        </p:nvPicPr>
        <p:blipFill>
          <a:blip r:embed="rId2"/>
          <a:stretch>
            <a:fillRect/>
          </a:stretch>
        </p:blipFill>
        <p:spPr>
          <a:xfrm>
            <a:off x="2286000" y="1284160"/>
            <a:ext cx="6934200" cy="5182247"/>
          </a:xfrm>
          <a:prstGeom prst="rect">
            <a:avLst/>
          </a:prstGeom>
        </p:spPr>
      </p:pic>
      <p:sp>
        <p:nvSpPr>
          <p:cNvPr id="5" name="TextBox 4">
            <a:extLst>
              <a:ext uri="{FF2B5EF4-FFF2-40B4-BE49-F238E27FC236}">
                <a16:creationId xmlns:a16="http://schemas.microsoft.com/office/drawing/2014/main" id="{583E04C8-629D-425C-9FDE-997F4B5D066F}"/>
              </a:ext>
            </a:extLst>
          </p:cNvPr>
          <p:cNvSpPr txBox="1"/>
          <p:nvPr/>
        </p:nvSpPr>
        <p:spPr>
          <a:xfrm>
            <a:off x="9001575" y="6464439"/>
            <a:ext cx="3190425" cy="369332"/>
          </a:xfrm>
          <a:prstGeom prst="rect">
            <a:avLst/>
          </a:prstGeom>
          <a:noFill/>
        </p:spPr>
        <p:txBody>
          <a:bodyPr wrap="none" rtlCol="0">
            <a:spAutoFit/>
          </a:bodyPr>
          <a:lstStyle/>
          <a:p>
            <a:r>
              <a:rPr lang="en-US" dirty="0"/>
              <a:t>Ferreira-Coimbra Adv </a:t>
            </a:r>
            <a:r>
              <a:rPr lang="en-US" dirty="0" err="1"/>
              <a:t>Ther</a:t>
            </a:r>
            <a:r>
              <a:rPr lang="en-US" dirty="0"/>
              <a:t> 2020</a:t>
            </a:r>
          </a:p>
        </p:txBody>
      </p:sp>
    </p:spTree>
    <p:extLst>
      <p:ext uri="{BB962C8B-B14F-4D97-AF65-F5344CB8AC3E}">
        <p14:creationId xmlns:p14="http://schemas.microsoft.com/office/powerpoint/2010/main" val="418450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09670"/>
            <a:ext cx="8610600" cy="1400530"/>
          </a:xfrm>
        </p:spPr>
        <p:txBody>
          <a:bodyPr/>
          <a:lstStyle/>
          <a:p>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a:t>
            </a:r>
          </a:p>
        </p:txBody>
      </p:sp>
      <p:sp>
        <p:nvSpPr>
          <p:cNvPr id="4" name="Content Placeholder 3"/>
          <p:cNvSpPr>
            <a:spLocks noGrp="1"/>
          </p:cNvSpPr>
          <p:nvPr>
            <p:ph type="body" idx="1"/>
          </p:nvPr>
        </p:nvSpPr>
        <p:spPr>
          <a:xfrm>
            <a:off x="1524001" y="1488239"/>
            <a:ext cx="2210725" cy="576262"/>
          </a:xfrm>
        </p:spPr>
        <p:txBody>
          <a:bodyPr/>
          <a:lstStyle/>
          <a:p>
            <a:r>
              <a:rPr lang="en-US" dirty="0" err="1">
                <a:solidFill>
                  <a:schemeClr val="tx1"/>
                </a:solidFill>
                <a:latin typeface="Arial" panose="020B0604020202020204" pitchFamily="34" charset="0"/>
                <a:cs typeface="Arial" panose="020B0604020202020204" pitchFamily="34" charset="0"/>
              </a:rPr>
              <a:t>Tiền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căn</a:t>
            </a:r>
            <a:endParaRPr lang="en-US" dirty="0">
              <a:solidFill>
                <a:schemeClr val="tx1"/>
              </a:solidFill>
              <a:latin typeface="Arial" panose="020B0604020202020204" pitchFamily="34" charset="0"/>
              <a:cs typeface="Arial" panose="020B0604020202020204" pitchFamily="34" charset="0"/>
            </a:endParaRPr>
          </a:p>
        </p:txBody>
      </p:sp>
      <p:sp>
        <p:nvSpPr>
          <p:cNvPr id="7" name="Text Placeholder 6"/>
          <p:cNvSpPr>
            <a:spLocks noGrp="1"/>
          </p:cNvSpPr>
          <p:nvPr>
            <p:ph type="body" sz="half" idx="15"/>
          </p:nvPr>
        </p:nvSpPr>
        <p:spPr>
          <a:xfrm>
            <a:off x="1341150" y="2174039"/>
            <a:ext cx="2424029" cy="3962400"/>
          </a:xfrm>
        </p:spPr>
        <p:txBody>
          <a:bodyPr/>
          <a:lstStyle/>
          <a:p>
            <a:pPr lvl="1"/>
            <a:r>
              <a:rPr lang="en-US" sz="1800" dirty="0">
                <a:latin typeface="Arial" panose="020B0604020202020204" pitchFamily="34" charset="0"/>
                <a:cs typeface="Arial" panose="020B0604020202020204" pitchFamily="34" charset="0"/>
              </a:rPr>
              <a:t>Ung </a:t>
            </a:r>
            <a:r>
              <a:rPr lang="en-US" sz="1800" dirty="0" err="1">
                <a:latin typeface="Arial" panose="020B0604020202020204" pitchFamily="34" charset="0"/>
                <a:cs typeface="Arial" panose="020B0604020202020204" pitchFamily="34" charset="0"/>
              </a:rPr>
              <a:t>thư</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Bệnh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gan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mạn</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Bệnh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mạn</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Suy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tim</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TBMMN</a:t>
            </a:r>
          </a:p>
          <a:p>
            <a:pPr lvl="1"/>
            <a:r>
              <a:rPr lang="en-US" sz="1800" dirty="0">
                <a:latin typeface="Arial" panose="020B0604020202020204" pitchFamily="34" charset="0"/>
                <a:cs typeface="Arial" panose="020B0604020202020204" pitchFamily="34" charset="0"/>
              </a:rPr>
              <a:t>BPTNMT *</a:t>
            </a:r>
          </a:p>
          <a:p>
            <a:endParaRPr lang="en-US" sz="2000" dirty="0">
              <a:latin typeface="Arial" panose="020B0604020202020204" pitchFamily="34" charset="0"/>
              <a:cs typeface="Arial" panose="020B0604020202020204" pitchFamily="34" charset="0"/>
            </a:endParaRPr>
          </a:p>
        </p:txBody>
      </p:sp>
      <p:sp>
        <p:nvSpPr>
          <p:cNvPr id="5" name="Content Placeholder 4"/>
          <p:cNvSpPr>
            <a:spLocks noGrp="1"/>
          </p:cNvSpPr>
          <p:nvPr>
            <p:ph type="body" sz="quarter" idx="3"/>
          </p:nvPr>
        </p:nvSpPr>
        <p:spPr>
          <a:xfrm>
            <a:off x="4267470" y="1524000"/>
            <a:ext cx="2431412" cy="576262"/>
          </a:xfrm>
        </p:spPr>
        <p:txBody>
          <a:bodyPr/>
          <a:lstStyle/>
          <a:p>
            <a:r>
              <a:rPr lang="en-US" dirty="0" err="1">
                <a:solidFill>
                  <a:schemeClr val="tx1"/>
                </a:solidFill>
                <a:latin typeface="Arial" panose="020B0604020202020204" pitchFamily="34" charset="0"/>
                <a:cs typeface="Arial" panose="020B0604020202020204" pitchFamily="34" charset="0"/>
              </a:rPr>
              <a:t>Biểu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nặng</a:t>
            </a:r>
            <a:endParaRPr lang="en-US" dirty="0">
              <a:solidFill>
                <a:schemeClr val="tx1"/>
              </a:solidFill>
              <a:latin typeface="Arial" panose="020B0604020202020204" pitchFamily="34" charset="0"/>
              <a:cs typeface="Arial" panose="020B0604020202020204" pitchFamily="34" charset="0"/>
            </a:endParaRPr>
          </a:p>
        </p:txBody>
      </p:sp>
      <p:sp>
        <p:nvSpPr>
          <p:cNvPr id="8" name="Text Placeholder 7"/>
          <p:cNvSpPr>
            <a:spLocks noGrp="1"/>
          </p:cNvSpPr>
          <p:nvPr>
            <p:ph type="body" sz="half" idx="16"/>
          </p:nvPr>
        </p:nvSpPr>
        <p:spPr>
          <a:xfrm>
            <a:off x="4039528" y="2209801"/>
            <a:ext cx="2659355" cy="3040801"/>
          </a:xfrm>
        </p:spPr>
        <p:txBody>
          <a:bodyPr/>
          <a:lstStyle/>
          <a:p>
            <a:pPr lvl="1"/>
            <a:r>
              <a:rPr lang="en-US" sz="1800" dirty="0" err="1">
                <a:latin typeface="Arial" panose="020B0604020202020204" pitchFamily="34" charset="0"/>
                <a:cs typeface="Arial" panose="020B0604020202020204" pitchFamily="34" charset="0"/>
              </a:rPr>
              <a:t>Rối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loạn</a:t>
            </a:r>
            <a:r>
              <a:rPr lang="en-US" sz="1800" dirty="0">
                <a:latin typeface="Arial" panose="020B0604020202020204" pitchFamily="34" charset="0"/>
                <a:cs typeface="Arial" panose="020B0604020202020204" pitchFamily="34" charset="0"/>
              </a:rPr>
              <a:t> tri </a:t>
            </a:r>
            <a:r>
              <a:rPr lang="en-US" sz="1800" dirty="0" err="1">
                <a:latin typeface="Arial" panose="020B0604020202020204" pitchFamily="34" charset="0"/>
                <a:cs typeface="Arial" panose="020B0604020202020204" pitchFamily="34" charset="0"/>
              </a:rPr>
              <a:t>giác</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HA </a:t>
            </a:r>
            <a:r>
              <a:rPr lang="en-US" sz="1800" dirty="0" err="1">
                <a:latin typeface="Arial" panose="020B0604020202020204" pitchFamily="34" charset="0"/>
                <a:cs typeface="Arial" panose="020B0604020202020204" pitchFamily="34" charset="0"/>
              </a:rPr>
              <a:t>tâm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thu</a:t>
            </a:r>
            <a:r>
              <a:rPr lang="en-US" sz="1800" dirty="0">
                <a:latin typeface="Arial" panose="020B0604020202020204" pitchFamily="34" charset="0"/>
                <a:cs typeface="Arial" panose="020B0604020202020204" pitchFamily="34" charset="0"/>
              </a:rPr>
              <a:t> &lt; 90mmHg</a:t>
            </a:r>
          </a:p>
          <a:p>
            <a:pPr lvl="1"/>
            <a:r>
              <a:rPr lang="en-US" sz="1800" dirty="0">
                <a:latin typeface="Arial" panose="020B0604020202020204" pitchFamily="34" charset="0"/>
                <a:cs typeface="Arial" panose="020B0604020202020204" pitchFamily="34" charset="0"/>
              </a:rPr>
              <a:t>M &gt; 120l/</a:t>
            </a:r>
            <a:r>
              <a:rPr lang="en-US" sz="1800" dirty="0" err="1">
                <a:latin typeface="Arial" panose="020B0604020202020204" pitchFamily="34" charset="0"/>
                <a:cs typeface="Arial" panose="020B0604020202020204" pitchFamily="34" charset="0"/>
              </a:rPr>
              <a:t>phút</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Tần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thở</a:t>
            </a:r>
            <a:r>
              <a:rPr lang="en-US" sz="1800" dirty="0">
                <a:latin typeface="Arial" panose="020B0604020202020204" pitchFamily="34" charset="0"/>
                <a:cs typeface="Arial" panose="020B0604020202020204" pitchFamily="34" charset="0"/>
              </a:rPr>
              <a:t> &gt; 30l/</a:t>
            </a:r>
            <a:r>
              <a:rPr lang="en-US" sz="1800" dirty="0" err="1">
                <a:latin typeface="Arial" panose="020B0604020202020204" pitchFamily="34" charset="0"/>
                <a:cs typeface="Arial" panose="020B0604020202020204" pitchFamily="34" charset="0"/>
              </a:rPr>
              <a:t>phút</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 &lt; 35 </a:t>
            </a:r>
            <a:r>
              <a:rPr lang="en-US" sz="1800" dirty="0" err="1">
                <a:latin typeface="Arial" panose="020B0604020202020204" pitchFamily="34" charset="0"/>
                <a:cs typeface="Arial" panose="020B0604020202020204" pitchFamily="34" charset="0"/>
              </a:rPr>
              <a:t>hoặc</a:t>
            </a:r>
            <a:r>
              <a:rPr lang="en-US" sz="1800" dirty="0">
                <a:latin typeface="Arial" panose="020B0604020202020204" pitchFamily="34" charset="0"/>
                <a:cs typeface="Arial" panose="020B0604020202020204" pitchFamily="34" charset="0"/>
              </a:rPr>
              <a:t> &gt; 40</a:t>
            </a:r>
          </a:p>
          <a:p>
            <a:endParaRPr lang="en-US"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6698883" y="1524000"/>
            <a:ext cx="2199658" cy="576262"/>
          </a:xfrm>
        </p:spPr>
        <p:txBody>
          <a:bodyPr/>
          <a:lstStyle/>
          <a:p>
            <a:r>
              <a:rPr lang="en-US" dirty="0" err="1">
                <a:solidFill>
                  <a:schemeClr val="tx1"/>
                </a:solidFill>
                <a:latin typeface="Arial" panose="020B0604020202020204" pitchFamily="34" charset="0"/>
                <a:cs typeface="Arial" panose="020B0604020202020204" pitchFamily="34" charset="0"/>
              </a:rPr>
              <a:t>Nội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trú</a:t>
            </a:r>
            <a:endParaRPr lang="en-US" dirty="0">
              <a:solidFill>
                <a:schemeClr val="tx1"/>
              </a:solidFill>
              <a:latin typeface="Arial" panose="020B0604020202020204" pitchFamily="34" charset="0"/>
              <a:cs typeface="Arial" panose="020B0604020202020204" pitchFamily="34" charset="0"/>
            </a:endParaRPr>
          </a:p>
        </p:txBody>
      </p:sp>
      <p:sp>
        <p:nvSpPr>
          <p:cNvPr id="9" name="Text Placeholder 8"/>
          <p:cNvSpPr>
            <a:spLocks noGrp="1"/>
          </p:cNvSpPr>
          <p:nvPr>
            <p:ph type="body" sz="half" idx="17"/>
          </p:nvPr>
        </p:nvSpPr>
        <p:spPr>
          <a:xfrm>
            <a:off x="6477000" y="2209800"/>
            <a:ext cx="4191000" cy="3962400"/>
          </a:xfrm>
        </p:spPr>
        <p:txBody>
          <a:bodyPr>
            <a:normAutofit/>
          </a:bodyPr>
          <a:lstStyle/>
          <a:p>
            <a:pPr lvl="1"/>
            <a:r>
              <a:rPr lang="en-US" sz="1800" dirty="0" err="1">
                <a:latin typeface="Arial" panose="020B0604020202020204" pitchFamily="34" charset="0"/>
                <a:cs typeface="Arial" panose="020B0604020202020204" pitchFamily="34" charset="0"/>
              </a:rPr>
              <a:t>Viêm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phổi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hít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viêm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phổi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hậu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tắc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nghẽn</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Biến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chứng</a:t>
            </a:r>
            <a:r>
              <a:rPr lang="en-US" sz="1800" dirty="0">
                <a:latin typeface="Arial" panose="020B0604020202020204" pitchFamily="34" charset="0"/>
                <a:cs typeface="Arial" panose="020B0604020202020204" pitchFamily="34" charset="0"/>
              </a:rPr>
              <a:t>: TDMP, </a:t>
            </a:r>
            <a:r>
              <a:rPr lang="en-US" sz="1800" dirty="0" err="1">
                <a:latin typeface="Arial" panose="020B0604020202020204" pitchFamily="34" charset="0"/>
                <a:cs typeface="Arial" panose="020B0604020202020204" pitchFamily="34" charset="0"/>
              </a:rPr>
              <a:t>áp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hóa</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nuốt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hoặc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ăn</a:t>
            </a:r>
            <a:r>
              <a:rPr lang="en-US" sz="1800" dirty="0">
                <a:latin typeface="Arial" panose="020B0604020202020204" pitchFamily="34" charset="0"/>
                <a:cs typeface="Arial" panose="020B0604020202020204" pitchFamily="34" charset="0"/>
              </a:rPr>
              <a:t> đ</a:t>
            </a:r>
            <a:r>
              <a:rPr lang="vi-VN" sz="1800" dirty="0">
                <a:latin typeface="Arial" panose="020B0604020202020204" pitchFamily="34" charset="0"/>
                <a:cs typeface="Arial" panose="020B0604020202020204" pitchFamily="34" charset="0"/>
              </a:rPr>
              <a:t>ư</a:t>
            </a:r>
            <a:r>
              <a:rPr lang="en-US" sz="1800" dirty="0" err="1">
                <a:latin typeface="Arial" panose="020B0604020202020204" pitchFamily="34" charset="0"/>
                <a:cs typeface="Arial" panose="020B0604020202020204" pitchFamily="34" charset="0"/>
              </a:rPr>
              <a:t>ợc</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Tâm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tâm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nghiện</a:t>
            </a:r>
            <a:r>
              <a:rPr lang="en-US" sz="1800" dirty="0">
                <a:latin typeface="Arial" panose="020B0604020202020204" pitchFamily="34" charset="0"/>
                <a:cs typeface="Arial" panose="020B0604020202020204" pitchFamily="34" charset="0"/>
              </a:rPr>
              <a:t> ma </a:t>
            </a:r>
            <a:r>
              <a:rPr lang="en-US" sz="1800" dirty="0" err="1">
                <a:latin typeface="Arial" panose="020B0604020202020204" pitchFamily="34" charset="0"/>
                <a:cs typeface="Arial" panose="020B0604020202020204" pitchFamily="34" charset="0"/>
              </a:rPr>
              <a:t>túy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tuân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thủ</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kinh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tế-xã</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kém</a:t>
            </a:r>
            <a:r>
              <a:rPr lang="en-US" sz="1800" dirty="0">
                <a:latin typeface="Arial" panose="020B0604020202020204" pitchFamily="34" charset="0"/>
                <a:cs typeface="Arial" panose="020B0604020202020204" pitchFamily="34" charset="0"/>
              </a:rPr>
              <a:t> </a:t>
            </a:r>
          </a:p>
          <a:p>
            <a:pPr lvl="1"/>
            <a:r>
              <a:rPr lang="en-US" sz="1800" dirty="0">
                <a:latin typeface="Arial" panose="020B0604020202020204" pitchFamily="34" charset="0"/>
                <a:cs typeface="Arial" panose="020B0604020202020204" pitchFamily="34" charset="0"/>
              </a:rPr>
              <a:t>Ở </a:t>
            </a:r>
            <a:r>
              <a:rPr lang="en-US" sz="1800" dirty="0" err="1">
                <a:latin typeface="Arial" panose="020B0604020202020204" pitchFamily="34" charset="0"/>
                <a:cs typeface="Arial" panose="020B0604020202020204" pitchFamily="34" charset="0"/>
              </a:rPr>
              <a:t>nhà</a:t>
            </a:r>
            <a:r>
              <a:rPr lang="en-US" sz="1800" dirty="0">
                <a:latin typeface="Arial" panose="020B0604020202020204" pitchFamily="34" charset="0"/>
                <a:cs typeface="Arial" panose="020B0604020202020204" pitchFamily="34" charset="0"/>
              </a:rPr>
              <a:t> d</a:t>
            </a:r>
            <a:r>
              <a:rPr lang="vi-VN" sz="1800" dirty="0">
                <a:latin typeface="Arial" panose="020B0604020202020204" pitchFamily="34" charset="0"/>
                <a:cs typeface="Arial" panose="020B0604020202020204" pitchFamily="34" charset="0"/>
              </a:rPr>
              <a:t>ư</a:t>
            </a:r>
            <a:r>
              <a:rPr lang="en-US" sz="1800" dirty="0" err="1">
                <a:latin typeface="Arial" panose="020B0604020202020204" pitchFamily="34" charset="0"/>
                <a:cs typeface="Arial" panose="020B0604020202020204" pitchFamily="34" charset="0"/>
              </a:rPr>
              <a:t>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lão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nhập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viện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a:t>
            </a:r>
            <a:r>
              <a:rPr lang="vi-VN" sz="1800" dirty="0">
                <a:latin typeface="Arial" panose="020B0604020202020204" pitchFamily="34" charset="0"/>
                <a:cs typeface="Arial" panose="020B0604020202020204" pitchFamily="34" charset="0"/>
              </a:rPr>
              <a:t>ư</a:t>
            </a:r>
            <a:r>
              <a:rPr lang="en-US" sz="1800" dirty="0" err="1">
                <a:latin typeface="Arial" panose="020B0604020202020204" pitchFamily="34" charset="0"/>
                <a:cs typeface="Arial" panose="020B0604020202020204" pitchFamily="34" charset="0"/>
              </a:rPr>
              <a:t>ớc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từng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viêm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phổi</a:t>
            </a:r>
            <a:r>
              <a:rPr lang="en-US" sz="1800" dirty="0">
                <a:latin typeface="Arial" panose="020B0604020202020204" pitchFamily="34" charset="0"/>
                <a:cs typeface="Arial" panose="020B0604020202020204" pitchFamily="34" charset="0"/>
              </a:rPr>
              <a:t> do vi </a:t>
            </a:r>
            <a:r>
              <a:rPr lang="en-US" sz="1800" dirty="0" err="1">
                <a:latin typeface="Arial" panose="020B0604020202020204" pitchFamily="34" charset="0"/>
                <a:cs typeface="Arial" panose="020B0604020202020204" pitchFamily="34" charset="0"/>
              </a:rPr>
              <a:t>khuẩn</a:t>
            </a:r>
            <a:endParaRPr lang="en-US" sz="1800" dirty="0">
              <a:latin typeface="Arial" panose="020B0604020202020204" pitchFamily="34" charset="0"/>
              <a:cs typeface="Arial" panose="020B0604020202020204" pitchFamily="34" charset="0"/>
            </a:endParaRPr>
          </a:p>
          <a:p>
            <a:pPr lvl="1"/>
            <a:r>
              <a:rPr lang="en-US" sz="1800" dirty="0" err="1">
                <a:latin typeface="Arial" panose="020B0604020202020204" pitchFamily="34" charset="0"/>
                <a:cs typeface="Arial" panose="020B0604020202020204" pitchFamily="34" charset="0"/>
              </a:rPr>
              <a:t>Trẻ</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phụ</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nữ</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thai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già</a:t>
            </a:r>
            <a:r>
              <a:rPr lang="en-US" sz="1800" dirty="0">
                <a:latin typeface="Arial" panose="020B0604020202020204" pitchFamily="34" charset="0"/>
                <a:cs typeface="Arial" panose="020B0604020202020204" pitchFamily="34" charset="0"/>
              </a:rPr>
              <a:t> neo đ</a:t>
            </a:r>
            <a:r>
              <a:rPr lang="vi-VN" sz="1800" dirty="0">
                <a:latin typeface="Arial" panose="020B0604020202020204" pitchFamily="34" charset="0"/>
                <a:cs typeface="Arial" panose="020B0604020202020204" pitchFamily="34" charset="0"/>
              </a:rPr>
              <a:t>ơ</a:t>
            </a:r>
            <a:r>
              <a:rPr lang="en-US" sz="1800" dirty="0">
                <a:latin typeface="Arial" panose="020B0604020202020204" pitchFamily="34" charset="0"/>
                <a:cs typeface="Arial" panose="020B0604020202020204" pitchFamily="34" charset="0"/>
              </a:rPr>
              <a:t>n, c</a:t>
            </a:r>
            <a:r>
              <a:rPr lang="vi-VN" sz="1800" dirty="0">
                <a:latin typeface="Arial" panose="020B0604020202020204" pitchFamily="34" charset="0"/>
                <a:cs typeface="Arial" panose="020B0604020202020204" pitchFamily="34" charset="0"/>
              </a:rPr>
              <a:t>ơ</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địa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suy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miễn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dịch</a:t>
            </a:r>
            <a:endParaRPr lang="en-US" sz="18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6" name="Content Placeholder 3"/>
          <p:cNvSpPr txBox="1">
            <a:spLocks/>
          </p:cNvSpPr>
          <p:nvPr/>
        </p:nvSpPr>
        <p:spPr>
          <a:xfrm>
            <a:off x="6629401" y="1509140"/>
            <a:ext cx="4038600" cy="419576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a:buClr>
                <a:srgbClr val="E3DED1">
                  <a:lumMod val="40000"/>
                  <a:lumOff val="60000"/>
                </a:srgbClr>
              </a:buClr>
              <a:defRPr/>
            </a:pPr>
            <a:endParaRPr lang="en-US" dirty="0">
              <a:solidFill>
                <a:prstClr val="black"/>
              </a:solidFill>
              <a:latin typeface="Calibri"/>
            </a:endParaRPr>
          </a:p>
        </p:txBody>
      </p:sp>
      <p:sp>
        <p:nvSpPr>
          <p:cNvPr id="10" name="TextBox 9"/>
          <p:cNvSpPr txBox="1"/>
          <p:nvPr/>
        </p:nvSpPr>
        <p:spPr>
          <a:xfrm>
            <a:off x="1066801" y="5814440"/>
            <a:ext cx="7428549" cy="1231106"/>
          </a:xfrm>
          <a:prstGeom prst="rect">
            <a:avLst/>
          </a:prstGeom>
          <a:noFill/>
        </p:spPr>
        <p:txBody>
          <a:bodyPr wrap="square" rtlCol="0">
            <a:spAutoFit/>
          </a:bodyPr>
          <a:lstStyle/>
          <a:p>
            <a:pPr marL="742950" lvl="1" indent="-285750">
              <a:buFont typeface="Arial" panose="020B0604020202020204" pitchFamily="34" charset="0"/>
              <a:buChar char="•"/>
              <a:defRPr/>
            </a:pPr>
            <a:r>
              <a:rPr lang="en-US" dirty="0" err="1">
                <a:solidFill>
                  <a:srgbClr val="FFFF00"/>
                </a:solidFill>
                <a:latin typeface="Arial" panose="020B0604020202020204" pitchFamily="34" charset="0"/>
                <a:cs typeface="Arial" panose="020B0604020202020204" pitchFamily="34" charset="0"/>
              </a:rPr>
              <a:t>Điều</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trị</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ngoại</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trú</a:t>
            </a:r>
            <a:r>
              <a:rPr lang="en-US" dirty="0">
                <a:solidFill>
                  <a:srgbClr val="FFFF00"/>
                </a:solidFill>
                <a:latin typeface="Arial" panose="020B0604020202020204" pitchFamily="34" charset="0"/>
                <a:cs typeface="Arial" panose="020B0604020202020204" pitchFamily="34" charset="0"/>
              </a:rPr>
              <a:t>:*</a:t>
            </a:r>
          </a:p>
          <a:p>
            <a:pPr marL="1200150" lvl="2" indent="-285750">
              <a:buFont typeface="Arial" panose="020B0604020202020204" pitchFamily="34" charset="0"/>
              <a:buChar char="•"/>
              <a:defRPr/>
            </a:pPr>
            <a:r>
              <a:rPr lang="en-US" dirty="0">
                <a:solidFill>
                  <a:srgbClr val="FFFF00"/>
                </a:solidFill>
                <a:latin typeface="Arial" panose="020B0604020202020204" pitchFamily="34" charset="0"/>
                <a:cs typeface="Arial" panose="020B0604020202020204" pitchFamily="34" charset="0"/>
              </a:rPr>
              <a:t>&gt;65t </a:t>
            </a:r>
            <a:r>
              <a:rPr lang="en-US" dirty="0" err="1">
                <a:solidFill>
                  <a:srgbClr val="FFFF00"/>
                </a:solidFill>
                <a:latin typeface="Arial" panose="020B0604020202020204" pitchFamily="34" charset="0"/>
                <a:cs typeface="Arial" panose="020B0604020202020204" pitchFamily="34" charset="0"/>
              </a:rPr>
              <a:t>k</a:t>
            </a:r>
            <a:r>
              <a:rPr lang="en-US" sz="2000" dirty="0" err="1">
                <a:solidFill>
                  <a:srgbClr val="FFFF00"/>
                </a:solidFill>
                <a:latin typeface="Arial" panose="020B0604020202020204" pitchFamily="34" charset="0"/>
                <a:cs typeface="Arial" panose="020B0604020202020204" pitchFamily="34" charset="0"/>
              </a:rPr>
              <a:t>hông</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tiền</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căn</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và</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biểu</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hiện</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nặng</a:t>
            </a:r>
            <a:endParaRPr lang="en-US" sz="2000" dirty="0">
              <a:solidFill>
                <a:srgbClr val="FFFF00"/>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defRPr/>
            </a:pPr>
            <a:r>
              <a:rPr lang="en-US" dirty="0">
                <a:solidFill>
                  <a:srgbClr val="FFFF00"/>
                </a:solidFill>
                <a:latin typeface="Arial" panose="020B0604020202020204" pitchFamily="34" charset="0"/>
                <a:cs typeface="Arial" panose="020B0604020202020204" pitchFamily="34" charset="0"/>
              </a:rPr>
              <a:t>≤65t </a:t>
            </a:r>
            <a:r>
              <a:rPr lang="en-US" dirty="0" err="1">
                <a:solidFill>
                  <a:srgbClr val="FFFF00"/>
                </a:solidFill>
                <a:latin typeface="Arial" panose="020B0604020202020204" pitchFamily="34" charset="0"/>
                <a:cs typeface="Arial" panose="020B0604020202020204" pitchFamily="34" charset="0"/>
              </a:rPr>
              <a:t>có</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duy</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nhất</a:t>
            </a:r>
            <a:r>
              <a:rPr lang="en-US" dirty="0">
                <a:solidFill>
                  <a:srgbClr val="FFFF00"/>
                </a:solidFill>
                <a:latin typeface="Arial" panose="020B0604020202020204" pitchFamily="34" charset="0"/>
                <a:cs typeface="Arial" panose="020B0604020202020204" pitchFamily="34" charset="0"/>
              </a:rPr>
              <a:t> 1 </a:t>
            </a:r>
            <a:r>
              <a:rPr lang="en-US" dirty="0" err="1">
                <a:solidFill>
                  <a:srgbClr val="FFFF00"/>
                </a:solidFill>
                <a:latin typeface="Arial" panose="020B0604020202020204" pitchFamily="34" charset="0"/>
                <a:cs typeface="Arial" panose="020B0604020202020204" pitchFamily="34" charset="0"/>
              </a:rPr>
              <a:t>yếu</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tố</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tiên</a:t>
            </a:r>
            <a:r>
              <a:rPr lang="en-US" dirty="0">
                <a:solidFill>
                  <a:srgbClr val="FFFF00"/>
                </a:solidFill>
                <a:latin typeface="Arial" panose="020B0604020202020204" pitchFamily="34" charset="0"/>
                <a:cs typeface="Arial" panose="020B0604020202020204" pitchFamily="34" charset="0"/>
              </a:rPr>
              <a:t> l</a:t>
            </a:r>
            <a:r>
              <a:rPr lang="vi-VN" dirty="0">
                <a:solidFill>
                  <a:srgbClr val="FFFF00"/>
                </a:solidFill>
                <a:latin typeface="Arial" panose="020B0604020202020204" pitchFamily="34" charset="0"/>
                <a:cs typeface="Arial" panose="020B0604020202020204" pitchFamily="34" charset="0"/>
              </a:rPr>
              <a:t>ư</a:t>
            </a:r>
            <a:r>
              <a:rPr lang="en-US" dirty="0" err="1">
                <a:solidFill>
                  <a:srgbClr val="FFFF00"/>
                </a:solidFill>
                <a:latin typeface="Arial" panose="020B0604020202020204" pitchFamily="34" charset="0"/>
                <a:cs typeface="Arial" panose="020B0604020202020204" pitchFamily="34" charset="0"/>
              </a:rPr>
              <a:t>ợng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xấu</a:t>
            </a:r>
            <a:endParaRPr lang="en-US" sz="2000" dirty="0">
              <a:solidFill>
                <a:srgbClr val="FFFF00"/>
              </a:solidFill>
              <a:latin typeface="Arial" panose="020B0604020202020204" pitchFamily="34" charset="0"/>
              <a:cs typeface="Arial" panose="020B0604020202020204" pitchFamily="34" charset="0"/>
            </a:endParaRPr>
          </a:p>
          <a:p>
            <a:pPr>
              <a:defRPr/>
            </a:pPr>
            <a:endParaRPr lang="en-US" dirty="0">
              <a:solidFill>
                <a:srgbClr val="FFFF00"/>
              </a:solidFill>
              <a:latin typeface="Calibri"/>
            </a:endParaRPr>
          </a:p>
        </p:txBody>
      </p:sp>
      <p:sp>
        <p:nvSpPr>
          <p:cNvPr id="12" name="Left Brace 11"/>
          <p:cNvSpPr/>
          <p:nvPr/>
        </p:nvSpPr>
        <p:spPr>
          <a:xfrm rot="16200000">
            <a:off x="4220661" y="3131207"/>
            <a:ext cx="431141" cy="4386342"/>
          </a:xfrm>
          <a:prstGeom prst="leftBrace">
            <a:avLst>
              <a:gd name="adj1" fmla="val 0"/>
              <a:gd name="adj2" fmla="val 50000"/>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a:endParaRPr>
          </a:p>
        </p:txBody>
      </p:sp>
      <p:sp>
        <p:nvSpPr>
          <p:cNvPr id="11" name="Rectangle 10"/>
          <p:cNvSpPr/>
          <p:nvPr/>
        </p:nvSpPr>
        <p:spPr>
          <a:xfrm>
            <a:off x="6858001" y="6516438"/>
            <a:ext cx="3845169" cy="261610"/>
          </a:xfrm>
          <a:prstGeom prst="rect">
            <a:avLst/>
          </a:prstGeom>
        </p:spPr>
        <p:txBody>
          <a:bodyPr wrap="square">
            <a:spAutoFit/>
          </a:bodyPr>
          <a:lstStyle/>
          <a:p>
            <a:pPr>
              <a:defRPr/>
            </a:pPr>
            <a:r>
              <a:rPr lang="fr-FR" sz="1100" dirty="0">
                <a:solidFill>
                  <a:prstClr val="white"/>
                </a:solidFill>
                <a:latin typeface="Calibri"/>
              </a:rPr>
              <a:t>*SPILF Médecine et maladies infectieuses 41 (2011) 221–228 </a:t>
            </a:r>
            <a:endParaRPr lang="en-US" sz="1100" dirty="0">
              <a:solidFill>
                <a:prstClr val="black"/>
              </a:solidFill>
              <a:latin typeface="Calibri"/>
            </a:endParaRPr>
          </a:p>
        </p:txBody>
      </p:sp>
    </p:spTree>
    <p:extLst>
      <p:ext uri="{BB962C8B-B14F-4D97-AF65-F5344CB8AC3E}">
        <p14:creationId xmlns:p14="http://schemas.microsoft.com/office/powerpoint/2010/main" val="18394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arn(inVertical)">
                                      <p:cBhvr>
                                        <p:cTn id="16" dur="500"/>
                                        <p:tgtEl>
                                          <p:spTgt spid="7">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barn(inVertical)">
                                      <p:cBhvr>
                                        <p:cTn id="19" dur="500"/>
                                        <p:tgtEl>
                                          <p:spTgt spid="7">
                                            <p:txEl>
                                              <p:pRg st="4" end="4"/>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barn(inVertical)">
                                      <p:cBhvr>
                                        <p:cTn id="22" dur="500"/>
                                        <p:tgtEl>
                                          <p:spTgt spid="7">
                                            <p:txEl>
                                              <p:pRg st="5" end="5"/>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barn(inVertical)">
                                      <p:cBhvr>
                                        <p:cTn id="25" dur="500"/>
                                        <p:tgtEl>
                                          <p:spTgt spid="4">
                                            <p:txEl>
                                              <p:pRg st="0" end="0"/>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barn(inVertical)">
                                      <p:cBhvr>
                                        <p:cTn id="28" dur="500"/>
                                        <p:tgtEl>
                                          <p:spTgt spid="5">
                                            <p:txEl>
                                              <p:pRg st="0" end="0"/>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barn(inVertical)">
                                      <p:cBhvr>
                                        <p:cTn id="31" dur="500"/>
                                        <p:tgtEl>
                                          <p:spTgt spid="8">
                                            <p:txEl>
                                              <p:pRg st="0" end="0"/>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barn(inVertical)">
                                      <p:cBhvr>
                                        <p:cTn id="34" dur="500"/>
                                        <p:tgtEl>
                                          <p:spTgt spid="8">
                                            <p:txEl>
                                              <p:pRg st="1" end="1"/>
                                            </p:txEl>
                                          </p:spTgt>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barn(inVertical)">
                                      <p:cBhvr>
                                        <p:cTn id="37" dur="500"/>
                                        <p:tgtEl>
                                          <p:spTgt spid="8">
                                            <p:txEl>
                                              <p:pRg st="2" end="2"/>
                                            </p:txEl>
                                          </p:spTgt>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barn(inVertical)">
                                      <p:cBhvr>
                                        <p:cTn id="40" dur="500"/>
                                        <p:tgtEl>
                                          <p:spTgt spid="8">
                                            <p:txEl>
                                              <p:pRg st="3" end="3"/>
                                            </p:tx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animEffect transition="in" filter="barn(inVertical)">
                                      <p:cBhvr>
                                        <p:cTn id="43" dur="500"/>
                                        <p:tgtEl>
                                          <p:spTgt spid="8">
                                            <p:txEl>
                                              <p:pRg st="4" end="4"/>
                                            </p:tx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5" grpId="0" build="p"/>
      <p:bldP spid="8" grpId="0" build="p"/>
      <p:bldP spid="10"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811676" y="0"/>
            <a:ext cx="7446963" cy="935037"/>
          </a:xfrm>
        </p:spPr>
        <p:txBody>
          <a:bodyPr>
            <a:noAutofit/>
          </a:bodyPr>
          <a:lstStyle/>
          <a:p>
            <a:pPr algn="l"/>
            <a:r>
              <a:rPr lang="en-US" altLang="en-US" sz="2800" dirty="0" err="1">
                <a:solidFill>
                  <a:srgbClr val="FFFF00"/>
                </a:solidFill>
                <a:latin typeface="Arial" panose="020B0604020202020204" pitchFamily="34" charset="0"/>
                <a:cs typeface="Arial" panose="020B0604020202020204" pitchFamily="34" charset="0"/>
              </a:rPr>
              <a:t>Mức</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độ</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bệnh</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càng</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nặng</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tác</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nhân</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gây</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bệnh</a:t>
            </a:r>
            <a:r>
              <a:rPr lang="en-US" altLang="en-US" sz="2800" dirty="0">
                <a:solidFill>
                  <a:srgbClr val="FFFF00"/>
                </a:solidFill>
                <a:latin typeface="Arial" panose="020B0604020202020204" pitchFamily="34" charset="0"/>
                <a:cs typeface="Arial" panose="020B0604020202020204" pitchFamily="34" charset="0"/>
              </a:rPr>
              <a:t> VPCĐ </a:t>
            </a:r>
            <a:r>
              <a:rPr lang="en-US" altLang="en-US" sz="2800" dirty="0" err="1">
                <a:solidFill>
                  <a:srgbClr val="FFFF00"/>
                </a:solidFill>
                <a:latin typeface="Arial" panose="020B0604020202020204" pitchFamily="34" charset="0"/>
                <a:cs typeface="Arial" panose="020B0604020202020204" pitchFamily="34" charset="0"/>
              </a:rPr>
              <a:t>càng</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nguy</a:t>
            </a:r>
            <a:r>
              <a:rPr lang="en-US" altLang="en-US" sz="2800" dirty="0">
                <a:solidFill>
                  <a:srgbClr val="FFFF00"/>
                </a:solidFill>
                <a:latin typeface="Arial" panose="020B0604020202020204" pitchFamily="34" charset="0"/>
                <a:cs typeface="Arial" panose="020B0604020202020204" pitchFamily="34" charset="0"/>
              </a:rPr>
              <a:t> </a:t>
            </a:r>
            <a:r>
              <a:rPr lang="en-US" altLang="en-US" sz="2800" dirty="0" err="1">
                <a:solidFill>
                  <a:srgbClr val="FFFF00"/>
                </a:solidFill>
                <a:latin typeface="Arial" panose="020B0604020202020204" pitchFamily="34" charset="0"/>
                <a:cs typeface="Arial" panose="020B0604020202020204" pitchFamily="34" charset="0"/>
              </a:rPr>
              <a:t>hiểm</a:t>
            </a:r>
            <a:endParaRPr lang="vi-VN" altLang="en-US" sz="2800" dirty="0">
              <a:solidFill>
                <a:srgbClr val="FFFF00"/>
              </a:solidFill>
              <a:latin typeface="Arial" panose="020B0604020202020204" pitchFamily="34" charset="0"/>
              <a:cs typeface="Arial" panose="020B0604020202020204" pitchFamily="34" charset="0"/>
            </a:endParaRPr>
          </a:p>
        </p:txBody>
      </p:sp>
      <p:sp>
        <p:nvSpPr>
          <p:cNvPr id="29699" name="Rectangle 3"/>
          <p:cNvSpPr>
            <a:spLocks noChangeArrowheads="1"/>
          </p:cNvSpPr>
          <p:nvPr/>
        </p:nvSpPr>
        <p:spPr bwMode="auto">
          <a:xfrm>
            <a:off x="3564379" y="6535738"/>
            <a:ext cx="52911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spcBef>
                <a:spcPct val="0"/>
              </a:spcBef>
              <a:buClrTx/>
              <a:buSzTx/>
              <a:buNone/>
              <a:defRPr/>
            </a:pPr>
            <a:r>
              <a:rPr lang="en-GB" altLang="en-US" sz="1200" dirty="0">
                <a:solidFill>
                  <a:prstClr val="white"/>
                </a:solidFill>
              </a:rPr>
              <a:t>American Thoracic Society. </a:t>
            </a:r>
            <a:r>
              <a:rPr lang="en-GB" altLang="en-US" sz="1200" i="1" dirty="0">
                <a:solidFill>
                  <a:prstClr val="white"/>
                </a:solidFill>
              </a:rPr>
              <a:t>Am J </a:t>
            </a:r>
            <a:r>
              <a:rPr lang="en-GB" altLang="en-US" sz="1200" i="1" dirty="0" err="1">
                <a:solidFill>
                  <a:prstClr val="white"/>
                </a:solidFill>
              </a:rPr>
              <a:t>Respir</a:t>
            </a:r>
            <a:r>
              <a:rPr lang="en-GB" altLang="en-US" sz="1200" i="1" dirty="0">
                <a:solidFill>
                  <a:prstClr val="white"/>
                </a:solidFill>
              </a:rPr>
              <a:t> </a:t>
            </a:r>
            <a:r>
              <a:rPr lang="en-GB" altLang="en-US" sz="1200" i="1" dirty="0" err="1">
                <a:solidFill>
                  <a:prstClr val="white"/>
                </a:solidFill>
              </a:rPr>
              <a:t>Crit</a:t>
            </a:r>
            <a:r>
              <a:rPr lang="en-GB" altLang="en-US" sz="1200" i="1" dirty="0">
                <a:solidFill>
                  <a:prstClr val="white"/>
                </a:solidFill>
              </a:rPr>
              <a:t> Care Med.</a:t>
            </a:r>
            <a:r>
              <a:rPr lang="en-GB" altLang="en-US" sz="1200" dirty="0">
                <a:solidFill>
                  <a:prstClr val="white"/>
                </a:solidFill>
              </a:rPr>
              <a:t> 2001;163:1730-54</a:t>
            </a:r>
          </a:p>
        </p:txBody>
      </p:sp>
      <p:sp>
        <p:nvSpPr>
          <p:cNvPr id="29700" name="Text Box 3"/>
          <p:cNvSpPr txBox="1">
            <a:spLocks noChangeArrowheads="1"/>
          </p:cNvSpPr>
          <p:nvPr/>
        </p:nvSpPr>
        <p:spPr bwMode="auto">
          <a:xfrm>
            <a:off x="1928052" y="1122215"/>
            <a:ext cx="1828800" cy="711200"/>
          </a:xfrm>
          <a:prstGeom prst="rect">
            <a:avLst/>
          </a:prstGeom>
          <a:noFill/>
          <a:ln w="9525">
            <a:solidFill>
              <a:schemeClr val="tx1"/>
            </a:solidFill>
            <a:miter lim="800000"/>
            <a:headEnd/>
            <a:tailEnd/>
          </a:ln>
          <a:effectLst/>
        </p:spPr>
        <p:txBody>
          <a:bodyP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buClrTx/>
              <a:buSzTx/>
              <a:buNone/>
              <a:defRPr/>
            </a:pPr>
            <a:r>
              <a:rPr lang="en-GB" altLang="en-US" sz="2000" dirty="0" err="1">
                <a:solidFill>
                  <a:prstClr val="white"/>
                </a:solidFill>
              </a:rPr>
              <a:t>Ngoại</a:t>
            </a:r>
            <a:r>
              <a:rPr lang="en-GB" altLang="en-US" sz="2000" dirty="0">
                <a:solidFill>
                  <a:prstClr val="white"/>
                </a:solidFill>
              </a:rPr>
              <a:t> </a:t>
            </a:r>
            <a:r>
              <a:rPr lang="en-GB" altLang="en-US" sz="2000" dirty="0" err="1">
                <a:solidFill>
                  <a:prstClr val="white"/>
                </a:solidFill>
              </a:rPr>
              <a:t>trú</a:t>
            </a:r>
            <a:r>
              <a:rPr lang="en-GB" altLang="en-US" sz="2000" dirty="0">
                <a:solidFill>
                  <a:prstClr val="white"/>
                </a:solidFill>
              </a:rPr>
              <a:t>,</a:t>
            </a:r>
            <a:br>
              <a:rPr lang="en-GB" altLang="en-US" sz="2000" dirty="0">
                <a:solidFill>
                  <a:prstClr val="white"/>
                </a:solidFill>
              </a:rPr>
            </a:br>
            <a:r>
              <a:rPr lang="en-GB" altLang="en-US" sz="2000" dirty="0" err="1">
                <a:solidFill>
                  <a:prstClr val="white"/>
                </a:solidFill>
              </a:rPr>
              <a:t>Không</a:t>
            </a:r>
            <a:r>
              <a:rPr lang="en-GB" altLang="en-US" sz="2000" dirty="0">
                <a:solidFill>
                  <a:prstClr val="white"/>
                </a:solidFill>
              </a:rPr>
              <a:t> YTĐC</a:t>
            </a:r>
          </a:p>
        </p:txBody>
      </p:sp>
      <p:sp>
        <p:nvSpPr>
          <p:cNvPr id="29701" name="Text Box 4"/>
          <p:cNvSpPr txBox="1">
            <a:spLocks noChangeArrowheads="1"/>
          </p:cNvSpPr>
          <p:nvPr/>
        </p:nvSpPr>
        <p:spPr bwMode="auto">
          <a:xfrm>
            <a:off x="8474733" y="1122215"/>
            <a:ext cx="1922462" cy="707886"/>
          </a:xfrm>
          <a:prstGeom prst="rect">
            <a:avLst/>
          </a:prstGeom>
          <a:noFill/>
          <a:ln w="9525">
            <a:solidFill>
              <a:schemeClr val="tx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buClrTx/>
              <a:buSzTx/>
              <a:buNone/>
              <a:defRPr/>
            </a:pPr>
            <a:r>
              <a:rPr lang="en-GB" altLang="en-US" sz="2000" dirty="0" err="1">
                <a:solidFill>
                  <a:prstClr val="white"/>
                </a:solidFill>
              </a:rPr>
              <a:t>Nhập</a:t>
            </a:r>
            <a:r>
              <a:rPr lang="en-GB" altLang="en-US" sz="2000" dirty="0">
                <a:solidFill>
                  <a:prstClr val="white"/>
                </a:solidFill>
              </a:rPr>
              <a:t> </a:t>
            </a:r>
            <a:r>
              <a:rPr lang="en-GB" altLang="en-US" sz="2000" dirty="0" err="1">
                <a:solidFill>
                  <a:prstClr val="white"/>
                </a:solidFill>
              </a:rPr>
              <a:t>viện</a:t>
            </a:r>
            <a:r>
              <a:rPr lang="en-GB" altLang="en-US" sz="2000" dirty="0">
                <a:solidFill>
                  <a:prstClr val="white"/>
                </a:solidFill>
              </a:rPr>
              <a:t>,   ICU</a:t>
            </a:r>
          </a:p>
        </p:txBody>
      </p:sp>
      <p:sp>
        <p:nvSpPr>
          <p:cNvPr id="29702" name="Text Box 5"/>
          <p:cNvSpPr txBox="1">
            <a:spLocks noChangeArrowheads="1"/>
          </p:cNvSpPr>
          <p:nvPr/>
        </p:nvSpPr>
        <p:spPr bwMode="auto">
          <a:xfrm>
            <a:off x="3998211" y="1122215"/>
            <a:ext cx="2013383" cy="711200"/>
          </a:xfrm>
          <a:prstGeom prst="rect">
            <a:avLst/>
          </a:prstGeom>
          <a:noFill/>
          <a:ln w="9525">
            <a:solidFill>
              <a:schemeClr val="tx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spcBef>
                <a:spcPct val="0"/>
              </a:spcBef>
              <a:buClrTx/>
              <a:buSzTx/>
              <a:buNone/>
              <a:defRPr/>
            </a:pPr>
            <a:r>
              <a:rPr lang="en-GB" altLang="en-US" sz="2000" dirty="0" err="1">
                <a:solidFill>
                  <a:prstClr val="white"/>
                </a:solidFill>
              </a:rPr>
              <a:t>Ngoại</a:t>
            </a:r>
            <a:r>
              <a:rPr lang="en-GB" altLang="en-US" sz="2000" dirty="0">
                <a:solidFill>
                  <a:prstClr val="white"/>
                </a:solidFill>
              </a:rPr>
              <a:t> </a:t>
            </a:r>
            <a:r>
              <a:rPr lang="en-GB" altLang="en-US" sz="2000" dirty="0" err="1">
                <a:solidFill>
                  <a:prstClr val="white"/>
                </a:solidFill>
              </a:rPr>
              <a:t>trú</a:t>
            </a:r>
            <a:r>
              <a:rPr lang="en-GB" altLang="en-US" sz="2000" dirty="0">
                <a:solidFill>
                  <a:prstClr val="white"/>
                </a:solidFill>
              </a:rPr>
              <a:t>,</a:t>
            </a:r>
            <a:br>
              <a:rPr lang="en-GB" altLang="en-US" sz="2000" dirty="0">
                <a:solidFill>
                  <a:prstClr val="white"/>
                </a:solidFill>
              </a:rPr>
            </a:br>
            <a:r>
              <a:rPr lang="en-GB" altLang="en-US" sz="2000" dirty="0" err="1">
                <a:solidFill>
                  <a:prstClr val="white"/>
                </a:solidFill>
              </a:rPr>
              <a:t>Có</a:t>
            </a:r>
            <a:r>
              <a:rPr lang="en-GB" altLang="en-US" sz="2000" dirty="0">
                <a:solidFill>
                  <a:prstClr val="white"/>
                </a:solidFill>
              </a:rPr>
              <a:t> YTĐC</a:t>
            </a:r>
          </a:p>
        </p:txBody>
      </p:sp>
      <p:sp>
        <p:nvSpPr>
          <p:cNvPr id="29703" name="Text Box 6"/>
          <p:cNvSpPr txBox="1">
            <a:spLocks noChangeArrowheads="1"/>
          </p:cNvSpPr>
          <p:nvPr/>
        </p:nvSpPr>
        <p:spPr bwMode="auto">
          <a:xfrm>
            <a:off x="6291532" y="1122215"/>
            <a:ext cx="1914526" cy="707886"/>
          </a:xfrm>
          <a:prstGeom prst="rect">
            <a:avLst/>
          </a:prstGeom>
          <a:noFill/>
          <a:ln w="9525">
            <a:solidFill>
              <a:schemeClr val="tx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buClrTx/>
              <a:buSzTx/>
              <a:buNone/>
              <a:defRPr/>
            </a:pPr>
            <a:r>
              <a:rPr lang="en-GB" altLang="en-US" sz="2000" dirty="0" err="1">
                <a:solidFill>
                  <a:prstClr val="white"/>
                </a:solidFill>
              </a:rPr>
              <a:t>Nhập</a:t>
            </a:r>
            <a:r>
              <a:rPr lang="en-GB" altLang="en-US" sz="2000" dirty="0">
                <a:solidFill>
                  <a:prstClr val="white"/>
                </a:solidFill>
              </a:rPr>
              <a:t> </a:t>
            </a:r>
            <a:r>
              <a:rPr lang="en-GB" altLang="en-US" sz="2000" dirty="0" err="1">
                <a:solidFill>
                  <a:prstClr val="white"/>
                </a:solidFill>
              </a:rPr>
              <a:t>viện</a:t>
            </a:r>
            <a:r>
              <a:rPr lang="en-GB" altLang="en-US" sz="2000" dirty="0">
                <a:solidFill>
                  <a:prstClr val="white"/>
                </a:solidFill>
              </a:rPr>
              <a:t>, </a:t>
            </a:r>
            <a:r>
              <a:rPr lang="en-GB" altLang="en-US" sz="2000" dirty="0" err="1">
                <a:solidFill>
                  <a:prstClr val="white"/>
                </a:solidFill>
              </a:rPr>
              <a:t>không</a:t>
            </a:r>
            <a:r>
              <a:rPr lang="en-GB" altLang="en-US" sz="2000" dirty="0">
                <a:solidFill>
                  <a:prstClr val="white"/>
                </a:solidFill>
              </a:rPr>
              <a:t> ICU</a:t>
            </a:r>
            <a:endParaRPr lang="en-GB" altLang="en-US" dirty="0">
              <a:solidFill>
                <a:prstClr val="white"/>
              </a:solidFill>
            </a:endParaRPr>
          </a:p>
        </p:txBody>
      </p:sp>
      <p:sp>
        <p:nvSpPr>
          <p:cNvPr id="13" name="Text Box 7"/>
          <p:cNvSpPr txBox="1">
            <a:spLocks noChangeArrowheads="1"/>
          </p:cNvSpPr>
          <p:nvPr/>
        </p:nvSpPr>
        <p:spPr bwMode="auto">
          <a:xfrm>
            <a:off x="1882015" y="2273863"/>
            <a:ext cx="1922462" cy="1598341"/>
          </a:xfrm>
          <a:prstGeom prst="rect">
            <a:avLst/>
          </a:prstGeom>
          <a:noFill/>
          <a:ln w="9525">
            <a:solidFill>
              <a:schemeClr val="tx1"/>
            </a:solidFill>
            <a:miter lim="800000"/>
            <a:headEnd/>
            <a:tailEnd/>
          </a:ln>
          <a:effec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90000"/>
              </a:lnSpc>
              <a:spcBef>
                <a:spcPct val="50000"/>
              </a:spcBef>
              <a:defRPr/>
            </a:pPr>
            <a:r>
              <a:rPr lang="en-GB" altLang="en-US" sz="1600" i="1" dirty="0">
                <a:solidFill>
                  <a:prstClr val="white"/>
                </a:solidFill>
              </a:rPr>
              <a:t>S. pneumoniae</a:t>
            </a:r>
            <a:br>
              <a:rPr lang="en-GB" altLang="en-US" sz="1600" i="1" dirty="0">
                <a:solidFill>
                  <a:prstClr val="white"/>
                </a:solidFill>
              </a:rPr>
            </a:br>
            <a:r>
              <a:rPr lang="en-GB" altLang="en-US" sz="1600" i="1" dirty="0">
                <a:solidFill>
                  <a:prstClr val="white"/>
                </a:solidFill>
              </a:rPr>
              <a:t>M. pneumoniae</a:t>
            </a:r>
            <a:br>
              <a:rPr lang="en-GB" altLang="en-US" sz="1600" i="1" dirty="0">
                <a:solidFill>
                  <a:prstClr val="white"/>
                </a:solidFill>
              </a:rPr>
            </a:br>
            <a:r>
              <a:rPr lang="en-GB" altLang="en-US" sz="1600" i="1" dirty="0">
                <a:solidFill>
                  <a:prstClr val="white"/>
                </a:solidFill>
              </a:rPr>
              <a:t>C. pneumoniae</a:t>
            </a:r>
            <a:br>
              <a:rPr lang="en-GB" altLang="en-US" sz="1600" i="1" dirty="0">
                <a:solidFill>
                  <a:prstClr val="white"/>
                </a:solidFill>
              </a:rPr>
            </a:br>
            <a:r>
              <a:rPr lang="en-GB" altLang="en-US" sz="1600" i="1" dirty="0">
                <a:solidFill>
                  <a:prstClr val="white"/>
                </a:solidFill>
              </a:rPr>
              <a:t>H. Influenzae</a:t>
            </a:r>
            <a:br>
              <a:rPr lang="en-GB" altLang="en-US" sz="1600" i="1" dirty="0">
                <a:solidFill>
                  <a:prstClr val="white"/>
                </a:solidFill>
              </a:rPr>
            </a:br>
            <a:r>
              <a:rPr lang="en-GB" altLang="en-US" sz="1600" i="1" dirty="0">
                <a:solidFill>
                  <a:prstClr val="white"/>
                </a:solidFill>
              </a:rPr>
              <a:t>Virus</a:t>
            </a:r>
            <a:br>
              <a:rPr lang="en-GB" altLang="en-US" sz="1600" i="1" dirty="0">
                <a:solidFill>
                  <a:prstClr val="white"/>
                </a:solidFill>
              </a:rPr>
            </a:br>
            <a:r>
              <a:rPr lang="en-GB" altLang="en-US" sz="1600" i="1" dirty="0" err="1">
                <a:solidFill>
                  <a:prstClr val="white"/>
                </a:solidFill>
              </a:rPr>
              <a:t>Nấm</a:t>
            </a:r>
            <a:r>
              <a:rPr lang="en-GB" altLang="en-US" sz="1600" i="1" dirty="0">
                <a:solidFill>
                  <a:prstClr val="white"/>
                </a:solidFill>
              </a:rPr>
              <a:t> (VPCĐ: CAP)</a:t>
            </a:r>
            <a:endParaRPr lang="en-GB" altLang="en-US" sz="1600" dirty="0">
              <a:solidFill>
                <a:prstClr val="white"/>
              </a:solidFill>
            </a:endParaRPr>
          </a:p>
        </p:txBody>
      </p:sp>
      <p:sp>
        <p:nvSpPr>
          <p:cNvPr id="14" name="Text Box 8"/>
          <p:cNvSpPr txBox="1">
            <a:spLocks noChangeArrowheads="1"/>
          </p:cNvSpPr>
          <p:nvPr/>
        </p:nvSpPr>
        <p:spPr bwMode="auto">
          <a:xfrm>
            <a:off x="3998211" y="2273862"/>
            <a:ext cx="2030320" cy="1727200"/>
          </a:xfrm>
          <a:prstGeom prst="rect">
            <a:avLst/>
          </a:prstGeom>
          <a:noFill/>
          <a:ln w="9525">
            <a:solidFill>
              <a:schemeClr val="tx1"/>
            </a:solidFill>
            <a:miter lim="800000"/>
            <a:headEnd/>
            <a:tailEnd/>
          </a:ln>
          <a:effec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90000"/>
              </a:lnSpc>
              <a:spcBef>
                <a:spcPct val="50000"/>
              </a:spcBef>
              <a:defRPr/>
            </a:pPr>
            <a:r>
              <a:rPr lang="en-GB" altLang="en-US" i="1" dirty="0">
                <a:solidFill>
                  <a:prstClr val="white"/>
                </a:solidFill>
              </a:rPr>
              <a:t>S. </a:t>
            </a:r>
            <a:r>
              <a:rPr lang="en-GB" altLang="en-US" i="1" dirty="0" err="1">
                <a:solidFill>
                  <a:prstClr val="white"/>
                </a:solidFill>
              </a:rPr>
              <a:t>pneumoniae</a:t>
            </a:r>
            <a:r>
              <a:rPr lang="en-GB" altLang="en-US" baseline="30000" dirty="0" err="1">
                <a:solidFill>
                  <a:prstClr val="white"/>
                </a:solidFill>
              </a:rPr>
              <a:t>a</a:t>
            </a:r>
            <a:br>
              <a:rPr lang="en-GB" altLang="en-US" i="1" dirty="0">
                <a:solidFill>
                  <a:prstClr val="white"/>
                </a:solidFill>
              </a:rPr>
            </a:br>
            <a:r>
              <a:rPr lang="en-GB" altLang="en-US" i="1" dirty="0">
                <a:solidFill>
                  <a:prstClr val="white"/>
                </a:solidFill>
              </a:rPr>
              <a:t> M. </a:t>
            </a:r>
            <a:r>
              <a:rPr lang="en-GB" altLang="en-US" i="1" dirty="0" err="1">
                <a:solidFill>
                  <a:prstClr val="white"/>
                </a:solidFill>
              </a:rPr>
              <a:t>pneumoniae</a:t>
            </a:r>
            <a:br>
              <a:rPr lang="en-GB" altLang="en-US" i="1" dirty="0">
                <a:solidFill>
                  <a:prstClr val="white"/>
                </a:solidFill>
              </a:rPr>
            </a:br>
            <a:r>
              <a:rPr lang="en-GB" altLang="en-US" i="1" dirty="0">
                <a:solidFill>
                  <a:prstClr val="white"/>
                </a:solidFill>
              </a:rPr>
              <a:t>C. </a:t>
            </a:r>
            <a:r>
              <a:rPr lang="en-GB" altLang="en-US" i="1" dirty="0" err="1">
                <a:solidFill>
                  <a:prstClr val="white"/>
                </a:solidFill>
              </a:rPr>
              <a:t>pneumoniae</a:t>
            </a:r>
            <a:r>
              <a:rPr lang="en-GB" altLang="en-US" i="1" dirty="0">
                <a:solidFill>
                  <a:prstClr val="white"/>
                </a:solidFill>
              </a:rPr>
              <a:t>  H. </a:t>
            </a:r>
            <a:r>
              <a:rPr lang="en-GB" altLang="en-US" i="1" dirty="0" err="1">
                <a:solidFill>
                  <a:prstClr val="white"/>
                </a:solidFill>
              </a:rPr>
              <a:t>influenzae</a:t>
            </a:r>
            <a:br>
              <a:rPr lang="en-GB" altLang="en-US" dirty="0">
                <a:solidFill>
                  <a:prstClr val="white"/>
                </a:solidFill>
              </a:rPr>
            </a:br>
            <a:endParaRPr lang="en-GB" altLang="en-US" dirty="0">
              <a:solidFill>
                <a:prstClr val="white"/>
              </a:solidFill>
            </a:endParaRPr>
          </a:p>
          <a:p>
            <a:pPr algn="ctr">
              <a:lnSpc>
                <a:spcPct val="90000"/>
              </a:lnSpc>
              <a:spcBef>
                <a:spcPct val="50000"/>
              </a:spcBef>
              <a:defRPr/>
            </a:pPr>
            <a:r>
              <a:rPr lang="en-GB" altLang="en-US" dirty="0">
                <a:solidFill>
                  <a:prstClr val="white"/>
                </a:solidFill>
              </a:rPr>
              <a:t>Enteric GNB</a:t>
            </a:r>
          </a:p>
        </p:txBody>
      </p:sp>
      <p:sp>
        <p:nvSpPr>
          <p:cNvPr id="15" name="Text Box 9"/>
          <p:cNvSpPr txBox="1">
            <a:spLocks noChangeArrowheads="1"/>
          </p:cNvSpPr>
          <p:nvPr/>
        </p:nvSpPr>
        <p:spPr bwMode="auto">
          <a:xfrm>
            <a:off x="6282008" y="2283123"/>
            <a:ext cx="1924050" cy="2640723"/>
          </a:xfrm>
          <a:prstGeom prst="rect">
            <a:avLst/>
          </a:prstGeom>
          <a:noFill/>
          <a:ln w="9525">
            <a:solidFill>
              <a:schemeClr val="tx1"/>
            </a:solidFill>
            <a:miter lim="800000"/>
            <a:headEnd/>
            <a:tailEnd/>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90000"/>
              </a:lnSpc>
              <a:spcBef>
                <a:spcPct val="50000"/>
              </a:spcBef>
              <a:defRPr/>
            </a:pPr>
            <a:r>
              <a:rPr lang="en-GB" altLang="en-US" sz="2000" dirty="0">
                <a:solidFill>
                  <a:prstClr val="white"/>
                </a:solidFill>
              </a:rPr>
              <a:t> </a:t>
            </a:r>
            <a:r>
              <a:rPr lang="en-GB" altLang="en-US" i="1" dirty="0">
                <a:solidFill>
                  <a:prstClr val="white"/>
                </a:solidFill>
              </a:rPr>
              <a:t>S. </a:t>
            </a:r>
            <a:r>
              <a:rPr lang="en-GB" altLang="en-US" i="1" dirty="0" err="1">
                <a:solidFill>
                  <a:prstClr val="white"/>
                </a:solidFill>
              </a:rPr>
              <a:t>pneumoniae</a:t>
            </a:r>
            <a:r>
              <a:rPr lang="en-GB" altLang="en-US" baseline="30000" dirty="0" err="1">
                <a:solidFill>
                  <a:prstClr val="white"/>
                </a:solidFill>
              </a:rPr>
              <a:t>a</a:t>
            </a:r>
            <a:br>
              <a:rPr lang="en-GB" altLang="en-US" i="1" dirty="0">
                <a:solidFill>
                  <a:prstClr val="white"/>
                </a:solidFill>
              </a:rPr>
            </a:br>
            <a:r>
              <a:rPr lang="en-GB" altLang="en-US" i="1" dirty="0">
                <a:solidFill>
                  <a:prstClr val="white"/>
                </a:solidFill>
              </a:rPr>
              <a:t> M. </a:t>
            </a:r>
            <a:r>
              <a:rPr lang="en-GB" altLang="en-US" i="1" dirty="0" err="1">
                <a:solidFill>
                  <a:prstClr val="white"/>
                </a:solidFill>
              </a:rPr>
              <a:t>pneumoniae</a:t>
            </a:r>
            <a:r>
              <a:rPr lang="en-GB" altLang="en-US" i="1" dirty="0">
                <a:solidFill>
                  <a:prstClr val="white"/>
                </a:solidFill>
              </a:rPr>
              <a:t> C. </a:t>
            </a:r>
            <a:r>
              <a:rPr lang="en-GB" altLang="en-US" i="1" dirty="0" err="1">
                <a:solidFill>
                  <a:prstClr val="white"/>
                </a:solidFill>
              </a:rPr>
              <a:t>pneumoniae</a:t>
            </a:r>
            <a:r>
              <a:rPr lang="en-GB" altLang="en-US" i="1" dirty="0">
                <a:solidFill>
                  <a:prstClr val="white"/>
                </a:solidFill>
              </a:rPr>
              <a:t> H. </a:t>
            </a:r>
            <a:r>
              <a:rPr lang="en-GB" altLang="en-US" i="1" dirty="0" err="1">
                <a:solidFill>
                  <a:prstClr val="white"/>
                </a:solidFill>
              </a:rPr>
              <a:t>influenzae</a:t>
            </a:r>
            <a:br>
              <a:rPr lang="en-GB" altLang="en-US" dirty="0">
                <a:solidFill>
                  <a:prstClr val="white"/>
                </a:solidFill>
              </a:rPr>
            </a:br>
            <a:endParaRPr lang="en-GB" altLang="en-US" dirty="0">
              <a:solidFill>
                <a:prstClr val="white"/>
              </a:solidFill>
            </a:endParaRPr>
          </a:p>
          <a:p>
            <a:pPr algn="ctr">
              <a:lnSpc>
                <a:spcPct val="90000"/>
              </a:lnSpc>
              <a:spcBef>
                <a:spcPct val="50000"/>
              </a:spcBef>
              <a:defRPr/>
            </a:pPr>
            <a:r>
              <a:rPr lang="en-GB" altLang="en-US" dirty="0">
                <a:solidFill>
                  <a:prstClr val="white"/>
                </a:solidFill>
              </a:rPr>
              <a:t>Enteric GNB</a:t>
            </a:r>
            <a:br>
              <a:rPr lang="en-GB" altLang="en-US" dirty="0">
                <a:solidFill>
                  <a:prstClr val="white"/>
                </a:solidFill>
              </a:rPr>
            </a:br>
            <a:r>
              <a:rPr lang="en-GB" altLang="en-US" dirty="0">
                <a:solidFill>
                  <a:prstClr val="white"/>
                </a:solidFill>
              </a:rPr>
              <a:t> </a:t>
            </a:r>
          </a:p>
          <a:p>
            <a:pPr algn="ctr">
              <a:lnSpc>
                <a:spcPct val="90000"/>
              </a:lnSpc>
              <a:spcBef>
                <a:spcPct val="50000"/>
              </a:spcBef>
              <a:defRPr/>
            </a:pPr>
            <a:r>
              <a:rPr lang="en-GB" altLang="en-US" i="1" dirty="0">
                <a:solidFill>
                  <a:prstClr val="white"/>
                </a:solidFill>
              </a:rPr>
              <a:t>Legionella</a:t>
            </a:r>
            <a:r>
              <a:rPr lang="en-GB" altLang="en-US" dirty="0">
                <a:solidFill>
                  <a:prstClr val="white"/>
                </a:solidFill>
              </a:rPr>
              <a:t> </a:t>
            </a:r>
            <a:r>
              <a:rPr lang="en-GB" altLang="en-US" dirty="0" err="1">
                <a:solidFill>
                  <a:prstClr val="white"/>
                </a:solidFill>
              </a:rPr>
              <a:t>spp</a:t>
            </a:r>
            <a:br>
              <a:rPr lang="en-GB" altLang="en-US" dirty="0">
                <a:solidFill>
                  <a:prstClr val="white"/>
                </a:solidFill>
              </a:rPr>
            </a:br>
            <a:r>
              <a:rPr lang="en-GB" altLang="en-US" i="1" dirty="0">
                <a:solidFill>
                  <a:prstClr val="white"/>
                </a:solidFill>
              </a:rPr>
              <a:t> </a:t>
            </a:r>
            <a:r>
              <a:rPr lang="en-GB" altLang="en-US" dirty="0">
                <a:solidFill>
                  <a:prstClr val="white"/>
                </a:solidFill>
              </a:rPr>
              <a:t>Anaerobes </a:t>
            </a:r>
          </a:p>
        </p:txBody>
      </p:sp>
      <p:sp>
        <p:nvSpPr>
          <p:cNvPr id="16" name="Text Box 10"/>
          <p:cNvSpPr txBox="1">
            <a:spLocks noChangeArrowheads="1"/>
          </p:cNvSpPr>
          <p:nvPr/>
        </p:nvSpPr>
        <p:spPr bwMode="auto">
          <a:xfrm>
            <a:off x="8535933" y="2293500"/>
            <a:ext cx="1922463" cy="2862322"/>
          </a:xfrm>
          <a:prstGeom prst="rect">
            <a:avLst/>
          </a:prstGeom>
          <a:noFill/>
          <a:ln w="9525">
            <a:solidFill>
              <a:schemeClr val="tx1"/>
            </a:solidFill>
            <a:miter lim="800000"/>
            <a:headEnd/>
            <a:tailEnd/>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90000"/>
              </a:lnSpc>
              <a:spcBef>
                <a:spcPct val="50000"/>
              </a:spcBef>
              <a:defRPr/>
            </a:pPr>
            <a:r>
              <a:rPr lang="en-GB" altLang="en-US" i="1" dirty="0">
                <a:solidFill>
                  <a:prstClr val="white"/>
                </a:solidFill>
              </a:rPr>
              <a:t>S. </a:t>
            </a:r>
            <a:r>
              <a:rPr lang="en-GB" altLang="en-US" i="1" dirty="0" err="1">
                <a:solidFill>
                  <a:prstClr val="white"/>
                </a:solidFill>
              </a:rPr>
              <a:t>pneumoniae</a:t>
            </a:r>
            <a:r>
              <a:rPr lang="en-GB" altLang="en-US" baseline="30000" dirty="0" err="1">
                <a:solidFill>
                  <a:prstClr val="white"/>
                </a:solidFill>
              </a:rPr>
              <a:t>a</a:t>
            </a:r>
            <a:br>
              <a:rPr lang="en-GB" altLang="en-US" i="1" dirty="0">
                <a:solidFill>
                  <a:prstClr val="white"/>
                </a:solidFill>
              </a:rPr>
            </a:br>
            <a:r>
              <a:rPr lang="en-GB" altLang="en-US" i="1" dirty="0">
                <a:solidFill>
                  <a:prstClr val="white"/>
                </a:solidFill>
              </a:rPr>
              <a:t> M. </a:t>
            </a:r>
            <a:r>
              <a:rPr lang="en-GB" altLang="en-US" i="1" dirty="0" err="1">
                <a:solidFill>
                  <a:prstClr val="white"/>
                </a:solidFill>
              </a:rPr>
              <a:t>pneumoniae</a:t>
            </a:r>
            <a:br>
              <a:rPr lang="en-GB" altLang="en-US" i="1" dirty="0">
                <a:solidFill>
                  <a:prstClr val="white"/>
                </a:solidFill>
              </a:rPr>
            </a:br>
            <a:r>
              <a:rPr lang="en-GB" altLang="en-US" i="1" dirty="0">
                <a:solidFill>
                  <a:prstClr val="white"/>
                </a:solidFill>
              </a:rPr>
              <a:t>H. </a:t>
            </a:r>
            <a:r>
              <a:rPr lang="en-GB" altLang="en-US" i="1" dirty="0" err="1">
                <a:solidFill>
                  <a:prstClr val="white"/>
                </a:solidFill>
              </a:rPr>
              <a:t>influenzae</a:t>
            </a:r>
            <a:r>
              <a:rPr lang="en-GB" altLang="en-US" i="1" dirty="0">
                <a:solidFill>
                  <a:prstClr val="white"/>
                </a:solidFill>
              </a:rPr>
              <a:t> </a:t>
            </a:r>
            <a:br>
              <a:rPr lang="en-GB" altLang="en-US" i="1" dirty="0">
                <a:solidFill>
                  <a:prstClr val="white"/>
                </a:solidFill>
              </a:rPr>
            </a:br>
            <a:r>
              <a:rPr lang="en-GB" altLang="en-US" i="1" dirty="0">
                <a:solidFill>
                  <a:prstClr val="white"/>
                </a:solidFill>
              </a:rPr>
              <a:t> </a:t>
            </a:r>
          </a:p>
          <a:p>
            <a:pPr algn="ctr">
              <a:lnSpc>
                <a:spcPct val="90000"/>
              </a:lnSpc>
              <a:spcBef>
                <a:spcPct val="50000"/>
              </a:spcBef>
              <a:defRPr/>
            </a:pPr>
            <a:r>
              <a:rPr lang="en-GB" altLang="en-US" dirty="0">
                <a:solidFill>
                  <a:prstClr val="white"/>
                </a:solidFill>
              </a:rPr>
              <a:t>Enteric GNB</a:t>
            </a:r>
            <a:br>
              <a:rPr lang="en-GB" altLang="en-US" i="1" dirty="0">
                <a:solidFill>
                  <a:prstClr val="white"/>
                </a:solidFill>
              </a:rPr>
            </a:br>
            <a:r>
              <a:rPr lang="en-GB" altLang="en-US" i="1" dirty="0">
                <a:solidFill>
                  <a:prstClr val="white"/>
                </a:solidFill>
              </a:rPr>
              <a:t>Legionella</a:t>
            </a:r>
            <a:r>
              <a:rPr lang="en-GB" altLang="en-US" dirty="0">
                <a:solidFill>
                  <a:prstClr val="white"/>
                </a:solidFill>
              </a:rPr>
              <a:t> </a:t>
            </a:r>
            <a:r>
              <a:rPr lang="en-GB" altLang="en-US" dirty="0" err="1">
                <a:solidFill>
                  <a:prstClr val="white"/>
                </a:solidFill>
              </a:rPr>
              <a:t>spp</a:t>
            </a:r>
            <a:br>
              <a:rPr lang="en-GB" altLang="en-US" dirty="0">
                <a:solidFill>
                  <a:prstClr val="white"/>
                </a:solidFill>
              </a:rPr>
            </a:br>
            <a:br>
              <a:rPr lang="en-GB" altLang="en-US" dirty="0">
                <a:solidFill>
                  <a:prstClr val="white"/>
                </a:solidFill>
              </a:rPr>
            </a:br>
            <a:r>
              <a:rPr lang="en-GB" altLang="en-US" dirty="0">
                <a:solidFill>
                  <a:prstClr val="white"/>
                </a:solidFill>
              </a:rPr>
              <a:t> </a:t>
            </a:r>
            <a:r>
              <a:rPr lang="en-GB" altLang="en-US" i="1" dirty="0">
                <a:solidFill>
                  <a:prstClr val="white"/>
                </a:solidFill>
              </a:rPr>
              <a:t>S. aureus</a:t>
            </a:r>
            <a:br>
              <a:rPr lang="en-GB" altLang="en-US" i="1" dirty="0">
                <a:solidFill>
                  <a:prstClr val="white"/>
                </a:solidFill>
              </a:rPr>
            </a:br>
            <a:r>
              <a:rPr lang="en-GB" altLang="en-US" i="1" dirty="0">
                <a:solidFill>
                  <a:prstClr val="white"/>
                </a:solidFill>
              </a:rPr>
              <a:t>P. aeruginosa</a:t>
            </a:r>
          </a:p>
          <a:p>
            <a:pPr algn="ctr">
              <a:lnSpc>
                <a:spcPct val="90000"/>
              </a:lnSpc>
              <a:spcBef>
                <a:spcPct val="50000"/>
              </a:spcBef>
              <a:defRPr/>
            </a:pPr>
            <a:endParaRPr lang="en-GB" altLang="en-US" dirty="0">
              <a:solidFill>
                <a:prstClr val="white"/>
              </a:solidFill>
            </a:endParaRPr>
          </a:p>
        </p:txBody>
      </p:sp>
      <p:sp>
        <p:nvSpPr>
          <p:cNvPr id="29708" name="AutoShape 11"/>
          <p:cNvSpPr>
            <a:spLocks noChangeArrowheads="1"/>
          </p:cNvSpPr>
          <p:nvPr/>
        </p:nvSpPr>
        <p:spPr bwMode="auto">
          <a:xfrm>
            <a:off x="2672590" y="1848116"/>
            <a:ext cx="366960" cy="412194"/>
          </a:xfrm>
          <a:prstGeom prst="downArrow">
            <a:avLst>
              <a:gd name="adj1" fmla="val 50000"/>
              <a:gd name="adj2" fmla="val 24905"/>
            </a:avLst>
          </a:prstGeom>
          <a:solidFill>
            <a:schemeClr val="tx1"/>
          </a:solidFill>
          <a:ln w="9525">
            <a:solidFill>
              <a:schemeClr val="tx1"/>
            </a:solidFill>
            <a:miter lim="800000"/>
            <a:headEnd/>
            <a:tailEnd/>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09" name="AutoShape 12"/>
          <p:cNvSpPr>
            <a:spLocks noChangeArrowheads="1"/>
          </p:cNvSpPr>
          <p:nvPr/>
        </p:nvSpPr>
        <p:spPr bwMode="auto">
          <a:xfrm>
            <a:off x="4886325" y="1848116"/>
            <a:ext cx="366960" cy="412194"/>
          </a:xfrm>
          <a:prstGeom prst="downArrow">
            <a:avLst>
              <a:gd name="adj1" fmla="val 50000"/>
              <a:gd name="adj2" fmla="val 24905"/>
            </a:avLst>
          </a:prstGeom>
          <a:solidFill>
            <a:schemeClr val="tx1"/>
          </a:solidFill>
          <a:ln w="9525">
            <a:solidFill>
              <a:schemeClr val="bg1"/>
            </a:solidFill>
            <a:miter lim="800000"/>
            <a:headEnd/>
            <a:tailEnd/>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0" name="AutoShape 13"/>
          <p:cNvSpPr>
            <a:spLocks noChangeArrowheads="1"/>
          </p:cNvSpPr>
          <p:nvPr/>
        </p:nvSpPr>
        <p:spPr bwMode="auto">
          <a:xfrm>
            <a:off x="7078933" y="1848116"/>
            <a:ext cx="366960" cy="412194"/>
          </a:xfrm>
          <a:prstGeom prst="downArrow">
            <a:avLst>
              <a:gd name="adj1" fmla="val 50000"/>
              <a:gd name="adj2" fmla="val 24905"/>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1" name="AutoShape 14"/>
          <p:cNvSpPr>
            <a:spLocks noChangeArrowheads="1"/>
          </p:cNvSpPr>
          <p:nvPr/>
        </p:nvSpPr>
        <p:spPr bwMode="auto">
          <a:xfrm>
            <a:off x="9254196" y="1848116"/>
            <a:ext cx="366960" cy="412194"/>
          </a:xfrm>
          <a:prstGeom prst="downArrow">
            <a:avLst>
              <a:gd name="adj1" fmla="val 50000"/>
              <a:gd name="adj2" fmla="val 24905"/>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2" name="Text Box 15"/>
          <p:cNvSpPr txBox="1">
            <a:spLocks noChangeArrowheads="1"/>
          </p:cNvSpPr>
          <p:nvPr/>
        </p:nvSpPr>
        <p:spPr bwMode="auto">
          <a:xfrm>
            <a:off x="1882015" y="4355673"/>
            <a:ext cx="1922462" cy="646331"/>
          </a:xfrm>
          <a:prstGeom prst="rect">
            <a:avLst/>
          </a:prstGeom>
          <a:solidFill>
            <a:schemeClr val="accent2">
              <a:lumMod val="20000"/>
              <a:lumOff val="80000"/>
            </a:schemeClr>
          </a:solidFill>
          <a:ln w="9525">
            <a:solidFill>
              <a:schemeClr val="bg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lnSpc>
                <a:spcPct val="90000"/>
              </a:lnSpc>
              <a:buClrTx/>
              <a:buSzTx/>
              <a:buNone/>
              <a:defRPr/>
            </a:pPr>
            <a:r>
              <a:rPr lang="en-GB" altLang="en-US" sz="2000" b="1" dirty="0" err="1">
                <a:solidFill>
                  <a:prstClr val="black"/>
                </a:solidFill>
                <a:sym typeface="Symbol" pitchFamily="18" charset="2"/>
              </a:rPr>
              <a:t>Tử</a:t>
            </a:r>
            <a:r>
              <a:rPr lang="en-GB" altLang="en-US" sz="2000" b="1" dirty="0">
                <a:solidFill>
                  <a:prstClr val="black"/>
                </a:solidFill>
                <a:sym typeface="Symbol" pitchFamily="18" charset="2"/>
              </a:rPr>
              <a:t> </a:t>
            </a:r>
            <a:r>
              <a:rPr lang="en-GB" altLang="en-US" sz="2000" b="1" dirty="0" err="1">
                <a:solidFill>
                  <a:prstClr val="black"/>
                </a:solidFill>
                <a:sym typeface="Symbol" pitchFamily="18" charset="2"/>
              </a:rPr>
              <a:t>vong</a:t>
            </a:r>
            <a:r>
              <a:rPr lang="en-GB" altLang="en-US" sz="2000" b="1" dirty="0">
                <a:solidFill>
                  <a:prstClr val="black"/>
                </a:solidFill>
                <a:sym typeface="Symbol" pitchFamily="18" charset="2"/>
              </a:rPr>
              <a:t>          &lt; </a:t>
            </a:r>
            <a:r>
              <a:rPr lang="en-GB" altLang="en-US" sz="2000" b="1" dirty="0">
                <a:solidFill>
                  <a:prstClr val="black"/>
                </a:solidFill>
              </a:rPr>
              <a:t>5%</a:t>
            </a:r>
            <a:endParaRPr lang="en-GB" altLang="en-US" b="1" dirty="0">
              <a:solidFill>
                <a:prstClr val="black"/>
              </a:solidFill>
            </a:endParaRPr>
          </a:p>
        </p:txBody>
      </p:sp>
      <p:sp>
        <p:nvSpPr>
          <p:cNvPr id="29713" name="Text Box 16"/>
          <p:cNvSpPr txBox="1">
            <a:spLocks noChangeArrowheads="1"/>
          </p:cNvSpPr>
          <p:nvPr/>
        </p:nvSpPr>
        <p:spPr bwMode="auto">
          <a:xfrm>
            <a:off x="4028082" y="4615086"/>
            <a:ext cx="2030320" cy="590931"/>
          </a:xfrm>
          <a:prstGeom prst="rect">
            <a:avLst/>
          </a:prstGeom>
          <a:solidFill>
            <a:schemeClr val="accent1">
              <a:lumMod val="40000"/>
              <a:lumOff val="60000"/>
            </a:schemeClr>
          </a:solidFill>
          <a:ln w="9525">
            <a:solidFill>
              <a:schemeClr val="bg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lnSpc>
                <a:spcPct val="90000"/>
              </a:lnSpc>
              <a:buClrTx/>
              <a:buSzTx/>
              <a:buNone/>
              <a:defRPr/>
            </a:pPr>
            <a:r>
              <a:rPr lang="en-GB" altLang="en-US" sz="1800" b="1" dirty="0" err="1">
                <a:solidFill>
                  <a:prstClr val="black"/>
                </a:solidFill>
              </a:rPr>
              <a:t>Tử</a:t>
            </a:r>
            <a:r>
              <a:rPr lang="en-GB" altLang="en-US" sz="1800" b="1" dirty="0">
                <a:solidFill>
                  <a:prstClr val="black"/>
                </a:solidFill>
              </a:rPr>
              <a:t> </a:t>
            </a:r>
            <a:r>
              <a:rPr lang="en-GB" altLang="en-US" sz="1800" b="1" dirty="0" err="1">
                <a:solidFill>
                  <a:prstClr val="black"/>
                </a:solidFill>
              </a:rPr>
              <a:t>vong</a:t>
            </a:r>
            <a:r>
              <a:rPr lang="en-GB" altLang="en-US" sz="1800" b="1" dirty="0">
                <a:solidFill>
                  <a:prstClr val="black"/>
                </a:solidFill>
              </a:rPr>
              <a:t> &lt; 5%</a:t>
            </a:r>
            <a:br>
              <a:rPr lang="en-GB" altLang="en-US" sz="1800" b="1" dirty="0">
                <a:solidFill>
                  <a:prstClr val="black"/>
                </a:solidFill>
              </a:rPr>
            </a:br>
            <a:r>
              <a:rPr lang="en-GB" altLang="en-US" sz="1800" b="1" dirty="0" err="1">
                <a:solidFill>
                  <a:prstClr val="black"/>
                </a:solidFill>
              </a:rPr>
              <a:t>nhập</a:t>
            </a:r>
            <a:r>
              <a:rPr lang="en-GB" altLang="en-US" sz="1800" b="1" dirty="0">
                <a:solidFill>
                  <a:prstClr val="black"/>
                </a:solidFill>
              </a:rPr>
              <a:t> </a:t>
            </a:r>
            <a:r>
              <a:rPr lang="en-GB" altLang="en-US" sz="1800" b="1" dirty="0" err="1">
                <a:solidFill>
                  <a:prstClr val="black"/>
                </a:solidFill>
              </a:rPr>
              <a:t>viện</a:t>
            </a:r>
            <a:r>
              <a:rPr lang="en-GB" altLang="en-US" sz="1800" b="1" dirty="0">
                <a:solidFill>
                  <a:prstClr val="black"/>
                </a:solidFill>
              </a:rPr>
              <a:t> </a:t>
            </a:r>
            <a:r>
              <a:rPr lang="en-GB" altLang="en-US" sz="1800" b="1" dirty="0">
                <a:solidFill>
                  <a:prstClr val="black"/>
                </a:solidFill>
                <a:sym typeface="Symbol" pitchFamily="18" charset="2"/>
              </a:rPr>
              <a:t> </a:t>
            </a:r>
            <a:r>
              <a:rPr lang="en-GB" altLang="en-US" sz="1800" b="1" dirty="0">
                <a:solidFill>
                  <a:prstClr val="black"/>
                </a:solidFill>
              </a:rPr>
              <a:t>20%</a:t>
            </a:r>
            <a:endParaRPr lang="en-GB" altLang="en-US" sz="2000" b="1" dirty="0">
              <a:solidFill>
                <a:prstClr val="black"/>
              </a:solidFill>
            </a:endParaRPr>
          </a:p>
        </p:txBody>
      </p:sp>
      <p:sp>
        <p:nvSpPr>
          <p:cNvPr id="29714" name="Text Box 17"/>
          <p:cNvSpPr txBox="1">
            <a:spLocks noChangeArrowheads="1"/>
          </p:cNvSpPr>
          <p:nvPr/>
        </p:nvSpPr>
        <p:spPr bwMode="auto">
          <a:xfrm>
            <a:off x="6291533" y="5378429"/>
            <a:ext cx="1939925" cy="646331"/>
          </a:xfrm>
          <a:prstGeom prst="rect">
            <a:avLst/>
          </a:prstGeom>
          <a:solidFill>
            <a:schemeClr val="tx1"/>
          </a:solidFill>
          <a:ln w="9525">
            <a:solidFill>
              <a:schemeClr val="bg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lnSpc>
                <a:spcPct val="90000"/>
              </a:lnSpc>
              <a:buClrTx/>
              <a:buSzTx/>
              <a:buNone/>
              <a:defRPr/>
            </a:pPr>
            <a:r>
              <a:rPr lang="en-GB" altLang="en-US" sz="2000" b="1" dirty="0" err="1">
                <a:solidFill>
                  <a:prstClr val="black">
                    <a:lumMod val="85000"/>
                    <a:lumOff val="15000"/>
                  </a:prstClr>
                </a:solidFill>
              </a:rPr>
              <a:t>Tử</a:t>
            </a:r>
            <a:r>
              <a:rPr lang="en-GB" altLang="en-US" sz="2000" b="1" dirty="0">
                <a:solidFill>
                  <a:prstClr val="black">
                    <a:lumMod val="85000"/>
                    <a:lumOff val="15000"/>
                  </a:prstClr>
                </a:solidFill>
              </a:rPr>
              <a:t> </a:t>
            </a:r>
            <a:r>
              <a:rPr lang="en-GB" altLang="en-US" sz="2000" b="1" dirty="0" err="1">
                <a:solidFill>
                  <a:prstClr val="black">
                    <a:lumMod val="85000"/>
                    <a:lumOff val="15000"/>
                  </a:prstClr>
                </a:solidFill>
              </a:rPr>
              <a:t>vong</a:t>
            </a:r>
            <a:r>
              <a:rPr lang="en-GB" altLang="en-US" sz="2000" b="1" dirty="0">
                <a:solidFill>
                  <a:prstClr val="black">
                    <a:lumMod val="85000"/>
                    <a:lumOff val="15000"/>
                  </a:prstClr>
                </a:solidFill>
              </a:rPr>
              <a:t>             5-25%</a:t>
            </a:r>
            <a:endParaRPr lang="en-GB" altLang="en-US" b="1" dirty="0">
              <a:solidFill>
                <a:prstClr val="black">
                  <a:lumMod val="85000"/>
                  <a:lumOff val="15000"/>
                </a:prstClr>
              </a:solidFill>
            </a:endParaRPr>
          </a:p>
        </p:txBody>
      </p:sp>
      <p:sp>
        <p:nvSpPr>
          <p:cNvPr id="29715" name="Text Box 18"/>
          <p:cNvSpPr txBox="1">
            <a:spLocks noChangeArrowheads="1"/>
          </p:cNvSpPr>
          <p:nvPr/>
        </p:nvSpPr>
        <p:spPr bwMode="auto">
          <a:xfrm>
            <a:off x="8474733" y="5607930"/>
            <a:ext cx="1922463" cy="646331"/>
          </a:xfrm>
          <a:prstGeom prst="rect">
            <a:avLst/>
          </a:prstGeom>
          <a:solidFill>
            <a:schemeClr val="accent6">
              <a:lumMod val="60000"/>
              <a:lumOff val="40000"/>
            </a:schemeClr>
          </a:solidFill>
          <a:ln w="9525">
            <a:solidFill>
              <a:schemeClr val="bg1"/>
            </a:solidFill>
            <a:miter lim="800000"/>
            <a:headEnd/>
            <a:tailEnd/>
          </a:ln>
          <a:effectLst/>
        </p:spPr>
        <p:txBody>
          <a:bodyPr wrap="square">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lgn="ctr">
              <a:lnSpc>
                <a:spcPct val="90000"/>
              </a:lnSpc>
              <a:buClrTx/>
              <a:buSzTx/>
              <a:buNone/>
              <a:defRPr/>
            </a:pPr>
            <a:r>
              <a:rPr lang="en-GB" altLang="en-US" sz="2000" b="1" dirty="0" err="1">
                <a:solidFill>
                  <a:prstClr val="white"/>
                </a:solidFill>
                <a:sym typeface="Symbol" pitchFamily="18" charset="2"/>
              </a:rPr>
              <a:t>Tử</a:t>
            </a:r>
            <a:r>
              <a:rPr lang="en-GB" altLang="en-US" sz="2000" b="1" dirty="0">
                <a:solidFill>
                  <a:prstClr val="white"/>
                </a:solidFill>
                <a:sym typeface="Symbol" pitchFamily="18" charset="2"/>
              </a:rPr>
              <a:t> </a:t>
            </a:r>
            <a:r>
              <a:rPr lang="en-GB" altLang="en-US" sz="2000" b="1" dirty="0" err="1">
                <a:solidFill>
                  <a:prstClr val="white"/>
                </a:solidFill>
                <a:sym typeface="Symbol" pitchFamily="18" charset="2"/>
              </a:rPr>
              <a:t>vong</a:t>
            </a:r>
            <a:r>
              <a:rPr lang="en-GB" altLang="en-US" sz="2000" b="1" dirty="0">
                <a:solidFill>
                  <a:prstClr val="white"/>
                </a:solidFill>
                <a:sym typeface="Symbol" pitchFamily="18" charset="2"/>
              </a:rPr>
              <a:t>           </a:t>
            </a:r>
            <a:r>
              <a:rPr lang="en-GB" altLang="en-US" sz="2000" b="1" dirty="0">
                <a:solidFill>
                  <a:prstClr val="white"/>
                </a:solidFill>
              </a:rPr>
              <a:t>50%</a:t>
            </a:r>
            <a:endParaRPr lang="en-GB" altLang="en-US" b="1" dirty="0">
              <a:solidFill>
                <a:prstClr val="white"/>
              </a:solidFill>
            </a:endParaRPr>
          </a:p>
        </p:txBody>
      </p:sp>
      <p:sp>
        <p:nvSpPr>
          <p:cNvPr id="29716" name="AutoShape 19"/>
          <p:cNvSpPr>
            <a:spLocks noChangeArrowheads="1"/>
          </p:cNvSpPr>
          <p:nvPr/>
        </p:nvSpPr>
        <p:spPr bwMode="auto">
          <a:xfrm>
            <a:off x="2672590" y="3900456"/>
            <a:ext cx="366960" cy="412194"/>
          </a:xfrm>
          <a:prstGeom prst="downArrow">
            <a:avLst>
              <a:gd name="adj1" fmla="val 50000"/>
              <a:gd name="adj2" fmla="val 24906"/>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7" name="AutoShape 20"/>
          <p:cNvSpPr>
            <a:spLocks noChangeArrowheads="1"/>
          </p:cNvSpPr>
          <p:nvPr/>
        </p:nvSpPr>
        <p:spPr bwMode="auto">
          <a:xfrm>
            <a:off x="4883820" y="4183471"/>
            <a:ext cx="366960" cy="412194"/>
          </a:xfrm>
          <a:prstGeom prst="downArrow">
            <a:avLst>
              <a:gd name="adj1" fmla="val 50000"/>
              <a:gd name="adj2" fmla="val 24905"/>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8" name="AutoShape 21"/>
          <p:cNvSpPr>
            <a:spLocks noChangeArrowheads="1"/>
          </p:cNvSpPr>
          <p:nvPr/>
        </p:nvSpPr>
        <p:spPr bwMode="auto">
          <a:xfrm>
            <a:off x="7078933" y="4923845"/>
            <a:ext cx="366960" cy="412194"/>
          </a:xfrm>
          <a:prstGeom prst="downArrow">
            <a:avLst>
              <a:gd name="adj1" fmla="val 50000"/>
              <a:gd name="adj2" fmla="val 24905"/>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19" name="AutoShape 22"/>
          <p:cNvSpPr>
            <a:spLocks noChangeArrowheads="1"/>
          </p:cNvSpPr>
          <p:nvPr/>
        </p:nvSpPr>
        <p:spPr bwMode="auto">
          <a:xfrm>
            <a:off x="9254196" y="5145935"/>
            <a:ext cx="366960" cy="412194"/>
          </a:xfrm>
          <a:prstGeom prst="downArrow">
            <a:avLst>
              <a:gd name="adj1" fmla="val 50000"/>
              <a:gd name="adj2" fmla="val 24906"/>
            </a:avLst>
          </a:prstGeom>
          <a:solidFill>
            <a:schemeClr val="tx1"/>
          </a:solidFill>
          <a:ln>
            <a:solidFill>
              <a:schemeClr val="bg1"/>
            </a:solidFill>
          </a:ln>
          <a:effectLst/>
        </p:spPr>
        <p:txBody>
          <a:bodyPr wrap="none" anchor="ctr">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eaLnBrk="1" hangingPunct="1">
              <a:spcBef>
                <a:spcPct val="0"/>
              </a:spcBef>
              <a:buClrTx/>
              <a:buSzTx/>
              <a:buNone/>
              <a:defRPr/>
            </a:pPr>
            <a:endParaRPr lang="en-US" altLang="en-US" sz="1800">
              <a:solidFill>
                <a:prstClr val="white"/>
              </a:solidFill>
            </a:endParaRPr>
          </a:p>
        </p:txBody>
      </p:sp>
      <p:sp>
        <p:nvSpPr>
          <p:cNvPr id="29720" name="Text Box 23"/>
          <p:cNvSpPr txBox="1">
            <a:spLocks noChangeArrowheads="1"/>
          </p:cNvSpPr>
          <p:nvPr/>
        </p:nvSpPr>
        <p:spPr bwMode="auto">
          <a:xfrm>
            <a:off x="1786472" y="5427742"/>
            <a:ext cx="442347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lvl1pPr eaLnBrk="0" hangingPunct="0">
              <a:spcBef>
                <a:spcPct val="50000"/>
              </a:spcBef>
              <a:buClr>
                <a:srgbClr val="0FF4CC"/>
              </a:buClr>
              <a:buSzPct val="70000"/>
              <a:buFont typeface="Monotype Sorts" pitchFamily="2" charset="2"/>
              <a:buChar char="u"/>
              <a:defRPr sz="2400">
                <a:solidFill>
                  <a:schemeClr val="tx1"/>
                </a:solidFill>
                <a:latin typeface="Arial" pitchFamily="34" charset="0"/>
                <a:cs typeface="Arial" pitchFamily="34" charset="0"/>
              </a:defRPr>
            </a:lvl1pPr>
            <a:lvl2pPr marL="742950" indent="-285750" eaLnBrk="0" hangingPunct="0">
              <a:spcBef>
                <a:spcPct val="50000"/>
              </a:spcBef>
              <a:buSzPct val="100000"/>
              <a:buChar char="–"/>
              <a:defRPr sz="2400">
                <a:solidFill>
                  <a:schemeClr val="tx1"/>
                </a:solidFill>
                <a:latin typeface="Arial" pitchFamily="34" charset="0"/>
                <a:cs typeface="Arial" pitchFamily="34" charset="0"/>
              </a:defRPr>
            </a:lvl2pPr>
            <a:lvl3pPr marL="1143000" indent="-228600" eaLnBrk="0" hangingPunct="0">
              <a:spcBef>
                <a:spcPct val="50000"/>
              </a:spcBef>
              <a:buSzPct val="100000"/>
              <a:buFont typeface="Wingdings" pitchFamily="2" charset="2"/>
              <a:buChar char="Ø"/>
              <a:defRPr sz="2400">
                <a:solidFill>
                  <a:schemeClr val="tx1"/>
                </a:solidFill>
                <a:latin typeface="Arial" pitchFamily="34" charset="0"/>
                <a:cs typeface="Arial" pitchFamily="34" charset="0"/>
              </a:defRPr>
            </a:lvl3pPr>
            <a:lvl4pPr marL="1600200" indent="-228600" eaLnBrk="0" hangingPunct="0">
              <a:spcBef>
                <a:spcPct val="50000"/>
              </a:spcBef>
              <a:buSzPct val="100000"/>
              <a:buChar char="•"/>
              <a:defRPr sz="2400">
                <a:solidFill>
                  <a:schemeClr val="tx1"/>
                </a:solidFill>
                <a:latin typeface="Arial" pitchFamily="34" charset="0"/>
                <a:cs typeface="Arial" pitchFamily="34" charset="0"/>
              </a:defRPr>
            </a:lvl4pPr>
            <a:lvl5pPr marL="2057400" indent="-228600" eaLnBrk="0" hangingPunct="0">
              <a:spcBef>
                <a:spcPct val="50000"/>
              </a:spcBef>
              <a:buSzPct val="100000"/>
              <a:buChar char="–"/>
              <a:defRPr sz="2400">
                <a:solidFill>
                  <a:schemeClr val="tx1"/>
                </a:solidFill>
                <a:latin typeface="Arial" pitchFamily="34" charset="0"/>
                <a:cs typeface="Arial" pitchFamily="34" charset="0"/>
              </a:defRPr>
            </a:lvl5pPr>
            <a:lvl6pPr marL="25146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6pPr>
            <a:lvl7pPr marL="29718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7pPr>
            <a:lvl8pPr marL="34290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8pPr>
            <a:lvl9pPr marL="3886200" indent="-228600" eaLnBrk="0" fontAlgn="base" hangingPunct="0">
              <a:spcBef>
                <a:spcPct val="50000"/>
              </a:spcBef>
              <a:spcAft>
                <a:spcPct val="0"/>
              </a:spcAft>
              <a:buSzPct val="100000"/>
              <a:buChar char="–"/>
              <a:defRPr sz="2400">
                <a:solidFill>
                  <a:schemeClr val="tx1"/>
                </a:solidFill>
                <a:latin typeface="Arial" pitchFamily="34" charset="0"/>
                <a:cs typeface="Arial" pitchFamily="34" charset="0"/>
              </a:defRPr>
            </a:lvl9pPr>
          </a:lstStyle>
          <a:p>
            <a:pPr>
              <a:buClrTx/>
              <a:buSzTx/>
              <a:buNone/>
              <a:defRPr/>
            </a:pPr>
            <a:r>
              <a:rPr lang="vi-VN" altLang="en-US" sz="1200" i="1" dirty="0">
                <a:solidFill>
                  <a:prstClr val="white"/>
                </a:solidFill>
              </a:rPr>
              <a:t>YTĐC: yếu tố điều chỉnh (bao gồm các yếu tố nguy cơ đi kèm)</a:t>
            </a:r>
          </a:p>
          <a:p>
            <a:pPr>
              <a:buClrTx/>
              <a:buSzTx/>
              <a:buNone/>
              <a:defRPr/>
            </a:pPr>
            <a:r>
              <a:rPr lang="vi-VN" altLang="en-US" sz="1200" i="1" dirty="0">
                <a:solidFill>
                  <a:prstClr val="white"/>
                </a:solidFill>
              </a:rPr>
              <a:t>ICU: đơn vị săn sóc tăng cường</a:t>
            </a:r>
          </a:p>
          <a:p>
            <a:pPr>
              <a:buClrTx/>
              <a:buSzTx/>
              <a:buNone/>
              <a:defRPr/>
            </a:pPr>
            <a:r>
              <a:rPr lang="vi-VN" altLang="en-US" sz="1200" i="1" dirty="0">
                <a:solidFill>
                  <a:prstClr val="white"/>
                </a:solidFill>
              </a:rPr>
              <a:t>GNB: trực khuẩn Gram âm</a:t>
            </a:r>
            <a:endParaRPr lang="en-US" altLang="en-US" sz="1200" i="1" dirty="0">
              <a:solidFill>
                <a:prstClr val="white"/>
              </a:solidFill>
            </a:endParaRPr>
          </a:p>
          <a:p>
            <a:pPr>
              <a:buClrTx/>
              <a:buSzTx/>
              <a:buNone/>
              <a:defRPr/>
            </a:pPr>
            <a:r>
              <a:rPr lang="en-GB" altLang="en-US" sz="1200" i="1" baseline="30000" dirty="0">
                <a:solidFill>
                  <a:prstClr val="white"/>
                </a:solidFill>
              </a:rPr>
              <a:t>A</a:t>
            </a:r>
            <a:r>
              <a:rPr lang="en-GB" altLang="en-US" sz="1200" i="1" dirty="0">
                <a:solidFill>
                  <a:prstClr val="white"/>
                </a:solidFill>
              </a:rPr>
              <a:t> Bao </a:t>
            </a:r>
            <a:r>
              <a:rPr lang="en-GB" altLang="en-US" sz="1200" i="1" dirty="0" err="1">
                <a:solidFill>
                  <a:prstClr val="white"/>
                </a:solidFill>
              </a:rPr>
              <a:t>gồm</a:t>
            </a:r>
            <a:r>
              <a:rPr lang="en-GB" altLang="en-US" sz="1200" i="1" dirty="0">
                <a:solidFill>
                  <a:prstClr val="white"/>
                </a:solidFill>
              </a:rPr>
              <a:t> pneumococci </a:t>
            </a:r>
            <a:r>
              <a:rPr lang="en-GB" altLang="en-US" sz="1200" i="1" dirty="0" err="1">
                <a:solidFill>
                  <a:prstClr val="white"/>
                </a:solidFill>
              </a:rPr>
              <a:t>kháng</a:t>
            </a:r>
            <a:r>
              <a:rPr lang="en-GB" altLang="en-US" sz="1200" i="1" dirty="0">
                <a:solidFill>
                  <a:prstClr val="white"/>
                </a:solidFill>
              </a:rPr>
              <a:t> </a:t>
            </a:r>
            <a:r>
              <a:rPr lang="en-GB" altLang="en-US" sz="1200" i="1" dirty="0" err="1">
                <a:solidFill>
                  <a:prstClr val="white"/>
                </a:solidFill>
              </a:rPr>
              <a:t>thuốc</a:t>
            </a:r>
            <a:endParaRPr lang="en-GB" altLang="en-US" sz="1200" i="1" dirty="0">
              <a:solidFill>
                <a:prstClr val="white"/>
              </a:solidFill>
            </a:endParaRPr>
          </a:p>
        </p:txBody>
      </p:sp>
    </p:spTree>
    <p:custDataLst>
      <p:tags r:id="rId1"/>
    </p:custDataLst>
    <p:extLst>
      <p:ext uri="{BB962C8B-B14F-4D97-AF65-F5344CB8AC3E}">
        <p14:creationId xmlns:p14="http://schemas.microsoft.com/office/powerpoint/2010/main" val="187044088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 name="Rectangle 103"/>
          <p:cNvSpPr>
            <a:spLocks noGrp="1" noChangeArrowheads="1"/>
          </p:cNvSpPr>
          <p:nvPr>
            <p:ph type="title"/>
          </p:nvPr>
        </p:nvSpPr>
        <p:spPr>
          <a:xfrm>
            <a:off x="1981200" y="138211"/>
            <a:ext cx="8229600" cy="1371600"/>
          </a:xfrm>
          <a:ln>
            <a:noFill/>
          </a:ln>
        </p:spPr>
        <p:txBody>
          <a:bodyPr/>
          <a:lstStyle/>
          <a:p>
            <a:r>
              <a:rPr lang="en-US" altLang="en-US" sz="4000" dirty="0" err="1">
                <a:latin typeface="Arial" panose="020B0604020202020204" pitchFamily="34" charset="0"/>
                <a:cs typeface="Arial" panose="020B0604020202020204" pitchFamily="34" charset="0"/>
              </a:rPr>
              <a:t>Yếu</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tố</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nguy</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cơ</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thay</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đổi</a:t>
            </a:r>
            <a:br>
              <a:rPr lang="en-US" altLang="en-US" sz="4000" dirty="0">
                <a:latin typeface="Arial" panose="020B0604020202020204" pitchFamily="34" charset="0"/>
                <a:cs typeface="Arial" panose="020B0604020202020204" pitchFamily="34" charset="0"/>
              </a:rPr>
            </a:br>
            <a:r>
              <a:rPr lang="en-US" altLang="en-US" sz="4000" dirty="0" err="1">
                <a:latin typeface="Arial" panose="020B0604020202020204" pitchFamily="34" charset="0"/>
                <a:cs typeface="Arial" panose="020B0604020202020204" pitchFamily="34" charset="0"/>
              </a:rPr>
              <a:t>tác</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nhân</a:t>
            </a:r>
            <a:r>
              <a:rPr lang="en-US" altLang="en-US" sz="4000" dirty="0">
                <a:latin typeface="Arial" panose="020B0604020202020204" pitchFamily="34" charset="0"/>
                <a:cs typeface="Arial" panose="020B0604020202020204" pitchFamily="34" charset="0"/>
              </a:rPr>
              <a:t> vi </a:t>
            </a:r>
            <a:r>
              <a:rPr lang="en-US" altLang="en-US" sz="4000" dirty="0" err="1">
                <a:latin typeface="Arial" panose="020B0604020202020204" pitchFamily="34" charset="0"/>
                <a:cs typeface="Arial" panose="020B0604020202020204" pitchFamily="34" charset="0"/>
              </a:rPr>
              <a:t>khuẩn</a:t>
            </a:r>
            <a:endParaRPr lang="en-US" altLang="en-US" sz="4000" dirty="0">
              <a:latin typeface="Arial" panose="020B0604020202020204" pitchFamily="34" charset="0"/>
              <a:cs typeface="Arial" panose="020B0604020202020204" pitchFamily="34" charset="0"/>
            </a:endParaRPr>
          </a:p>
        </p:txBody>
      </p:sp>
      <p:graphicFrame>
        <p:nvGraphicFramePr>
          <p:cNvPr id="24716" name="Group 140"/>
          <p:cNvGraphicFramePr>
            <a:graphicFrameLocks noGrp="1"/>
          </p:cNvGraphicFramePr>
          <p:nvPr>
            <p:ph type="tbl" idx="1"/>
          </p:nvPr>
        </p:nvGraphicFramePr>
        <p:xfrm>
          <a:off x="304800" y="1600200"/>
          <a:ext cx="11582400" cy="4417697"/>
        </p:xfrm>
        <a:graphic>
          <a:graphicData uri="http://schemas.openxmlformats.org/drawingml/2006/table">
            <a:tbl>
              <a:tblPr>
                <a:tableStyleId>{3C2FFA5D-87B4-456A-9821-1D502468CF0F}</a:tableStyleId>
              </a:tblPr>
              <a:tblGrid>
                <a:gridCol w="3581400">
                  <a:extLst>
                    <a:ext uri="{9D8B030D-6E8A-4147-A177-3AD203B41FA5}">
                      <a16:colId xmlns:a16="http://schemas.microsoft.com/office/drawing/2014/main" val="2988576837"/>
                    </a:ext>
                  </a:extLst>
                </a:gridCol>
                <a:gridCol w="8001000">
                  <a:extLst>
                    <a:ext uri="{9D8B030D-6E8A-4147-A177-3AD203B41FA5}">
                      <a16:colId xmlns:a16="http://schemas.microsoft.com/office/drawing/2014/main" val="219293753"/>
                    </a:ext>
                  </a:extLst>
                </a:gridCol>
              </a:tblGrid>
              <a:tr h="323850">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err="1">
                          <a:ln>
                            <a:noFill/>
                          </a:ln>
                          <a:effectLst/>
                        </a:rPr>
                        <a:t>Yếu</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tố</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thuận</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lợi</a:t>
                      </a:r>
                      <a:r>
                        <a:rPr kumimoji="0" lang="en-US" altLang="en-US" sz="2000" u="none" strike="noStrike" cap="none" normalizeH="0" baseline="0" dirty="0">
                          <a:ln>
                            <a:noFill/>
                          </a:ln>
                          <a:effectLst/>
                        </a:rPr>
                        <a:t> / </a:t>
                      </a:r>
                      <a:r>
                        <a:rPr kumimoji="0" lang="en-US" altLang="en-US" sz="2000" u="none" strike="noStrike" cap="none" normalizeH="0" baseline="0" dirty="0" err="1">
                          <a:ln>
                            <a:noFill/>
                          </a:ln>
                          <a:effectLst/>
                        </a:rPr>
                        <a:t>bệnh</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lý</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Tác nhân nghi ngờ</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2088345771"/>
                  </a:ext>
                </a:extLst>
              </a:tr>
              <a:tr h="5413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err="1">
                          <a:ln>
                            <a:noFill/>
                          </a:ln>
                          <a:effectLst/>
                        </a:rPr>
                        <a:t>Nghiện</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rượu</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S.pneumoniae, VK kỵ khí miệng , K.pneumoniae, Acinetobacter sp .</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3230408553"/>
                  </a:ext>
                </a:extLst>
              </a:tr>
              <a:tr h="758825">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a:ln>
                            <a:noFill/>
                          </a:ln>
                          <a:effectLst/>
                        </a:rPr>
                        <a:t>COPD </a:t>
                      </a:r>
                      <a:r>
                        <a:rPr kumimoji="0" lang="en-US" altLang="en-US" sz="2000" u="none" strike="noStrike" cap="none" normalizeH="0" baseline="0" dirty="0" err="1">
                          <a:ln>
                            <a:noFill/>
                          </a:ln>
                          <a:effectLst/>
                        </a:rPr>
                        <a:t>và</a:t>
                      </a:r>
                      <a:r>
                        <a:rPr kumimoji="0" lang="en-US" altLang="en-US" sz="2000" u="none" strike="noStrike" cap="none" normalizeH="0" baseline="0" dirty="0">
                          <a:ln>
                            <a:noFill/>
                          </a:ln>
                          <a:effectLst/>
                        </a:rPr>
                        <a:t>/hay </a:t>
                      </a:r>
                      <a:r>
                        <a:rPr kumimoji="0" lang="en-US" altLang="en-US" sz="2000" u="none" strike="noStrike" cap="none" normalizeH="0" baseline="0" dirty="0" err="1">
                          <a:ln>
                            <a:noFill/>
                          </a:ln>
                          <a:effectLst/>
                        </a:rPr>
                        <a:t>hút</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thuốc</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err="1">
                          <a:ln>
                            <a:noFill/>
                          </a:ln>
                          <a:effectLst/>
                        </a:rPr>
                        <a:t>H.influenzae</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P.aeruginosa</a:t>
                      </a:r>
                      <a:r>
                        <a:rPr kumimoji="0" lang="en-US" altLang="en-US" sz="2000" u="none" strike="noStrike" cap="none" normalizeH="0" baseline="0" dirty="0">
                          <a:ln>
                            <a:noFill/>
                          </a:ln>
                          <a:effectLst/>
                        </a:rPr>
                        <a:t>, Legionella </a:t>
                      </a:r>
                      <a:r>
                        <a:rPr kumimoji="0" lang="en-US" altLang="en-US" sz="2000" u="none" strike="noStrike" cap="none" normalizeH="0" baseline="0" dirty="0" err="1">
                          <a:ln>
                            <a:noFill/>
                          </a:ln>
                          <a:effectLst/>
                        </a:rPr>
                        <a:t>sp</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S.pneumoniae</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M.cacatarrhalis</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C.pneumoniae</a:t>
                      </a:r>
                      <a:r>
                        <a:rPr kumimoji="0" lang="en-US" altLang="en-US" sz="2000" u="none" strike="noStrike" cap="none" normalizeH="0" baseline="0" dirty="0">
                          <a:ln>
                            <a:noFill/>
                          </a:ln>
                          <a:effectLst/>
                        </a:rPr>
                        <a:t>.</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1389544533"/>
                  </a:ext>
                </a:extLst>
              </a:tr>
              <a:tr h="3254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Hít</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a:ln>
                            <a:noFill/>
                          </a:ln>
                          <a:effectLst/>
                        </a:rPr>
                        <a:t>VK Gram </a:t>
                      </a:r>
                      <a:r>
                        <a:rPr kumimoji="0" lang="en-US" altLang="en-US" sz="2000" u="none" strike="noStrike" cap="none" normalizeH="0" baseline="0" dirty="0" err="1">
                          <a:ln>
                            <a:noFill/>
                          </a:ln>
                          <a:effectLst/>
                        </a:rPr>
                        <a:t>âm</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đường</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ruột</a:t>
                      </a:r>
                      <a:r>
                        <a:rPr kumimoji="0" lang="en-US" altLang="en-US" sz="2000" u="none" strike="noStrike" cap="none" normalizeH="0" baseline="0" dirty="0">
                          <a:ln>
                            <a:noFill/>
                          </a:ln>
                          <a:effectLst/>
                        </a:rPr>
                        <a:t>, VK </a:t>
                      </a:r>
                      <a:r>
                        <a:rPr kumimoji="0" lang="en-US" altLang="en-US" sz="2000" u="none" strike="noStrike" cap="none" normalizeH="0" baseline="0" dirty="0" err="1">
                          <a:ln>
                            <a:noFill/>
                          </a:ln>
                          <a:effectLst/>
                        </a:rPr>
                        <a:t>kỵ</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khí</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miệng</a:t>
                      </a:r>
                      <a:r>
                        <a:rPr kumimoji="0" lang="en-US" altLang="en-US" sz="2000" u="none" strike="noStrike" cap="none" normalizeH="0" baseline="0" dirty="0">
                          <a:ln>
                            <a:noFill/>
                          </a:ln>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1848724838"/>
                  </a:ext>
                </a:extLst>
              </a:tr>
              <a:tr h="5413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Áp xe phổi</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a:ln>
                            <a:noFill/>
                          </a:ln>
                          <a:effectLst/>
                        </a:rPr>
                        <a:t>CA-MRSA, VK </a:t>
                      </a:r>
                      <a:r>
                        <a:rPr kumimoji="0" lang="en-US" altLang="en-US" sz="2000" u="none" strike="noStrike" cap="none" normalizeH="0" baseline="0" dirty="0" err="1">
                          <a:ln>
                            <a:noFill/>
                          </a:ln>
                          <a:effectLst/>
                        </a:rPr>
                        <a:t>kỵ</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khí</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miệng</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nấm</a:t>
                      </a:r>
                      <a:r>
                        <a:rPr kumimoji="0" lang="en-US" altLang="en-US" sz="2000" u="none" strike="noStrike" cap="none" normalizeH="0" baseline="0" dirty="0">
                          <a:ln>
                            <a:noFill/>
                          </a:ln>
                          <a:effectLst/>
                        </a:rPr>
                        <a:t>, mycobacteria </a:t>
                      </a:r>
                      <a:r>
                        <a:rPr kumimoji="0" lang="en-US" altLang="en-US" sz="2000" u="none" strike="noStrike" cap="none" normalizeH="0" baseline="0" dirty="0" err="1">
                          <a:ln>
                            <a:noFill/>
                          </a:ln>
                          <a:effectLst/>
                        </a:rPr>
                        <a:t>không</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điển</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hình</a:t>
                      </a:r>
                      <a:r>
                        <a:rPr kumimoji="0" lang="en-US" altLang="en-US" sz="2000" u="none" strike="noStrike" cap="none" normalizeH="0" baseline="0" dirty="0">
                          <a:ln>
                            <a:noFill/>
                          </a:ln>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169019631"/>
                  </a:ext>
                </a:extLst>
              </a:tr>
              <a:tr h="5413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Tiếp xúc với nước giải của dơi hay chim</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a:ln>
                            <a:noFill/>
                          </a:ln>
                          <a:effectLst/>
                        </a:rPr>
                        <a:t>Histoplasma </a:t>
                      </a:r>
                      <a:r>
                        <a:rPr kumimoji="0" lang="en-US" altLang="en-US" sz="2000" u="none" strike="noStrike" cap="none" normalizeH="0" baseline="0" dirty="0" err="1">
                          <a:ln>
                            <a:noFill/>
                          </a:ln>
                          <a:effectLst/>
                        </a:rPr>
                        <a:t>capsulatum</a:t>
                      </a:r>
                      <a:r>
                        <a:rPr kumimoji="0" lang="en-US" altLang="en-US" sz="2000" u="none" strike="noStrike" cap="none" normalizeH="0" baseline="0" dirty="0">
                          <a:ln>
                            <a:noFill/>
                          </a:ln>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823649904"/>
                  </a:ext>
                </a:extLst>
              </a:tr>
              <a:tr h="5413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Tắc nội phế quản</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err="1">
                          <a:ln>
                            <a:noFill/>
                          </a:ln>
                          <a:effectLst/>
                        </a:rPr>
                        <a:t>Kỵ</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khí</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S.pneumoniae</a:t>
                      </a:r>
                      <a:r>
                        <a:rPr kumimoji="0" lang="en-US" altLang="en-US" sz="2000" u="none" strike="noStrike" cap="none" normalizeH="0" baseline="0" dirty="0">
                          <a:ln>
                            <a:noFill/>
                          </a:ln>
                          <a:effectLst/>
                        </a:rPr>
                        <a:t> , </a:t>
                      </a:r>
                      <a:r>
                        <a:rPr kumimoji="0" lang="en-US" altLang="en-US" sz="2000" u="none" strike="noStrike" cap="none" normalizeH="0" baseline="0" dirty="0" err="1">
                          <a:ln>
                            <a:noFill/>
                          </a:ln>
                          <a:effectLst/>
                        </a:rPr>
                        <a:t>H.influenzae</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S.aureus</a:t>
                      </a:r>
                      <a:r>
                        <a:rPr kumimoji="0" lang="en-US" altLang="en-US" sz="2000" u="none" strike="noStrike" cap="none" normalizeH="0" baseline="0" dirty="0">
                          <a:ln>
                            <a:noFill/>
                          </a:ln>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3630701566"/>
                  </a:ext>
                </a:extLst>
              </a:tr>
              <a:tr h="541338">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a:ln>
                            <a:noFill/>
                          </a:ln>
                          <a:effectLst/>
                        </a:rPr>
                        <a:t>Bệnh cấu trúc phổi (DPQ)</a:t>
                      </a:r>
                      <a:endParaRPr kumimoji="0" lang="en-US" altLang="en-US" sz="2000" b="0" i="0" u="none" strike="noStrike" cap="none" normalizeH="0" baseline="0">
                        <a:ln>
                          <a:noFill/>
                        </a:ln>
                        <a:solidFill>
                          <a:schemeClr val="bg1"/>
                        </a:solidFill>
                        <a:effectLst/>
                        <a:latin typeface="Arial" panose="020B0604020202020204" pitchFamily="34" charset="0"/>
                      </a:endParaRPr>
                    </a:p>
                  </a:txBody>
                  <a:tcPr horzOverflow="overflow"/>
                </a:tc>
                <a:tc>
                  <a:txBody>
                    <a:bodyPr/>
                    <a:lstStyle>
                      <a:lvl1pPr marL="342900" indent="-342900">
                        <a:spcBef>
                          <a:spcPct val="20000"/>
                        </a:spcBef>
                        <a:buClr>
                          <a:schemeClr val="hlink"/>
                        </a:buClr>
                        <a:buSzPct val="65000"/>
                        <a:buFont typeface="Wingdings" panose="05000000000000000000" pitchFamily="2" charset="2"/>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2000" u="none" strike="noStrike" cap="none" normalizeH="0" baseline="0" dirty="0" err="1">
                          <a:ln>
                            <a:noFill/>
                          </a:ln>
                          <a:effectLst/>
                        </a:rPr>
                        <a:t>P.aeruginosa</a:t>
                      </a:r>
                      <a:r>
                        <a:rPr kumimoji="0" lang="en-US" altLang="en-US" sz="2000" u="none" strike="noStrike" cap="none" normalizeH="0" baseline="0" dirty="0">
                          <a:ln>
                            <a:noFill/>
                          </a:ln>
                          <a:effectLst/>
                        </a:rPr>
                        <a:t> , </a:t>
                      </a:r>
                      <a:r>
                        <a:rPr kumimoji="0" lang="en-US" altLang="en-US" sz="2000" u="none" strike="noStrike" cap="none" normalizeH="0" baseline="0" dirty="0" err="1">
                          <a:ln>
                            <a:noFill/>
                          </a:ln>
                          <a:effectLst/>
                        </a:rPr>
                        <a:t>Burkholderia</a:t>
                      </a:r>
                      <a:r>
                        <a:rPr kumimoji="0" lang="en-US" altLang="en-US" sz="2000" u="none" strike="noStrike" cap="none" normalizeH="0" baseline="0" dirty="0">
                          <a:ln>
                            <a:noFill/>
                          </a:ln>
                          <a:effectLst/>
                        </a:rPr>
                        <a:t> </a:t>
                      </a:r>
                      <a:r>
                        <a:rPr kumimoji="0" lang="en-US" altLang="en-US" sz="2000" u="none" strike="noStrike" cap="none" normalizeH="0" baseline="0" dirty="0" err="1">
                          <a:ln>
                            <a:noFill/>
                          </a:ln>
                          <a:effectLst/>
                        </a:rPr>
                        <a:t>cepacia</a:t>
                      </a:r>
                      <a:r>
                        <a:rPr kumimoji="0" lang="en-US" altLang="en-US" sz="2000" u="none" strike="noStrike" cap="none" normalizeH="0" baseline="0" dirty="0">
                          <a:ln>
                            <a:noFill/>
                          </a:ln>
                          <a:effectLst/>
                        </a:rPr>
                        <a:t> , </a:t>
                      </a:r>
                      <a:r>
                        <a:rPr kumimoji="0" lang="en-US" altLang="en-US" sz="2000" u="none" strike="noStrike" cap="none" normalizeH="0" baseline="0" dirty="0" err="1">
                          <a:ln>
                            <a:noFill/>
                          </a:ln>
                          <a:effectLst/>
                        </a:rPr>
                        <a:t>S.aureus</a:t>
                      </a:r>
                      <a:r>
                        <a:rPr kumimoji="0" lang="en-US" altLang="en-US" sz="2000" u="none" strike="noStrike" cap="none" normalizeH="0" baseline="0" dirty="0">
                          <a:ln>
                            <a:noFill/>
                          </a:ln>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a:txBody>
                  <a:tcPr horzOverflow="overflow"/>
                </a:tc>
                <a:extLst>
                  <a:ext uri="{0D108BD9-81ED-4DB2-BD59-A6C34878D82A}">
                    <a16:rowId xmlns:a16="http://schemas.microsoft.com/office/drawing/2014/main" val="2192533744"/>
                  </a:ext>
                </a:extLst>
              </a:tr>
            </a:tbl>
          </a:graphicData>
        </a:graphic>
      </p:graphicFrame>
    </p:spTree>
    <p:extLst>
      <p:ext uri="{BB962C8B-B14F-4D97-AF65-F5344CB8AC3E}">
        <p14:creationId xmlns:p14="http://schemas.microsoft.com/office/powerpoint/2010/main" val="672617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70AF9D-DD40-427C-9CEC-FC7EE0C66C93}"/>
              </a:ext>
            </a:extLst>
          </p:cNvPr>
          <p:cNvPicPr>
            <a:picLocks noChangeAspect="1"/>
          </p:cNvPicPr>
          <p:nvPr/>
        </p:nvPicPr>
        <p:blipFill>
          <a:blip r:embed="rId2"/>
          <a:stretch>
            <a:fillRect/>
          </a:stretch>
        </p:blipFill>
        <p:spPr>
          <a:xfrm>
            <a:off x="7086600" y="4010391"/>
            <a:ext cx="4657045" cy="2989062"/>
          </a:xfrm>
          <a:prstGeom prst="rect">
            <a:avLst/>
          </a:prstGeom>
        </p:spPr>
      </p:pic>
      <p:sp>
        <p:nvSpPr>
          <p:cNvPr id="59397" name="Rectangle 5">
            <a:extLst>
              <a:ext uri="{FF2B5EF4-FFF2-40B4-BE49-F238E27FC236}">
                <a16:creationId xmlns:a16="http://schemas.microsoft.com/office/drawing/2014/main" id="{55D9F8B5-D6FA-4E02-BE90-CA0E8A83DC0D}"/>
              </a:ext>
            </a:extLst>
          </p:cNvPr>
          <p:cNvSpPr>
            <a:spLocks noGrp="1" noChangeArrowheads="1"/>
          </p:cNvSpPr>
          <p:nvPr>
            <p:ph type="title"/>
          </p:nvPr>
        </p:nvSpPr>
        <p:spPr>
          <a:xfrm>
            <a:off x="685802" y="338665"/>
            <a:ext cx="11277599" cy="1456267"/>
          </a:xfrm>
        </p:spPr>
        <p:txBody>
          <a:bodyPr>
            <a:normAutofit fontScale="90000"/>
          </a:bodyPr>
          <a:lstStyle/>
          <a:p>
            <a:pPr>
              <a:defRPr/>
            </a:pPr>
            <a:r>
              <a:rPr lang="en-US" altLang="en-US" sz="4000" dirty="0" err="1">
                <a:solidFill>
                  <a:schemeClr val="tx1"/>
                </a:solidFill>
              </a:rPr>
              <a:t>Viêm</a:t>
            </a:r>
            <a:r>
              <a:rPr lang="en-US" altLang="en-US" sz="4000" dirty="0">
                <a:solidFill>
                  <a:schemeClr val="tx1"/>
                </a:solidFill>
              </a:rPr>
              <a:t> </a:t>
            </a:r>
            <a:r>
              <a:rPr lang="en-US" altLang="en-US" sz="4000" dirty="0" err="1">
                <a:solidFill>
                  <a:schemeClr val="tx1"/>
                </a:solidFill>
              </a:rPr>
              <a:t>phổi</a:t>
            </a:r>
            <a:r>
              <a:rPr lang="en-US" altLang="en-US" sz="4000" dirty="0">
                <a:solidFill>
                  <a:schemeClr val="tx1"/>
                </a:solidFill>
              </a:rPr>
              <a:t> </a:t>
            </a:r>
            <a:r>
              <a:rPr lang="en-US" altLang="en-US" sz="4000" dirty="0" err="1">
                <a:solidFill>
                  <a:schemeClr val="tx1"/>
                </a:solidFill>
              </a:rPr>
              <a:t>cộng</a:t>
            </a:r>
            <a:r>
              <a:rPr lang="en-US" altLang="en-US" sz="4000" dirty="0">
                <a:solidFill>
                  <a:schemeClr val="tx1"/>
                </a:solidFill>
              </a:rPr>
              <a:t> </a:t>
            </a:r>
            <a:r>
              <a:rPr lang="en-US" altLang="en-US" sz="4000" dirty="0" err="1">
                <a:solidFill>
                  <a:schemeClr val="tx1"/>
                </a:solidFill>
              </a:rPr>
              <a:t>đồng</a:t>
            </a:r>
            <a:br>
              <a:rPr lang="en-US" altLang="en-US" sz="4000" dirty="0">
                <a:solidFill>
                  <a:schemeClr val="tx1"/>
                </a:solidFill>
              </a:rPr>
            </a:br>
            <a:r>
              <a:rPr lang="vi-VN" altLang="en-US" sz="3600" dirty="0">
                <a:solidFill>
                  <a:schemeClr val="tx1"/>
                </a:solidFill>
                <a:latin typeface="inherit"/>
              </a:rPr>
              <a:t>YẾU TỐ </a:t>
            </a:r>
            <a:r>
              <a:rPr lang="en-US" altLang="en-US" sz="3600" dirty="0">
                <a:solidFill>
                  <a:schemeClr val="tx1"/>
                </a:solidFill>
                <a:latin typeface="inherit"/>
              </a:rPr>
              <a:t>LÀM TĂNG KHẢ NĂNG MẮC VI KHUẨN KHÁNG THUỐC</a:t>
            </a:r>
            <a:endParaRPr lang="en-US" altLang="en-US" sz="4000" dirty="0">
              <a:solidFill>
                <a:schemeClr val="tx1"/>
              </a:solidFill>
            </a:endParaRPr>
          </a:p>
        </p:txBody>
      </p:sp>
      <p:sp>
        <p:nvSpPr>
          <p:cNvPr id="2" name="Content Placeholder 1">
            <a:extLst>
              <a:ext uri="{FF2B5EF4-FFF2-40B4-BE49-F238E27FC236}">
                <a16:creationId xmlns:a16="http://schemas.microsoft.com/office/drawing/2014/main" id="{971A95BD-AA65-453E-8EF1-3EE5AC258182}"/>
              </a:ext>
            </a:extLst>
          </p:cNvPr>
          <p:cNvSpPr>
            <a:spLocks noGrp="1"/>
          </p:cNvSpPr>
          <p:nvPr>
            <p:ph sz="half" idx="1"/>
          </p:nvPr>
        </p:nvSpPr>
        <p:spPr>
          <a:xfrm>
            <a:off x="685802" y="1635126"/>
            <a:ext cx="4995334" cy="3649134"/>
          </a:xfrm>
        </p:spPr>
        <p:txBody>
          <a:bodyPr>
            <a:normAutofit fontScale="92500" lnSpcReduction="20000"/>
          </a:bodyPr>
          <a:lstStyle/>
          <a:p>
            <a:r>
              <a:rPr lang="en-US" altLang="en-US" sz="1600" dirty="0" err="1">
                <a:latin typeface="inherit"/>
              </a:rPr>
              <a:t>Phế</a:t>
            </a:r>
            <a:r>
              <a:rPr lang="en-US" altLang="en-US" sz="1600" dirty="0">
                <a:latin typeface="inherit"/>
              </a:rPr>
              <a:t> </a:t>
            </a:r>
            <a:r>
              <a:rPr lang="en-US" altLang="en-US" sz="1600" dirty="0" err="1">
                <a:latin typeface="inherit"/>
              </a:rPr>
              <a:t>cầu</a:t>
            </a:r>
            <a:r>
              <a:rPr lang="en-US" altLang="en-US" sz="1600" dirty="0">
                <a:latin typeface="inherit"/>
              </a:rPr>
              <a:t> </a:t>
            </a:r>
            <a:r>
              <a:rPr lang="en-US" altLang="en-US" sz="1600" dirty="0" err="1">
                <a:latin typeface="inherit"/>
              </a:rPr>
              <a:t>kháng</a:t>
            </a:r>
            <a:r>
              <a:rPr lang="en-US" altLang="en-US" sz="1600" dirty="0">
                <a:latin typeface="inherit"/>
              </a:rPr>
              <a:t> </a:t>
            </a:r>
            <a:r>
              <a:rPr lang="vi-VN" altLang="en-US" sz="1600" dirty="0" err="1">
                <a:latin typeface="inherit"/>
              </a:rPr>
              <a:t>Penicillin</a:t>
            </a:r>
            <a:r>
              <a:rPr lang="vi-VN" altLang="en-US" sz="1600" dirty="0">
                <a:latin typeface="inherit"/>
              </a:rPr>
              <a:t> </a:t>
            </a:r>
            <a:r>
              <a:rPr lang="vi-VN" altLang="en-US" sz="1600" dirty="0" err="1">
                <a:latin typeface="inherit"/>
              </a:rPr>
              <a:t>và</a:t>
            </a:r>
            <a:r>
              <a:rPr lang="vi-VN" altLang="en-US" sz="1600" dirty="0">
                <a:latin typeface="inherit"/>
              </a:rPr>
              <a:t> </a:t>
            </a:r>
            <a:r>
              <a:rPr lang="vi-VN" altLang="en-US" sz="1600" dirty="0" err="1">
                <a:latin typeface="inherit"/>
              </a:rPr>
              <a:t>kháng</a:t>
            </a:r>
            <a:r>
              <a:rPr lang="vi-VN" altLang="en-US" sz="1600" dirty="0">
                <a:latin typeface="inherit"/>
              </a:rPr>
              <a:t> </a:t>
            </a:r>
            <a:r>
              <a:rPr lang="vi-VN" altLang="en-US" sz="1600" dirty="0" err="1">
                <a:latin typeface="inherit"/>
              </a:rPr>
              <a:t>thuốc</a:t>
            </a:r>
            <a:endParaRPr lang="en-US" altLang="en-US" sz="1600" dirty="0">
              <a:latin typeface="inherit"/>
            </a:endParaRPr>
          </a:p>
          <a:p>
            <a:pPr lvl="1"/>
            <a:r>
              <a:rPr lang="vi-VN" altLang="en-US" sz="1400" dirty="0" err="1">
                <a:latin typeface="inherit"/>
              </a:rPr>
              <a:t>Tuổi</a:t>
            </a:r>
            <a:r>
              <a:rPr lang="vi-VN" altLang="en-US" sz="1400" dirty="0">
                <a:latin typeface="inherit"/>
              </a:rPr>
              <a:t>&gt; 65</a:t>
            </a:r>
            <a:endParaRPr lang="en-US" altLang="en-US" sz="1400" dirty="0">
              <a:latin typeface="inherit"/>
            </a:endParaRPr>
          </a:p>
          <a:p>
            <a:pPr lvl="1"/>
            <a:r>
              <a:rPr lang="en-US" altLang="en-US" sz="1400" dirty="0">
                <a:latin typeface="inherit"/>
              </a:rPr>
              <a:t>L</a:t>
            </a:r>
            <a:r>
              <a:rPr lang="vi-VN" altLang="en-US" sz="1400" dirty="0" err="1">
                <a:latin typeface="inherit"/>
              </a:rPr>
              <a:t>iệu</a:t>
            </a:r>
            <a:r>
              <a:rPr lang="vi-VN" altLang="en-US" sz="1400" dirty="0">
                <a:latin typeface="inherit"/>
              </a:rPr>
              <a:t> </a:t>
            </a:r>
            <a:r>
              <a:rPr lang="vi-VN" altLang="en-US" sz="1400" dirty="0" err="1">
                <a:latin typeface="inherit"/>
              </a:rPr>
              <a:t>pháp</a:t>
            </a:r>
            <a:r>
              <a:rPr lang="vi-VN" altLang="en-US" sz="1400" dirty="0">
                <a:latin typeface="inherit"/>
              </a:rPr>
              <a:t> B-</a:t>
            </a:r>
            <a:r>
              <a:rPr lang="vi-VN" altLang="en-US" sz="1400" dirty="0" err="1">
                <a:latin typeface="inherit"/>
              </a:rPr>
              <a:t>Lactam</a:t>
            </a:r>
            <a:r>
              <a:rPr lang="vi-VN" altLang="en-US" sz="1400" dirty="0">
                <a:latin typeface="inherit"/>
              </a:rPr>
              <a:t> trong </a:t>
            </a:r>
            <a:r>
              <a:rPr lang="vi-VN" altLang="en-US" sz="1400" dirty="0" err="1">
                <a:latin typeface="inherit"/>
              </a:rPr>
              <a:t>vòng</a:t>
            </a:r>
            <a:r>
              <a:rPr lang="vi-VN" altLang="en-US" sz="1400" dirty="0">
                <a:latin typeface="inherit"/>
              </a:rPr>
              <a:t> 3 </a:t>
            </a:r>
            <a:r>
              <a:rPr lang="vi-VN" altLang="en-US" sz="1400" dirty="0" err="1">
                <a:latin typeface="inherit"/>
              </a:rPr>
              <a:t>tháng</a:t>
            </a:r>
            <a:r>
              <a:rPr lang="vi-VN" altLang="en-US" sz="1400" dirty="0">
                <a:latin typeface="inherit"/>
              </a:rPr>
              <a:t> qua</a:t>
            </a:r>
            <a:endParaRPr lang="en-US" altLang="en-US" sz="1400" dirty="0">
              <a:latin typeface="inherit"/>
            </a:endParaRPr>
          </a:p>
          <a:p>
            <a:pPr lvl="1"/>
            <a:r>
              <a:rPr lang="vi-VN" altLang="en-US" sz="1400" dirty="0" err="1">
                <a:latin typeface="inherit"/>
              </a:rPr>
              <a:t>Nghiện</a:t>
            </a:r>
            <a:r>
              <a:rPr lang="vi-VN" altLang="en-US" sz="1400" dirty="0">
                <a:latin typeface="inherit"/>
              </a:rPr>
              <a:t> </a:t>
            </a:r>
            <a:r>
              <a:rPr lang="vi-VN" altLang="en-US" sz="1400" dirty="0" err="1">
                <a:latin typeface="inherit"/>
              </a:rPr>
              <a:t>rượu</a:t>
            </a:r>
            <a:endParaRPr lang="en-US" altLang="en-US" sz="1400" dirty="0">
              <a:latin typeface="inherit"/>
            </a:endParaRPr>
          </a:p>
          <a:p>
            <a:pPr lvl="1"/>
            <a:r>
              <a:rPr lang="vi-VN" altLang="en-US" sz="1400" dirty="0" err="1">
                <a:latin typeface="inherit"/>
              </a:rPr>
              <a:t>Bệnh</a:t>
            </a:r>
            <a:r>
              <a:rPr lang="vi-VN" altLang="en-US" sz="1400" dirty="0">
                <a:latin typeface="inherit"/>
              </a:rPr>
              <a:t> </a:t>
            </a:r>
            <a:r>
              <a:rPr lang="vi-VN" altLang="en-US" sz="1400" dirty="0" err="1">
                <a:latin typeface="inherit"/>
              </a:rPr>
              <a:t>ức</a:t>
            </a:r>
            <a:r>
              <a:rPr lang="vi-VN" altLang="en-US" sz="1400" dirty="0">
                <a:latin typeface="inherit"/>
              </a:rPr>
              <a:t> </a:t>
            </a:r>
            <a:r>
              <a:rPr lang="vi-VN" altLang="en-US" sz="1400" dirty="0" err="1">
                <a:latin typeface="inherit"/>
              </a:rPr>
              <a:t>chế</a:t>
            </a:r>
            <a:r>
              <a:rPr lang="vi-VN" altLang="en-US" sz="1400" dirty="0">
                <a:latin typeface="inherit"/>
              </a:rPr>
              <a:t> </a:t>
            </a:r>
            <a:r>
              <a:rPr lang="vi-VN" altLang="en-US" sz="1400" dirty="0" err="1">
                <a:latin typeface="inherit"/>
              </a:rPr>
              <a:t>miễn</a:t>
            </a:r>
            <a:r>
              <a:rPr lang="vi-VN" altLang="en-US" sz="1400" dirty="0">
                <a:latin typeface="inherit"/>
              </a:rPr>
              <a:t> </a:t>
            </a:r>
            <a:r>
              <a:rPr lang="vi-VN" altLang="en-US" sz="1400" dirty="0" err="1">
                <a:latin typeface="inherit"/>
              </a:rPr>
              <a:t>dịch</a:t>
            </a:r>
            <a:r>
              <a:rPr lang="vi-VN" altLang="en-US" sz="1400" dirty="0">
                <a:latin typeface="inherit"/>
              </a:rPr>
              <a:t> (bao </a:t>
            </a:r>
            <a:r>
              <a:rPr lang="vi-VN" altLang="en-US" sz="1400" dirty="0" err="1">
                <a:latin typeface="inherit"/>
              </a:rPr>
              <a:t>gồm</a:t>
            </a:r>
            <a:r>
              <a:rPr lang="vi-VN" altLang="en-US" sz="1400" dirty="0">
                <a:latin typeface="inherit"/>
              </a:rPr>
              <a:t> </a:t>
            </a:r>
            <a:r>
              <a:rPr lang="vi-VN" altLang="en-US" sz="1400" dirty="0" err="1">
                <a:latin typeface="inherit"/>
              </a:rPr>
              <a:t>cả</a:t>
            </a:r>
            <a:r>
              <a:rPr lang="vi-VN" altLang="en-US" sz="1400" dirty="0">
                <a:latin typeface="inherit"/>
              </a:rPr>
              <a:t> </a:t>
            </a:r>
            <a:r>
              <a:rPr lang="vi-VN" altLang="en-US" sz="1400" dirty="0" err="1">
                <a:latin typeface="inherit"/>
              </a:rPr>
              <a:t>liệu</a:t>
            </a:r>
            <a:r>
              <a:rPr lang="vi-VN" altLang="en-US" sz="1400" dirty="0">
                <a:latin typeface="inherit"/>
              </a:rPr>
              <a:t> </a:t>
            </a:r>
            <a:r>
              <a:rPr lang="vi-VN" altLang="en-US" sz="1400" dirty="0" err="1">
                <a:latin typeface="inherit"/>
              </a:rPr>
              <a:t>pháp</a:t>
            </a:r>
            <a:r>
              <a:rPr lang="vi-VN" altLang="en-US" sz="1400" dirty="0">
                <a:latin typeface="inherit"/>
              </a:rPr>
              <a:t>  </a:t>
            </a:r>
            <a:r>
              <a:rPr lang="vi-VN" altLang="en-US" sz="1400" dirty="0" err="1">
                <a:latin typeface="inherit"/>
              </a:rPr>
              <a:t>corticosteroid</a:t>
            </a:r>
            <a:r>
              <a:rPr lang="vi-VN" altLang="en-US" sz="1400" dirty="0">
                <a:latin typeface="inherit"/>
              </a:rPr>
              <a:t>)</a:t>
            </a:r>
            <a:endParaRPr lang="en-US" altLang="en-US" sz="1400" dirty="0">
              <a:latin typeface="inherit"/>
            </a:endParaRPr>
          </a:p>
          <a:p>
            <a:pPr lvl="1"/>
            <a:r>
              <a:rPr lang="vi-VN" altLang="en-US" sz="1400" dirty="0" err="1">
                <a:latin typeface="inherit"/>
              </a:rPr>
              <a:t>Nhiều</a:t>
            </a:r>
            <a:r>
              <a:rPr lang="vi-VN" altLang="en-US" sz="1400" dirty="0">
                <a:latin typeface="inherit"/>
              </a:rPr>
              <a:t> </a:t>
            </a:r>
            <a:r>
              <a:rPr lang="vi-VN" altLang="en-US" sz="1400" dirty="0" err="1">
                <a:latin typeface="inherit"/>
              </a:rPr>
              <a:t>bệnh</a:t>
            </a:r>
            <a:r>
              <a:rPr lang="vi-VN" altLang="en-US" sz="1400" dirty="0">
                <a:latin typeface="inherit"/>
              </a:rPr>
              <a:t> đi </a:t>
            </a:r>
            <a:r>
              <a:rPr lang="vi-VN" altLang="en-US" sz="1400" dirty="0" err="1">
                <a:latin typeface="inherit"/>
              </a:rPr>
              <a:t>kèm</a:t>
            </a:r>
            <a:endParaRPr lang="en-US" altLang="en-US" sz="1400" dirty="0">
              <a:latin typeface="inherit"/>
            </a:endParaRPr>
          </a:p>
          <a:p>
            <a:pPr lvl="1"/>
            <a:r>
              <a:rPr lang="vi-VN" altLang="en-US" sz="1400" dirty="0" err="1">
                <a:latin typeface="inherit"/>
              </a:rPr>
              <a:t>Tiếp</a:t>
            </a:r>
            <a:r>
              <a:rPr lang="vi-VN" altLang="en-US" sz="1400" dirty="0">
                <a:latin typeface="inherit"/>
              </a:rPr>
              <a:t> </a:t>
            </a:r>
            <a:r>
              <a:rPr lang="vi-VN" altLang="en-US" sz="1400" dirty="0" err="1">
                <a:latin typeface="inherit"/>
              </a:rPr>
              <a:t>xúc</a:t>
            </a:r>
            <a:r>
              <a:rPr lang="vi-VN" altLang="en-US" sz="1400" dirty="0">
                <a:latin typeface="inherit"/>
              </a:rPr>
              <a:t> </a:t>
            </a:r>
            <a:r>
              <a:rPr lang="vi-VN" altLang="en-US" sz="1400" dirty="0" err="1">
                <a:latin typeface="inherit"/>
              </a:rPr>
              <a:t>với</a:t>
            </a:r>
            <a:r>
              <a:rPr lang="vi-VN" altLang="en-US" sz="1400" dirty="0">
                <a:latin typeface="inherit"/>
              </a:rPr>
              <a:t> </a:t>
            </a:r>
            <a:r>
              <a:rPr lang="vi-VN" altLang="en-US" sz="1400" dirty="0" err="1">
                <a:latin typeface="inherit"/>
              </a:rPr>
              <a:t>một</a:t>
            </a:r>
            <a:r>
              <a:rPr lang="vi-VN" altLang="en-US" sz="1400" dirty="0">
                <a:latin typeface="inherit"/>
              </a:rPr>
              <a:t> </a:t>
            </a:r>
            <a:r>
              <a:rPr lang="vi-VN" altLang="en-US" sz="1400" dirty="0" err="1">
                <a:latin typeface="inherit"/>
              </a:rPr>
              <a:t>đứa</a:t>
            </a:r>
            <a:r>
              <a:rPr lang="vi-VN" altLang="en-US" sz="1400" dirty="0">
                <a:latin typeface="inherit"/>
              </a:rPr>
              <a:t> </a:t>
            </a:r>
            <a:r>
              <a:rPr lang="vi-VN" altLang="en-US" sz="1400" dirty="0" err="1">
                <a:latin typeface="inherit"/>
              </a:rPr>
              <a:t>trẻ</a:t>
            </a:r>
            <a:r>
              <a:rPr lang="vi-VN" altLang="en-US" sz="1400" dirty="0">
                <a:latin typeface="inherit"/>
              </a:rPr>
              <a:t> trong </a:t>
            </a:r>
            <a:r>
              <a:rPr lang="vi-VN" altLang="en-US" sz="1400" dirty="0" err="1">
                <a:latin typeface="inherit"/>
              </a:rPr>
              <a:t>một</a:t>
            </a:r>
            <a:r>
              <a:rPr lang="vi-VN" altLang="en-US" sz="1400" dirty="0">
                <a:latin typeface="inherit"/>
              </a:rPr>
              <a:t> trung tâm chăm </a:t>
            </a:r>
            <a:r>
              <a:rPr lang="vi-VN" altLang="en-US" sz="1400" dirty="0" err="1">
                <a:latin typeface="inherit"/>
              </a:rPr>
              <a:t>sóc</a:t>
            </a:r>
            <a:r>
              <a:rPr lang="vi-VN" altLang="en-US" sz="1400" dirty="0">
                <a:latin typeface="inherit"/>
              </a:rPr>
              <a:t> ban </a:t>
            </a:r>
            <a:r>
              <a:rPr lang="vi-VN" altLang="en-US" sz="1400" dirty="0" err="1">
                <a:latin typeface="inherit"/>
              </a:rPr>
              <a:t>ngày</a:t>
            </a:r>
            <a:r>
              <a:rPr lang="vi-VN" altLang="en-US" sz="1400" dirty="0">
                <a:latin typeface="inherit"/>
              </a:rPr>
              <a:t> </a:t>
            </a:r>
            <a:endParaRPr lang="en-US" altLang="en-US" sz="1400" dirty="0">
              <a:latin typeface="inherit"/>
            </a:endParaRPr>
          </a:p>
          <a:p>
            <a:r>
              <a:rPr lang="vi-VN" altLang="en-US" sz="1600" dirty="0">
                <a:latin typeface="inherit"/>
              </a:rPr>
              <a:t>MRSA </a:t>
            </a:r>
            <a:endParaRPr lang="en-US" altLang="en-US" sz="1600" dirty="0">
              <a:latin typeface="inherit"/>
            </a:endParaRPr>
          </a:p>
          <a:p>
            <a:pPr lvl="1"/>
            <a:r>
              <a:rPr lang="en-US" altLang="en-US" sz="1400" dirty="0" err="1">
                <a:latin typeface="inherit"/>
              </a:rPr>
              <a:t>Tiền</a:t>
            </a:r>
            <a:r>
              <a:rPr lang="en-US" altLang="en-US" sz="1400" dirty="0">
                <a:latin typeface="inherit"/>
              </a:rPr>
              <a:t> </a:t>
            </a:r>
            <a:r>
              <a:rPr lang="en-US" altLang="en-US" sz="1400" dirty="0" err="1">
                <a:latin typeface="inherit"/>
              </a:rPr>
              <a:t>sử</a:t>
            </a:r>
            <a:r>
              <a:rPr lang="vi-VN" altLang="en-US" sz="1400" dirty="0">
                <a:latin typeface="inherit"/>
              </a:rPr>
              <a:t> phân </a:t>
            </a:r>
            <a:r>
              <a:rPr lang="vi-VN" altLang="en-US" sz="1400" dirty="0" err="1">
                <a:latin typeface="inherit"/>
              </a:rPr>
              <a:t>lập</a:t>
            </a:r>
            <a:r>
              <a:rPr lang="vi-VN" altLang="en-US" sz="1400" dirty="0">
                <a:latin typeface="inherit"/>
              </a:rPr>
              <a:t> </a:t>
            </a:r>
            <a:r>
              <a:rPr lang="vi-VN" altLang="en-US" sz="1400" dirty="0" err="1">
                <a:latin typeface="inherit"/>
              </a:rPr>
              <a:t>Staphylococcus</a:t>
            </a:r>
            <a:r>
              <a:rPr lang="vi-VN" altLang="en-US" sz="1400" dirty="0">
                <a:latin typeface="inherit"/>
              </a:rPr>
              <a:t> </a:t>
            </a:r>
            <a:r>
              <a:rPr lang="vi-VN" altLang="en-US" sz="1400" dirty="0" err="1">
                <a:latin typeface="inherit"/>
              </a:rPr>
              <a:t>đường</a:t>
            </a:r>
            <a:r>
              <a:rPr lang="vi-VN" altLang="en-US" sz="1400" dirty="0">
                <a:latin typeface="inherit"/>
              </a:rPr>
              <a:t> hô </a:t>
            </a:r>
            <a:r>
              <a:rPr lang="vi-VN" altLang="en-US" sz="1400" dirty="0" err="1">
                <a:latin typeface="inherit"/>
              </a:rPr>
              <a:t>hấp</a:t>
            </a:r>
            <a:r>
              <a:rPr lang="vi-VN" altLang="en-US" sz="1400" dirty="0">
                <a:latin typeface="inherit"/>
              </a:rPr>
              <a:t> </a:t>
            </a:r>
            <a:r>
              <a:rPr lang="vi-VN" altLang="en-US" sz="1400" dirty="0" err="1">
                <a:latin typeface="inherit"/>
              </a:rPr>
              <a:t>quá</a:t>
            </a:r>
            <a:r>
              <a:rPr lang="vi-VN" altLang="en-US" sz="1400" dirty="0">
                <a:latin typeface="inherit"/>
              </a:rPr>
              <a:t> </a:t>
            </a:r>
            <a:r>
              <a:rPr lang="vi-VN" altLang="en-US" sz="1400" dirty="0" err="1">
                <a:latin typeface="inherit"/>
              </a:rPr>
              <a:t>khứ</a:t>
            </a:r>
            <a:r>
              <a:rPr lang="vi-VN" altLang="en-US" sz="1400" dirty="0">
                <a:latin typeface="inherit"/>
              </a:rPr>
              <a:t> </a:t>
            </a:r>
            <a:endParaRPr lang="en-US" altLang="en-US" sz="1400" dirty="0">
              <a:latin typeface="inherit"/>
            </a:endParaRPr>
          </a:p>
          <a:p>
            <a:pPr lvl="1"/>
            <a:r>
              <a:rPr lang="vi-VN" altLang="en-US" sz="1400" dirty="0" err="1">
                <a:latin typeface="inherit"/>
              </a:rPr>
              <a:t>Staphylococcus</a:t>
            </a:r>
            <a:r>
              <a:rPr lang="vi-VN" altLang="en-US" sz="1400" dirty="0">
                <a:latin typeface="inherit"/>
              </a:rPr>
              <a:t> </a:t>
            </a:r>
            <a:r>
              <a:rPr lang="en-US" altLang="en-US" sz="1400" dirty="0" err="1">
                <a:latin typeface="inherit"/>
              </a:rPr>
              <a:t>quần</a:t>
            </a:r>
            <a:r>
              <a:rPr lang="en-US" altLang="en-US" sz="1400" dirty="0">
                <a:latin typeface="inherit"/>
              </a:rPr>
              <a:t> </a:t>
            </a:r>
            <a:r>
              <a:rPr lang="en-US" altLang="en-US" sz="1400" dirty="0" err="1">
                <a:latin typeface="inherit"/>
              </a:rPr>
              <a:t>cư</a:t>
            </a:r>
            <a:endParaRPr lang="en-US" altLang="en-US" sz="1400" dirty="0">
              <a:latin typeface="inherit"/>
            </a:endParaRPr>
          </a:p>
          <a:p>
            <a:pPr lvl="1"/>
            <a:r>
              <a:rPr lang="vi-VN" altLang="en-US" sz="1400" dirty="0" err="1">
                <a:latin typeface="inherit"/>
              </a:rPr>
              <a:t>Liệu</a:t>
            </a:r>
            <a:r>
              <a:rPr lang="vi-VN" altLang="en-US" sz="1400" dirty="0">
                <a:latin typeface="inherit"/>
              </a:rPr>
              <a:t> </a:t>
            </a:r>
            <a:r>
              <a:rPr lang="vi-VN" altLang="en-US" sz="1400" dirty="0" err="1">
                <a:latin typeface="inherit"/>
              </a:rPr>
              <a:t>pháp</a:t>
            </a:r>
            <a:r>
              <a:rPr lang="vi-VN" altLang="en-US" sz="1400" dirty="0">
                <a:latin typeface="inherit"/>
              </a:rPr>
              <a:t> </a:t>
            </a:r>
            <a:r>
              <a:rPr lang="vi-VN" altLang="en-US" sz="1400" dirty="0" err="1">
                <a:latin typeface="inherit"/>
              </a:rPr>
              <a:t>kháng</a:t>
            </a:r>
            <a:r>
              <a:rPr lang="vi-VN" altLang="en-US" sz="1400" dirty="0">
                <a:latin typeface="inherit"/>
              </a:rPr>
              <a:t> sinh </a:t>
            </a:r>
            <a:r>
              <a:rPr lang="vi-VN" altLang="en-US" sz="1400" dirty="0" err="1">
                <a:latin typeface="inherit"/>
              </a:rPr>
              <a:t>gần</a:t>
            </a:r>
            <a:r>
              <a:rPr lang="vi-VN" altLang="en-US" sz="1400" dirty="0">
                <a:latin typeface="inherit"/>
              </a:rPr>
              <a:t> đây </a:t>
            </a:r>
            <a:endParaRPr lang="en-US" altLang="en-US" sz="1400" dirty="0">
              <a:latin typeface="inherit"/>
            </a:endParaRPr>
          </a:p>
          <a:p>
            <a:endParaRPr lang="en-US" sz="800" dirty="0"/>
          </a:p>
        </p:txBody>
      </p:sp>
      <p:sp>
        <p:nvSpPr>
          <p:cNvPr id="5" name="Content Placeholder 4">
            <a:extLst>
              <a:ext uri="{FF2B5EF4-FFF2-40B4-BE49-F238E27FC236}">
                <a16:creationId xmlns:a16="http://schemas.microsoft.com/office/drawing/2014/main" id="{5F8949C3-C3AC-4896-9A99-DEDAB5129739}"/>
              </a:ext>
            </a:extLst>
          </p:cNvPr>
          <p:cNvSpPr>
            <a:spLocks noGrp="1"/>
          </p:cNvSpPr>
          <p:nvPr>
            <p:ph sz="half" idx="2"/>
          </p:nvPr>
        </p:nvSpPr>
        <p:spPr>
          <a:xfrm>
            <a:off x="5782059" y="994833"/>
            <a:ext cx="4995332" cy="3649133"/>
          </a:xfrm>
        </p:spPr>
        <p:txBody>
          <a:bodyPr>
            <a:normAutofit fontScale="92500" lnSpcReduction="20000"/>
          </a:bodyPr>
          <a:lstStyle/>
          <a:p>
            <a:r>
              <a:rPr lang="vi-VN" altLang="en-US" sz="1600" dirty="0" err="1">
                <a:latin typeface="inherit"/>
              </a:rPr>
              <a:t>Pseudomonas</a:t>
            </a:r>
            <a:r>
              <a:rPr lang="vi-VN" altLang="en-US" sz="1600" dirty="0">
                <a:latin typeface="inherit"/>
              </a:rPr>
              <a:t> </a:t>
            </a:r>
            <a:r>
              <a:rPr lang="vi-VN" altLang="en-US" sz="1600" dirty="0" err="1">
                <a:latin typeface="inherit"/>
              </a:rPr>
              <a:t>aeruginosa</a:t>
            </a:r>
            <a:r>
              <a:rPr lang="vi-VN" altLang="en-US" sz="1600" dirty="0">
                <a:latin typeface="inherit"/>
              </a:rPr>
              <a:t> </a:t>
            </a:r>
            <a:endParaRPr lang="en-US" altLang="en-US" sz="1600" dirty="0">
              <a:latin typeface="inherit"/>
            </a:endParaRPr>
          </a:p>
          <a:p>
            <a:pPr lvl="1"/>
            <a:r>
              <a:rPr lang="en-US" altLang="en-US" sz="1400" dirty="0" err="1">
                <a:latin typeface="inherit"/>
              </a:rPr>
              <a:t>Tiền</a:t>
            </a:r>
            <a:r>
              <a:rPr lang="en-US" altLang="en-US" sz="1400" dirty="0">
                <a:latin typeface="inherit"/>
              </a:rPr>
              <a:t> </a:t>
            </a:r>
            <a:r>
              <a:rPr lang="en-US" altLang="en-US" sz="1400" dirty="0" err="1">
                <a:latin typeface="inherit"/>
              </a:rPr>
              <a:t>sử</a:t>
            </a:r>
            <a:r>
              <a:rPr lang="vi-VN" altLang="en-US" sz="1400" dirty="0">
                <a:latin typeface="inherit"/>
              </a:rPr>
              <a:t> phân </a:t>
            </a:r>
            <a:r>
              <a:rPr lang="vi-VN" altLang="en-US" sz="1400" dirty="0" err="1">
                <a:latin typeface="inherit"/>
              </a:rPr>
              <a:t>lập</a:t>
            </a:r>
            <a:r>
              <a:rPr lang="vi-VN" altLang="en-US" sz="1400" dirty="0">
                <a:latin typeface="inherit"/>
              </a:rPr>
              <a:t> </a:t>
            </a:r>
            <a:r>
              <a:rPr lang="en-US" altLang="en-US" sz="1400" dirty="0">
                <a:latin typeface="inherit"/>
              </a:rPr>
              <a:t>Pseudomonas</a:t>
            </a:r>
            <a:r>
              <a:rPr lang="vi-VN" altLang="en-US" sz="1400" dirty="0">
                <a:latin typeface="inherit"/>
              </a:rPr>
              <a:t> </a:t>
            </a:r>
            <a:r>
              <a:rPr lang="vi-VN" altLang="en-US" sz="1400" dirty="0" err="1">
                <a:latin typeface="inherit"/>
              </a:rPr>
              <a:t>đường</a:t>
            </a:r>
            <a:r>
              <a:rPr lang="vi-VN" altLang="en-US" sz="1400" dirty="0">
                <a:latin typeface="inherit"/>
              </a:rPr>
              <a:t> hô </a:t>
            </a:r>
            <a:r>
              <a:rPr lang="vi-VN" altLang="en-US" sz="1400" dirty="0" err="1">
                <a:latin typeface="inherit"/>
              </a:rPr>
              <a:t>hấp</a:t>
            </a:r>
            <a:r>
              <a:rPr lang="vi-VN" altLang="en-US" sz="1400" dirty="0">
                <a:latin typeface="inherit"/>
              </a:rPr>
              <a:t> </a:t>
            </a:r>
            <a:r>
              <a:rPr lang="vi-VN" altLang="en-US" sz="1400" dirty="0" err="1">
                <a:latin typeface="inherit"/>
              </a:rPr>
              <a:t>quá</a:t>
            </a:r>
            <a:r>
              <a:rPr lang="vi-VN" altLang="en-US" sz="1400" dirty="0">
                <a:latin typeface="inherit"/>
              </a:rPr>
              <a:t> </a:t>
            </a:r>
            <a:r>
              <a:rPr lang="vi-VN" altLang="en-US" sz="1400" dirty="0" err="1">
                <a:latin typeface="inherit"/>
              </a:rPr>
              <a:t>khứ</a:t>
            </a:r>
            <a:r>
              <a:rPr lang="vi-VN" altLang="en-US" sz="1400" dirty="0">
                <a:latin typeface="inherit"/>
              </a:rPr>
              <a:t> </a:t>
            </a:r>
            <a:endParaRPr lang="en-US" altLang="en-US" sz="1400" dirty="0">
              <a:latin typeface="inherit"/>
            </a:endParaRPr>
          </a:p>
          <a:p>
            <a:pPr lvl="1"/>
            <a:r>
              <a:rPr lang="vi-VN" altLang="en-US" sz="1400" dirty="0" err="1">
                <a:latin typeface="inherit"/>
              </a:rPr>
              <a:t>Bệnh</a:t>
            </a:r>
            <a:r>
              <a:rPr lang="vi-VN" altLang="en-US" sz="1400" dirty="0">
                <a:latin typeface="inherit"/>
              </a:rPr>
              <a:t> </a:t>
            </a:r>
            <a:r>
              <a:rPr lang="vi-VN" altLang="en-US" sz="1400" dirty="0" err="1">
                <a:latin typeface="inherit"/>
              </a:rPr>
              <a:t>phổi</a:t>
            </a:r>
            <a:r>
              <a:rPr lang="vi-VN" altLang="en-US" sz="1400" dirty="0">
                <a:latin typeface="inherit"/>
              </a:rPr>
              <a:t> </a:t>
            </a:r>
            <a:r>
              <a:rPr lang="vi-VN" altLang="en-US" sz="1400" dirty="0" err="1">
                <a:latin typeface="inherit"/>
              </a:rPr>
              <a:t>cấu</a:t>
            </a:r>
            <a:r>
              <a:rPr lang="vi-VN" altLang="en-US" sz="1400" dirty="0">
                <a:latin typeface="inherit"/>
              </a:rPr>
              <a:t> </a:t>
            </a:r>
            <a:r>
              <a:rPr lang="vi-VN" altLang="en-US" sz="1400" dirty="0" err="1">
                <a:latin typeface="inherit"/>
              </a:rPr>
              <a:t>trúc</a:t>
            </a:r>
            <a:r>
              <a:rPr lang="vi-VN" altLang="en-US" sz="1400" dirty="0">
                <a:latin typeface="inherit"/>
              </a:rPr>
              <a:t> (</a:t>
            </a:r>
            <a:r>
              <a:rPr lang="vi-VN" altLang="en-US" sz="1400" dirty="0" err="1">
                <a:latin typeface="inherit"/>
              </a:rPr>
              <a:t>giãn</a:t>
            </a:r>
            <a:r>
              <a:rPr lang="vi-VN" altLang="en-US" sz="1400" dirty="0">
                <a:latin typeface="inherit"/>
              </a:rPr>
              <a:t> </a:t>
            </a:r>
            <a:r>
              <a:rPr lang="vi-VN" altLang="en-US" sz="1400" dirty="0" err="1">
                <a:latin typeface="inherit"/>
              </a:rPr>
              <a:t>phế</a:t>
            </a:r>
            <a:r>
              <a:rPr lang="vi-VN" altLang="en-US" sz="1400" dirty="0">
                <a:latin typeface="inherit"/>
              </a:rPr>
              <a:t> </a:t>
            </a:r>
            <a:r>
              <a:rPr lang="vi-VN" altLang="en-US" sz="1400" dirty="0" err="1">
                <a:latin typeface="inherit"/>
              </a:rPr>
              <a:t>quản</a:t>
            </a:r>
            <a:r>
              <a:rPr lang="vi-VN" altLang="en-US" sz="1400" dirty="0">
                <a:latin typeface="inherit"/>
              </a:rPr>
              <a:t>)</a:t>
            </a:r>
            <a:endParaRPr lang="en-US" altLang="en-US" sz="1400" dirty="0">
              <a:latin typeface="inherit"/>
            </a:endParaRPr>
          </a:p>
          <a:p>
            <a:pPr lvl="1"/>
            <a:r>
              <a:rPr lang="vi-VN" altLang="en-US" sz="1400" dirty="0" err="1">
                <a:latin typeface="inherit"/>
              </a:rPr>
              <a:t>Liệu</a:t>
            </a:r>
            <a:r>
              <a:rPr lang="vi-VN" altLang="en-US" sz="1400" dirty="0">
                <a:latin typeface="inherit"/>
              </a:rPr>
              <a:t> </a:t>
            </a:r>
            <a:r>
              <a:rPr lang="vi-VN" altLang="en-US" sz="1400" dirty="0" err="1">
                <a:latin typeface="inherit"/>
              </a:rPr>
              <a:t>pháp</a:t>
            </a:r>
            <a:r>
              <a:rPr lang="vi-VN" altLang="en-US" sz="1400" dirty="0">
                <a:latin typeface="inherit"/>
              </a:rPr>
              <a:t> </a:t>
            </a:r>
            <a:r>
              <a:rPr lang="vi-VN" altLang="en-US" sz="1400" dirty="0" err="1">
                <a:latin typeface="inherit"/>
              </a:rPr>
              <a:t>Corticosteroid</a:t>
            </a:r>
            <a:r>
              <a:rPr lang="vi-VN" altLang="en-US" sz="1400" dirty="0">
                <a:latin typeface="inherit"/>
              </a:rPr>
              <a:t> (10 </a:t>
            </a:r>
            <a:r>
              <a:rPr lang="vi-VN" altLang="en-US" sz="1400" dirty="0" err="1">
                <a:latin typeface="inherit"/>
              </a:rPr>
              <a:t>mg</a:t>
            </a:r>
            <a:r>
              <a:rPr lang="vi-VN" altLang="en-US" sz="1400" dirty="0">
                <a:latin typeface="inherit"/>
              </a:rPr>
              <a:t> </a:t>
            </a:r>
            <a:r>
              <a:rPr lang="vi-VN" altLang="en-US" sz="1400" dirty="0" err="1">
                <a:latin typeface="inherit"/>
              </a:rPr>
              <a:t>prednison</a:t>
            </a:r>
            <a:r>
              <a:rPr lang="vi-VN" altLang="en-US" sz="1400" dirty="0">
                <a:latin typeface="inherit"/>
              </a:rPr>
              <a:t> </a:t>
            </a:r>
            <a:r>
              <a:rPr lang="vi-VN" altLang="en-US" sz="1400" dirty="0" err="1">
                <a:latin typeface="inherit"/>
              </a:rPr>
              <a:t>mỗi</a:t>
            </a:r>
            <a:r>
              <a:rPr lang="vi-VN" altLang="en-US" sz="1400" dirty="0">
                <a:latin typeface="inherit"/>
              </a:rPr>
              <a:t> </a:t>
            </a:r>
            <a:r>
              <a:rPr lang="vi-VN" altLang="en-US" sz="1400" dirty="0" err="1">
                <a:latin typeface="inherit"/>
              </a:rPr>
              <a:t>ngày</a:t>
            </a:r>
            <a:r>
              <a:rPr lang="vi-VN" altLang="en-US" sz="1400" dirty="0">
                <a:latin typeface="inherit"/>
              </a:rPr>
              <a:t>) </a:t>
            </a:r>
            <a:endParaRPr lang="en-US" altLang="en-US" sz="1400" dirty="0">
              <a:latin typeface="inherit"/>
            </a:endParaRPr>
          </a:p>
          <a:p>
            <a:pPr lvl="1"/>
            <a:r>
              <a:rPr lang="vi-VN" altLang="en-US" sz="1400" dirty="0" err="1">
                <a:latin typeface="inherit"/>
              </a:rPr>
              <a:t>Điều</a:t>
            </a:r>
            <a:r>
              <a:rPr lang="vi-VN" altLang="en-US" sz="1400" dirty="0">
                <a:latin typeface="inherit"/>
              </a:rPr>
              <a:t> </a:t>
            </a:r>
            <a:r>
              <a:rPr lang="vi-VN" altLang="en-US" sz="1400" dirty="0" err="1">
                <a:latin typeface="inherit"/>
              </a:rPr>
              <a:t>trị</a:t>
            </a:r>
            <a:r>
              <a:rPr lang="vi-VN" altLang="en-US" sz="1400" dirty="0">
                <a:latin typeface="inherit"/>
              </a:rPr>
              <a:t> </a:t>
            </a:r>
            <a:r>
              <a:rPr lang="vi-VN" altLang="en-US" sz="1400" dirty="0" err="1">
                <a:latin typeface="inherit"/>
              </a:rPr>
              <a:t>bằng</a:t>
            </a:r>
            <a:r>
              <a:rPr lang="vi-VN" altLang="en-US" sz="1400" dirty="0">
                <a:latin typeface="inherit"/>
              </a:rPr>
              <a:t> </a:t>
            </a:r>
            <a:r>
              <a:rPr lang="vi-VN" altLang="en-US" sz="1400" dirty="0" err="1">
                <a:latin typeface="inherit"/>
              </a:rPr>
              <a:t>kháng</a:t>
            </a:r>
            <a:r>
              <a:rPr lang="vi-VN" altLang="en-US" sz="1400" dirty="0">
                <a:latin typeface="inherit"/>
              </a:rPr>
              <a:t> sinh </a:t>
            </a:r>
            <a:r>
              <a:rPr lang="vi-VN" altLang="en-US" sz="1400" dirty="0" err="1">
                <a:latin typeface="inherit"/>
              </a:rPr>
              <a:t>phổ</a:t>
            </a:r>
            <a:r>
              <a:rPr lang="vi-VN" altLang="en-US" sz="1400" dirty="0">
                <a:latin typeface="inherit"/>
              </a:rPr>
              <a:t> </a:t>
            </a:r>
            <a:r>
              <a:rPr lang="vi-VN" altLang="en-US" sz="1400" dirty="0" err="1">
                <a:latin typeface="inherit"/>
              </a:rPr>
              <a:t>rộng</a:t>
            </a:r>
            <a:r>
              <a:rPr lang="vi-VN" altLang="en-US" sz="1400" dirty="0">
                <a:latin typeface="inherit"/>
              </a:rPr>
              <a:t> &gt; 7 </a:t>
            </a:r>
            <a:r>
              <a:rPr lang="vi-VN" altLang="en-US" sz="1400" dirty="0" err="1">
                <a:latin typeface="inherit"/>
              </a:rPr>
              <a:t>ngày</a:t>
            </a:r>
            <a:r>
              <a:rPr lang="vi-VN" altLang="en-US" sz="1400" dirty="0">
                <a:latin typeface="inherit"/>
              </a:rPr>
              <a:t> trong </a:t>
            </a:r>
            <a:r>
              <a:rPr lang="vi-VN" altLang="en-US" sz="1400" dirty="0" err="1">
                <a:latin typeface="inherit"/>
              </a:rPr>
              <a:t>tháng</a:t>
            </a:r>
            <a:r>
              <a:rPr lang="vi-VN" altLang="en-US" sz="1400" dirty="0">
                <a:latin typeface="inherit"/>
              </a:rPr>
              <a:t> </a:t>
            </a:r>
            <a:r>
              <a:rPr lang="vi-VN" altLang="en-US" sz="1400" dirty="0" err="1">
                <a:latin typeface="inherit"/>
              </a:rPr>
              <a:t>vừa</a:t>
            </a:r>
            <a:r>
              <a:rPr lang="vi-VN" altLang="en-US" sz="1400" dirty="0">
                <a:latin typeface="inherit"/>
              </a:rPr>
              <a:t> qua </a:t>
            </a:r>
            <a:endParaRPr lang="en-US" altLang="en-US" sz="1400" dirty="0">
              <a:latin typeface="inherit"/>
            </a:endParaRPr>
          </a:p>
          <a:p>
            <a:pPr lvl="1"/>
            <a:r>
              <a:rPr lang="vi-VN" altLang="en-US" sz="1400" dirty="0">
                <a:latin typeface="inherit"/>
              </a:rPr>
              <a:t>Suy dinh </a:t>
            </a:r>
            <a:r>
              <a:rPr lang="vi-VN" altLang="en-US" sz="1400" dirty="0" err="1">
                <a:latin typeface="inherit"/>
              </a:rPr>
              <a:t>dưỡng</a:t>
            </a:r>
            <a:r>
              <a:rPr lang="vi-VN" altLang="en-US" sz="600" dirty="0"/>
              <a:t> </a:t>
            </a:r>
            <a:endParaRPr lang="vi-VN" altLang="en-US" sz="900" dirty="0"/>
          </a:p>
          <a:p>
            <a:endParaRPr lang="en-US" sz="800" dirty="0"/>
          </a:p>
        </p:txBody>
      </p:sp>
      <p:sp>
        <p:nvSpPr>
          <p:cNvPr id="13315" name="Text Box 11">
            <a:extLst>
              <a:ext uri="{FF2B5EF4-FFF2-40B4-BE49-F238E27FC236}">
                <a16:creationId xmlns:a16="http://schemas.microsoft.com/office/drawing/2014/main" id="{E296B90F-B900-46C2-9B87-736E28ECC6EE}"/>
              </a:ext>
            </a:extLst>
          </p:cNvPr>
          <p:cNvSpPr txBox="1">
            <a:spLocks noChangeArrowheads="1"/>
          </p:cNvSpPr>
          <p:nvPr/>
        </p:nvSpPr>
        <p:spPr bwMode="auto">
          <a:xfrm>
            <a:off x="2107525" y="6308727"/>
            <a:ext cx="617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400" dirty="0"/>
              <a:t>Am J Respir </a:t>
            </a:r>
            <a:r>
              <a:rPr lang="en-US" altLang="en-US" sz="1400" dirty="0" err="1"/>
              <a:t>Crit</a:t>
            </a:r>
            <a:r>
              <a:rPr lang="en-US" altLang="en-US" sz="1400" dirty="0"/>
              <a:t> Care Med 163:1730-54, 2001</a:t>
            </a:r>
          </a:p>
          <a:p>
            <a:pPr eaLnBrk="1" hangingPunct="1"/>
            <a:r>
              <a:rPr lang="en-US" altLang="en-US" sz="1400" dirty="0" err="1"/>
              <a:t>Medlay</a:t>
            </a:r>
            <a:r>
              <a:rPr lang="en-US" altLang="en-US" sz="1400" dirty="0"/>
              <a:t> Am J Respir </a:t>
            </a:r>
            <a:r>
              <a:rPr lang="en-US" altLang="en-US" sz="1400" dirty="0" err="1"/>
              <a:t>Crit</a:t>
            </a:r>
            <a:r>
              <a:rPr lang="en-US" altLang="en-US" sz="1400" dirty="0"/>
              <a:t> Care Med 2019</a:t>
            </a:r>
          </a:p>
        </p:txBody>
      </p:sp>
    </p:spTree>
    <p:extLst>
      <p:ext uri="{BB962C8B-B14F-4D97-AF65-F5344CB8AC3E}">
        <p14:creationId xmlns:p14="http://schemas.microsoft.com/office/powerpoint/2010/main" val="42753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solidFill>
                  <a:srgbClr val="FFFF00"/>
                </a:solidFill>
                <a:latin typeface="Arial" panose="020B0604020202020204" pitchFamily="34" charset="0"/>
                <a:cs typeface="Arial" panose="020B0604020202020204" pitchFamily="34" charset="0"/>
              </a:rPr>
              <a:t>Chẩn</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đoán</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toàn</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diện</a:t>
            </a:r>
            <a:endParaRPr lang="en-US" sz="2800" dirty="0">
              <a:solidFill>
                <a:srgbClr val="FFFF00"/>
              </a:solidFill>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0075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506200" cy="1400530"/>
          </a:xfrm>
        </p:spPr>
        <p:txBody>
          <a:bodyPr>
            <a:normAutofit/>
          </a:bodyPr>
          <a:lstStyle/>
          <a:p>
            <a:r>
              <a:rPr lang="en-US" sz="3600" dirty="0" err="1">
                <a:latin typeface="Arial" panose="020B0604020202020204" pitchFamily="34" charset="0"/>
                <a:cs typeface="Arial" panose="020B0604020202020204" pitchFamily="34" charset="0"/>
              </a:rPr>
              <a:t>Tiếp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cận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Chẩn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đoán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Viêm</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phổi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cộng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đồng</a:t>
            </a:r>
            <a:endParaRPr lang="en-US" sz="3600" dirty="0">
              <a:latin typeface="Arial" panose="020B0604020202020204" pitchFamily="34" charset="0"/>
              <a:cs typeface="Arial" panose="020B0604020202020204" pitchFamily="34" charset="0"/>
            </a:endParaRPr>
          </a:p>
        </p:txBody>
      </p:sp>
      <p:sp>
        <p:nvSpPr>
          <p:cNvPr id="6" name="Content Placeholder 5"/>
          <p:cNvSpPr>
            <a:spLocks noGrp="1"/>
          </p:cNvSpPr>
          <p:nvPr>
            <p:ph sz="half" idx="2"/>
          </p:nvPr>
        </p:nvSpPr>
        <p:spPr>
          <a:xfrm>
            <a:off x="848136" y="1219201"/>
            <a:ext cx="10691178" cy="2723459"/>
          </a:xfrm>
        </p:spPr>
        <p:txBody>
          <a:bodyPr>
            <a:normAutofit fontScale="92500" lnSpcReduction="10000"/>
          </a:bodyPr>
          <a:lstStyle/>
          <a:p>
            <a:r>
              <a:rPr lang="en-US" sz="2800" dirty="0" err="1">
                <a:latin typeface="Arial" panose="020B0604020202020204" pitchFamily="34" charset="0"/>
                <a:cs typeface="Arial" panose="020B0604020202020204" pitchFamily="34" charset="0"/>
              </a:rPr>
              <a:t>Lâm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X </a:t>
            </a:r>
            <a:r>
              <a:rPr lang="en-US" sz="2800" dirty="0" err="1">
                <a:latin typeface="Arial" panose="020B0604020202020204" pitchFamily="34" charset="0"/>
                <a:cs typeface="Arial" panose="020B0604020202020204" pitchFamily="34" charset="0"/>
              </a:rPr>
              <a:t>quang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sớm</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a:t>
            </a:r>
          </a:p>
          <a:p>
            <a:pPr lvl="1"/>
            <a:r>
              <a:rPr lang="en-US" sz="2400" dirty="0" err="1">
                <a:latin typeface="Arial" panose="020B0604020202020204" pitchFamily="34" charset="0"/>
                <a:cs typeface="Arial" panose="020B0604020202020204" pitchFamily="34" charset="0"/>
              </a:rPr>
              <a:t>Cộng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p>
          <a:p>
            <a:pPr lvl="1"/>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bệnh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mắc</a:t>
            </a:r>
            <a:r>
              <a:rPr lang="en-US" sz="2400" dirty="0">
                <a:latin typeface="Arial" panose="020B0604020202020204" pitchFamily="34" charset="0"/>
                <a:cs typeface="Arial" panose="020B0604020202020204" pitchFamily="34" charset="0"/>
              </a:rPr>
              <a:t>?</a:t>
            </a:r>
          </a:p>
          <a:p>
            <a:pPr lvl="1"/>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a:t>
            </a:r>
            <a:r>
              <a:rPr lang="en-US" sz="2400" dirty="0">
                <a:latin typeface="Arial" panose="020B0604020202020204" pitchFamily="34" charset="0"/>
                <a:cs typeface="Arial" panose="020B0604020202020204" pitchFamily="34" charset="0"/>
              </a:rPr>
              <a:t> c</a:t>
            </a:r>
            <a:r>
              <a:rPr lang="vi-VN" sz="2400" dirty="0">
                <a:latin typeface="Arial" panose="020B0604020202020204" pitchFamily="34" charset="0"/>
                <a:cs typeface="Arial" panose="020B0604020202020204" pitchFamily="34" charset="0"/>
              </a:rPr>
              <a:t>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nhiễm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khuẩn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kháng</a:t>
            </a:r>
            <a:r>
              <a:rPr lang="en-US" sz="2400"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nặng</a:t>
            </a:r>
            <a:r>
              <a:rPr lang="en-US" sz="2800" dirty="0">
                <a:latin typeface="Arial" panose="020B0604020202020204" pitchFamily="34" charset="0"/>
                <a:cs typeface="Arial" panose="020B0604020202020204" pitchFamily="34" charset="0"/>
              </a:rPr>
              <a:t> PSI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nguyên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nhân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theo</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kinh</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nghiệm</a:t>
            </a:r>
            <a:endParaRPr lang="en-US" sz="2800"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4"/>
          </p:nvPr>
        </p:nvSpPr>
        <p:spPr>
          <a:xfrm>
            <a:off x="863335" y="3928955"/>
            <a:ext cx="10547350" cy="2544763"/>
          </a:xfrm>
        </p:spPr>
        <p:txBody>
          <a:bodyPr>
            <a:normAutofit fontScale="92500" lnSpcReduction="10000"/>
          </a:bodyPr>
          <a:lstStyle/>
          <a:p>
            <a:r>
              <a:rPr lang="en-US" sz="2800" dirty="0" err="1">
                <a:latin typeface="Arial" panose="020B0604020202020204" pitchFamily="34" charset="0"/>
                <a:cs typeface="Arial" panose="020B0604020202020204" pitchFamily="34" charset="0"/>
              </a:rPr>
              <a:t>Xn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Biến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chứng</a:t>
            </a:r>
            <a:r>
              <a:rPr lang="en-US" sz="2800" dirty="0">
                <a:latin typeface="Arial" panose="020B0604020202020204" pitchFamily="34" charset="0"/>
                <a:cs typeface="Arial" panose="020B0604020202020204" pitchFamily="34" charset="0"/>
              </a:rPr>
              <a:t>?</a:t>
            </a:r>
          </a:p>
          <a:p>
            <a:pPr marL="0" indent="0">
              <a:buNone/>
            </a:pPr>
            <a:endParaRPr lang="en-US" sz="28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4267200" y="4731791"/>
            <a:ext cx="6400800" cy="2108624"/>
          </a:xfrm>
          <a:prstGeom prst="rect">
            <a:avLst/>
          </a:prstGeom>
        </p:spPr>
      </p:pic>
      <p:sp>
        <p:nvSpPr>
          <p:cNvPr id="2" name="Rectangle 1"/>
          <p:cNvSpPr/>
          <p:nvPr/>
        </p:nvSpPr>
        <p:spPr>
          <a:xfrm>
            <a:off x="2954458" y="6471083"/>
            <a:ext cx="1148071" cy="369332"/>
          </a:xfrm>
          <a:prstGeom prst="rect">
            <a:avLst/>
          </a:prstGeom>
        </p:spPr>
        <p:txBody>
          <a:bodyPr wrap="none">
            <a:spAutoFit/>
          </a:bodyPr>
          <a:lstStyle/>
          <a:p>
            <a:pPr>
              <a:defRPr/>
            </a:pPr>
            <a:r>
              <a:rPr lang="en-US" dirty="0">
                <a:solidFill>
                  <a:prstClr val="white"/>
                </a:solidFill>
                <a:latin typeface="Calibri"/>
              </a:rPr>
              <a:t>NICE 2014</a:t>
            </a:r>
            <a:endParaRPr lang="en-US" dirty="0">
              <a:solidFill>
                <a:prstClr val="black"/>
              </a:solidFill>
              <a:latin typeface="Calibri"/>
            </a:endParaRPr>
          </a:p>
        </p:txBody>
      </p:sp>
    </p:spTree>
    <p:extLst>
      <p:ext uri="{BB962C8B-B14F-4D97-AF65-F5344CB8AC3E}">
        <p14:creationId xmlns:p14="http://schemas.microsoft.com/office/powerpoint/2010/main" val="41704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a:bodyPr>
          <a:lstStyle/>
          <a:p>
            <a:r>
              <a:rPr lang="en-US" sz="3200" dirty="0" err="1">
                <a:latin typeface="Arial" panose="020B0604020202020204" pitchFamily="34" charset="0"/>
                <a:cs typeface="Arial" panose="020B0604020202020204" pitchFamily="34" charset="0"/>
              </a:rPr>
              <a:t>Đại</a:t>
            </a:r>
            <a:r>
              <a:rPr lang="en-US" sz="3200" dirty="0">
                <a:latin typeface="Arial" panose="020B0604020202020204" pitchFamily="34" charset="0"/>
                <a:cs typeface="Arial" panose="020B0604020202020204" pitchFamily="34" charset="0"/>
              </a:rPr>
              <a:t> c</a:t>
            </a:r>
            <a:r>
              <a:rPr lang="vi-VN" sz="3200" dirty="0">
                <a:latin typeface="Arial" panose="020B0604020202020204" pitchFamily="34" charset="0"/>
                <a:cs typeface="Arial" panose="020B0604020202020204" pitchFamily="34" charset="0"/>
              </a:rPr>
              <a:t>ư</a:t>
            </a:r>
            <a:r>
              <a:rPr lang="en-US" sz="3200" dirty="0" err="1">
                <a:latin typeface="Arial" panose="020B0604020202020204" pitchFamily="34" charset="0"/>
                <a:cs typeface="Arial" panose="020B0604020202020204" pitchFamily="34" charset="0"/>
              </a:rPr>
              <a:t>ơng</a:t>
            </a:r>
            <a:endParaRPr lang="en-US" sz="3200" dirty="0">
              <a:latin typeface="Arial" panose="020B0604020202020204" pitchFamily="34" charset="0"/>
              <a:cs typeface="Arial" panose="020B0604020202020204" pitchFamily="34" charset="0"/>
            </a:endParaRPr>
          </a:p>
          <a:p>
            <a:r>
              <a:rPr lang="en-US" sz="3200" dirty="0" err="1">
                <a:latin typeface="Arial" panose="020B0604020202020204" pitchFamily="34" charset="0"/>
                <a:cs typeface="Arial" panose="020B0604020202020204" pitchFamily="34" charset="0"/>
              </a:rPr>
              <a:t>Chẩn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đoán</a:t>
            </a:r>
            <a:endParaRPr lang="en-US" sz="3200" dirty="0">
              <a:latin typeface="Arial" panose="020B0604020202020204" pitchFamily="34" charset="0"/>
              <a:cs typeface="Arial" panose="020B0604020202020204" pitchFamily="34" charset="0"/>
            </a:endParaRPr>
          </a:p>
          <a:p>
            <a:r>
              <a:rPr lang="en-US" sz="3200" dirty="0" err="1">
                <a:latin typeface="Arial" panose="020B0604020202020204" pitchFamily="34" charset="0"/>
                <a:cs typeface="Arial" panose="020B0604020202020204" pitchFamily="34" charset="0"/>
              </a:rPr>
              <a:t>Điều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trị</a:t>
            </a:r>
            <a:endParaRPr lang="en-US" sz="3200" dirty="0">
              <a:latin typeface="Arial" panose="020B0604020202020204" pitchFamily="34" charset="0"/>
              <a:cs typeface="Arial" panose="020B0604020202020204" pitchFamily="34" charset="0"/>
            </a:endParaRPr>
          </a:p>
          <a:p>
            <a:pPr lvl="1"/>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theo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nghiệm</a:t>
            </a:r>
            <a:endParaRPr lang="en-US" sz="2800" dirty="0">
              <a:latin typeface="Arial" panose="020B0604020202020204" pitchFamily="34" charset="0"/>
              <a:cs typeface="Arial" panose="020B0604020202020204" pitchFamily="34" charset="0"/>
            </a:endParaRPr>
          </a:p>
          <a:p>
            <a:pPr lvl="1"/>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tắc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644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72" y="35701"/>
            <a:ext cx="10131425" cy="1456267"/>
          </a:xfrm>
        </p:spPr>
        <p:txBody>
          <a:bodyPr/>
          <a:lstStyle/>
          <a:p>
            <a:r>
              <a:rPr lang="en-US" altLang="en-US" dirty="0" err="1">
                <a:solidFill>
                  <a:srgbClr val="FFFF00"/>
                </a:solidFill>
                <a:latin typeface="Arial" panose="020B0604020202020204" pitchFamily="34" charset="0"/>
                <a:cs typeface="Arial" panose="020B0604020202020204" pitchFamily="34" charset="0"/>
              </a:rPr>
              <a:t>Các</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nguyên</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tắc</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xây</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dựng</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hướng</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dẫn</a:t>
            </a:r>
            <a:r>
              <a:rPr lang="en-US" altLang="en-US" dirty="0">
                <a:solidFill>
                  <a:srgbClr val="FFFF00"/>
                </a:solidFill>
                <a:latin typeface="Arial" panose="020B0604020202020204" pitchFamily="34" charset="0"/>
                <a:cs typeface="Arial" panose="020B0604020202020204" pitchFamily="34" charset="0"/>
              </a:rPr>
              <a:t> </a:t>
            </a:r>
            <a:r>
              <a:rPr lang="vi-VN" altLang="en-US" dirty="0">
                <a:solidFill>
                  <a:srgbClr val="FFFF00"/>
                </a:solidFill>
                <a:latin typeface="Arial" panose="020B0604020202020204" pitchFamily="34" charset="0"/>
                <a:cs typeface="Arial" panose="020B0604020202020204" pitchFamily="34" charset="0"/>
              </a:rPr>
              <a:t>ĐIỀU TRỊ VIÊM PHỔI</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theo</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kinh</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nghiệm</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55066" y="1471139"/>
            <a:ext cx="6096000" cy="4430712"/>
          </a:xfrm>
        </p:spPr>
        <p:txBody>
          <a:bodyPr>
            <a:normAutofit fontScale="85000" lnSpcReduction="20000"/>
          </a:bodyPr>
          <a:lstStyle/>
          <a:p>
            <a:r>
              <a:rPr lang="en-US" sz="2800" dirty="0" err="1">
                <a:latin typeface="Arial" panose="020B0604020202020204" pitchFamily="34" charset="0"/>
                <a:cs typeface="Arial" panose="020B0604020202020204" pitchFamily="34" charset="0"/>
              </a:rPr>
              <a:t>Mức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nặng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Vi </a:t>
            </a:r>
            <a:r>
              <a:rPr lang="en-US" sz="2800" dirty="0" err="1">
                <a:latin typeface="Arial" panose="020B0604020202020204" pitchFamily="34" charset="0"/>
                <a:cs typeface="Arial" panose="020B0604020202020204" pitchFamily="34" charset="0"/>
              </a:rPr>
              <a:t>khuẩn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r>
              <a:rPr lang="en-US" sz="2800" dirty="0">
                <a:latin typeface="Arial" panose="020B0604020202020204" pitchFamily="34" charset="0"/>
                <a:cs typeface="Arial" panose="020B0604020202020204" pitchFamily="34" charset="0"/>
              </a:rPr>
              <a:t>: 20%</a:t>
            </a:r>
          </a:p>
          <a:p>
            <a:r>
              <a:rPr lang="en-US" sz="2800" dirty="0" err="1">
                <a:latin typeface="Arial" panose="020B0604020202020204" pitchFamily="34" charset="0"/>
                <a:cs typeface="Arial" panose="020B0604020202020204" pitchFamily="34" charset="0"/>
              </a:rPr>
              <a:t>Tử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suất</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Phổ</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lượng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Nguy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bỏ</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sót</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Nguy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tăng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kháng</a:t>
            </a:r>
            <a:endParaRPr lang="en-US" sz="2800" dirty="0">
              <a:latin typeface="Arial" panose="020B0604020202020204" pitchFamily="34" charset="0"/>
              <a:cs typeface="Arial" panose="020B0604020202020204" pitchFamily="34" charset="0"/>
            </a:endParaRPr>
          </a:p>
        </p:txBody>
      </p:sp>
      <p:sp>
        <p:nvSpPr>
          <p:cNvPr id="4" name="Right Triangle 3"/>
          <p:cNvSpPr/>
          <p:nvPr/>
        </p:nvSpPr>
        <p:spPr>
          <a:xfrm rot="10800000">
            <a:off x="6172200" y="1970089"/>
            <a:ext cx="4343400" cy="4572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5" name="Right Triangle 4"/>
          <p:cNvSpPr/>
          <p:nvPr/>
        </p:nvSpPr>
        <p:spPr>
          <a:xfrm rot="10800000">
            <a:off x="6172200" y="2548281"/>
            <a:ext cx="4343400" cy="457200"/>
          </a:xfrm>
          <a:prstGeom prst="r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6" name="Right Triangle 5"/>
          <p:cNvSpPr/>
          <p:nvPr/>
        </p:nvSpPr>
        <p:spPr>
          <a:xfrm rot="10800000">
            <a:off x="6189784" y="3162301"/>
            <a:ext cx="4343400" cy="457200"/>
          </a:xfrm>
          <a:prstGeom prst="r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7" name="TextBox 6"/>
          <p:cNvSpPr txBox="1"/>
          <p:nvPr/>
        </p:nvSpPr>
        <p:spPr>
          <a:xfrm>
            <a:off x="7952192" y="4009340"/>
            <a:ext cx="2715808" cy="461665"/>
          </a:xfrm>
          <a:prstGeom prst="rect">
            <a:avLst/>
          </a:prstGeom>
          <a:noFill/>
        </p:spPr>
        <p:txBody>
          <a:bodyPr wrap="none" rtlCol="0">
            <a:spAutoFit/>
          </a:bodyPr>
          <a:lstStyle/>
          <a:p>
            <a:pPr>
              <a:defRPr/>
            </a:pPr>
            <a:r>
              <a:rPr lang="en-US" sz="2400" dirty="0" err="1">
                <a:solidFill>
                  <a:prstClr val="white"/>
                </a:solidFill>
                <a:latin typeface="Calibri"/>
              </a:rPr>
              <a:t>Phối</a:t>
            </a:r>
            <a:r>
              <a:rPr lang="en-US" sz="2400" dirty="0">
                <a:solidFill>
                  <a:prstClr val="white"/>
                </a:solidFill>
                <a:latin typeface="Calibri"/>
              </a:rPr>
              <a:t> </a:t>
            </a:r>
            <a:r>
              <a:rPr lang="en-US" sz="2400" dirty="0" err="1">
                <a:solidFill>
                  <a:prstClr val="white"/>
                </a:solidFill>
                <a:latin typeface="Calibri"/>
              </a:rPr>
              <a:t>hợp</a:t>
            </a:r>
            <a:r>
              <a:rPr lang="en-US" sz="2400" dirty="0">
                <a:solidFill>
                  <a:prstClr val="white"/>
                </a:solidFill>
                <a:latin typeface="Calibri"/>
              </a:rPr>
              <a:t> </a:t>
            </a:r>
            <a:r>
              <a:rPr lang="en-US" sz="2400" dirty="0" err="1">
                <a:solidFill>
                  <a:prstClr val="white"/>
                </a:solidFill>
                <a:latin typeface="Calibri"/>
              </a:rPr>
              <a:t>kháng</a:t>
            </a:r>
            <a:r>
              <a:rPr lang="en-US" sz="2400" dirty="0">
                <a:solidFill>
                  <a:prstClr val="white"/>
                </a:solidFill>
                <a:latin typeface="Calibri"/>
              </a:rPr>
              <a:t> </a:t>
            </a:r>
            <a:r>
              <a:rPr lang="en-US" sz="2400" dirty="0" err="1">
                <a:solidFill>
                  <a:prstClr val="white"/>
                </a:solidFill>
                <a:latin typeface="Calibri"/>
              </a:rPr>
              <a:t>sinh</a:t>
            </a:r>
            <a:endParaRPr lang="en-US" sz="2400" dirty="0">
              <a:solidFill>
                <a:prstClr val="white"/>
              </a:solidFill>
              <a:latin typeface="Calibri"/>
            </a:endParaRPr>
          </a:p>
        </p:txBody>
      </p:sp>
      <p:sp>
        <p:nvSpPr>
          <p:cNvPr id="8" name="Right Triangle 7"/>
          <p:cNvSpPr/>
          <p:nvPr/>
        </p:nvSpPr>
        <p:spPr>
          <a:xfrm rot="10800000">
            <a:off x="6189784" y="3695701"/>
            <a:ext cx="4343400" cy="4572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9" name="TextBox 8"/>
          <p:cNvSpPr txBox="1"/>
          <p:nvPr/>
        </p:nvSpPr>
        <p:spPr>
          <a:xfrm>
            <a:off x="6096001" y="4024870"/>
            <a:ext cx="1592103" cy="461665"/>
          </a:xfrm>
          <a:prstGeom prst="rect">
            <a:avLst/>
          </a:prstGeom>
          <a:noFill/>
        </p:spPr>
        <p:txBody>
          <a:bodyPr wrap="none" rtlCol="0">
            <a:spAutoFit/>
          </a:bodyPr>
          <a:lstStyle/>
          <a:p>
            <a:pPr>
              <a:defRPr/>
            </a:pPr>
            <a:r>
              <a:rPr lang="en-US" sz="2400" dirty="0" err="1">
                <a:solidFill>
                  <a:prstClr val="white"/>
                </a:solidFill>
                <a:latin typeface="Calibri"/>
              </a:rPr>
              <a:t>Đơn</a:t>
            </a:r>
            <a:r>
              <a:rPr lang="en-US" sz="2400" dirty="0">
                <a:solidFill>
                  <a:prstClr val="white"/>
                </a:solidFill>
                <a:latin typeface="Calibri"/>
              </a:rPr>
              <a:t> </a:t>
            </a:r>
            <a:r>
              <a:rPr lang="en-US" sz="2400" dirty="0" err="1">
                <a:solidFill>
                  <a:prstClr val="white"/>
                </a:solidFill>
                <a:latin typeface="Calibri"/>
              </a:rPr>
              <a:t>trị</a:t>
            </a:r>
            <a:r>
              <a:rPr lang="en-US" sz="2400" dirty="0">
                <a:solidFill>
                  <a:prstClr val="white"/>
                </a:solidFill>
                <a:latin typeface="Calibri"/>
              </a:rPr>
              <a:t> </a:t>
            </a:r>
            <a:r>
              <a:rPr lang="en-US" sz="2400" dirty="0" err="1">
                <a:solidFill>
                  <a:prstClr val="white"/>
                </a:solidFill>
                <a:latin typeface="Calibri"/>
              </a:rPr>
              <a:t>liệu</a:t>
            </a:r>
            <a:endParaRPr lang="en-US" sz="2400" dirty="0">
              <a:solidFill>
                <a:prstClr val="white"/>
              </a:solidFill>
              <a:latin typeface="Calibri"/>
            </a:endParaRPr>
          </a:p>
        </p:txBody>
      </p:sp>
      <p:sp>
        <p:nvSpPr>
          <p:cNvPr id="10" name="Rectangle 9"/>
          <p:cNvSpPr/>
          <p:nvPr/>
        </p:nvSpPr>
        <p:spPr>
          <a:xfrm>
            <a:off x="4014987" y="6240463"/>
            <a:ext cx="5282215" cy="461665"/>
          </a:xfrm>
          <a:prstGeom prst="rect">
            <a:avLst/>
          </a:prstGeom>
        </p:spPr>
        <p:txBody>
          <a:bodyPr wrap="none">
            <a:spAutoFit/>
          </a:bodyPr>
          <a:lstStyle/>
          <a:p>
            <a:pPr>
              <a:defRPr/>
            </a:pPr>
            <a:r>
              <a:rPr lang="en-US" sz="2400" dirty="0" err="1">
                <a:solidFill>
                  <a:srgbClr val="FFFF00"/>
                </a:solidFill>
                <a:latin typeface="Arial" panose="020B0604020202020204" pitchFamily="34" charset="0"/>
                <a:cs typeface="Arial" panose="020B0604020202020204" pitchFamily="34" charset="0"/>
              </a:rPr>
              <a:t>Phổ</a:t>
            </a:r>
            <a:r>
              <a:rPr lang="en-US" sz="2400" dirty="0">
                <a:solidFill>
                  <a:srgbClr val="FFFF00"/>
                </a:solidFill>
                <a:latin typeface="Arial" panose="020B0604020202020204" pitchFamily="34" charset="0"/>
                <a:cs typeface="Arial" panose="020B0604020202020204" pitchFamily="34" charset="0"/>
              </a:rPr>
              <a:t> vi </a:t>
            </a:r>
            <a:r>
              <a:rPr lang="en-US" sz="2400" dirty="0" err="1">
                <a:solidFill>
                  <a:srgbClr val="FFFF00"/>
                </a:solidFill>
                <a:latin typeface="Arial" panose="020B0604020202020204" pitchFamily="34" charset="0"/>
                <a:cs typeface="Arial" panose="020B0604020202020204" pitchFamily="34" charset="0"/>
              </a:rPr>
              <a:t>khuẩn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gây</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bệnh</a:t>
            </a:r>
            <a:r>
              <a:rPr lang="en-US" sz="2400" dirty="0">
                <a:solidFill>
                  <a:srgbClr val="FFFF00"/>
                </a:solidFill>
                <a:latin typeface="Arial" panose="020B0604020202020204" pitchFamily="34" charset="0"/>
                <a:cs typeface="Arial" panose="020B0604020202020204" pitchFamily="34" charset="0"/>
              </a:rPr>
              <a:t> ở </a:t>
            </a:r>
            <a:r>
              <a:rPr lang="en-US" sz="2400" dirty="0" err="1">
                <a:solidFill>
                  <a:srgbClr val="FFFF00"/>
                </a:solidFill>
                <a:latin typeface="Arial" panose="020B0604020202020204" pitchFamily="34" charset="0"/>
                <a:cs typeface="Arial" panose="020B0604020202020204" pitchFamily="34" charset="0"/>
              </a:rPr>
              <a:t>địa</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ph</a:t>
            </a:r>
            <a:r>
              <a:rPr lang="vi-VN" sz="2400" dirty="0">
                <a:solidFill>
                  <a:srgbClr val="FFFF00"/>
                </a:solidFill>
                <a:latin typeface="Arial" panose="020B0604020202020204" pitchFamily="34" charset="0"/>
                <a:cs typeface="Arial" panose="020B0604020202020204" pitchFamily="34" charset="0"/>
              </a:rPr>
              <a:t>ư</a:t>
            </a:r>
            <a:r>
              <a:rPr lang="en-US" sz="2400" dirty="0" err="1">
                <a:solidFill>
                  <a:srgbClr val="FFFF00"/>
                </a:solidFill>
                <a:latin typeface="Arial" panose="020B0604020202020204" pitchFamily="34" charset="0"/>
                <a:cs typeface="Arial" panose="020B0604020202020204" pitchFamily="34" charset="0"/>
              </a:rPr>
              <a:t>ơng</a:t>
            </a:r>
            <a:endParaRPr lang="en-US" sz="2400" dirty="0">
              <a:solidFill>
                <a:srgbClr val="FFFF00"/>
              </a:solidFill>
              <a:latin typeface="Arial" panose="020B0604020202020204" pitchFamily="34" charset="0"/>
              <a:cs typeface="Arial" panose="020B0604020202020204" pitchFamily="34" charset="0"/>
            </a:endParaRPr>
          </a:p>
        </p:txBody>
      </p:sp>
      <p:sp>
        <p:nvSpPr>
          <p:cNvPr id="11" name="Right Triangle 10"/>
          <p:cNvSpPr/>
          <p:nvPr/>
        </p:nvSpPr>
        <p:spPr>
          <a:xfrm>
            <a:off x="6127761" y="4778599"/>
            <a:ext cx="4343400" cy="457200"/>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3" name="Right Triangle 12"/>
          <p:cNvSpPr/>
          <p:nvPr/>
        </p:nvSpPr>
        <p:spPr>
          <a:xfrm flipH="1">
            <a:off x="6127761" y="5268580"/>
            <a:ext cx="4324004" cy="481902"/>
          </a:xfrm>
          <a:prstGeom prst="r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4" name="Right Triangle 13"/>
          <p:cNvSpPr/>
          <p:nvPr/>
        </p:nvSpPr>
        <p:spPr>
          <a:xfrm rot="10800000">
            <a:off x="6172200" y="1474339"/>
            <a:ext cx="4343400" cy="457200"/>
          </a:xfrm>
          <a:prstGeom prst="rtTriangl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Tree>
    <p:extLst>
      <p:ext uri="{BB962C8B-B14F-4D97-AF65-F5344CB8AC3E}">
        <p14:creationId xmlns:p14="http://schemas.microsoft.com/office/powerpoint/2010/main" val="142752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barn(inVertical)">
                                      <p:cBhvr>
                                        <p:cTn id="55" dur="500"/>
                                        <p:tgtEl>
                                          <p:spTgt spid="3">
                                            <p:txEl>
                                              <p:pRg st="1" end="1"/>
                                            </p:txEl>
                                          </p:spTgt>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arn(inVertical)">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p:bldP spid="11"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1981200" y="0"/>
            <a:ext cx="8229600" cy="1143000"/>
          </a:xfrm>
        </p:spPr>
        <p:txBody>
          <a:bodyPr>
            <a:normAutofit fontScale="90000"/>
          </a:bodyPr>
          <a:lstStyle/>
          <a:p>
            <a:r>
              <a:rPr lang="en-US" altLang="en-US" sz="3600" dirty="0" err="1">
                <a:latin typeface="Arial" panose="020B0604020202020204" pitchFamily="34" charset="0"/>
                <a:cs typeface="Arial" panose="020B0604020202020204" pitchFamily="34" charset="0"/>
              </a:rPr>
              <a:t>Một</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số</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khuyến</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cáo</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điều</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trị</a:t>
            </a:r>
            <a:r>
              <a:rPr lang="en-US" altLang="en-US" sz="3600" dirty="0">
                <a:latin typeface="Arial" panose="020B0604020202020204" pitchFamily="34" charset="0"/>
                <a:cs typeface="Arial" panose="020B0604020202020204" pitchFamily="34" charset="0"/>
              </a:rPr>
              <a:t> CAP</a:t>
            </a:r>
          </a:p>
        </p:txBody>
      </p:sp>
      <p:sp>
        <p:nvSpPr>
          <p:cNvPr id="3" name="Content Placeholder 2"/>
          <p:cNvSpPr>
            <a:spLocks noGrp="1"/>
          </p:cNvSpPr>
          <p:nvPr>
            <p:ph idx="1"/>
          </p:nvPr>
        </p:nvSpPr>
        <p:spPr>
          <a:xfrm>
            <a:off x="1799860" y="1189945"/>
            <a:ext cx="2041525" cy="4006850"/>
          </a:xfrm>
          <a:solidFill>
            <a:srgbClr val="C00000"/>
          </a:solidFill>
        </p:spPr>
        <p:txBody>
          <a:bodyPr rtlCol="0">
            <a:normAutofit/>
          </a:bodyPr>
          <a:lstStyle/>
          <a:p>
            <a:pPr marL="0" indent="0">
              <a:buNone/>
              <a:defRPr/>
            </a:pPr>
            <a:r>
              <a:rPr lang="en-US" sz="2800" u="sng" dirty="0" err="1">
                <a:latin typeface="Arial" panose="020B0604020202020204" pitchFamily="34" charset="0"/>
                <a:cs typeface="Arial" panose="020B0604020202020204" pitchFamily="34" charset="0"/>
              </a:rPr>
              <a:t>Bắc</a:t>
            </a:r>
            <a:r>
              <a:rPr lang="en-US" sz="2800" u="sng" dirty="0">
                <a:latin typeface="Arial" panose="020B0604020202020204" pitchFamily="34" charset="0"/>
                <a:cs typeface="Arial" panose="020B0604020202020204" pitchFamily="34" charset="0"/>
              </a:rPr>
              <a:t> </a:t>
            </a:r>
            <a:r>
              <a:rPr lang="en-US" sz="2800" u="sng" dirty="0" err="1">
                <a:latin typeface="Arial" panose="020B0604020202020204" pitchFamily="34" charset="0"/>
                <a:cs typeface="Arial" panose="020B0604020202020204" pitchFamily="34" charset="0"/>
              </a:rPr>
              <a:t>Mỹ</a:t>
            </a:r>
            <a:r>
              <a:rPr lang="en-US" sz="2800" u="sng" dirty="0">
                <a:latin typeface="Arial" panose="020B0604020202020204" pitchFamily="34" charset="0"/>
                <a:cs typeface="Arial" panose="020B0604020202020204" pitchFamily="34" charset="0"/>
              </a:rPr>
              <a:t>:</a:t>
            </a:r>
          </a:p>
          <a:p>
            <a:pPr>
              <a:buFont typeface="Trebuchet MS" pitchFamily="34" charset="0"/>
              <a:buAutoNum type="arabicPeriod"/>
              <a:defRPr/>
            </a:pPr>
            <a:r>
              <a:rPr lang="en-US" sz="1400" dirty="0">
                <a:latin typeface="Arial" panose="020B0604020202020204" pitchFamily="34" charset="0"/>
                <a:cs typeface="Arial" panose="020B0604020202020204" pitchFamily="34" charset="0"/>
              </a:rPr>
              <a:t>Infectious Diseases Society of America/American Thoracic Society Consensus Guidelines on the Management of Community-Acquired Pneumonia in Adults - 2007</a:t>
            </a:r>
          </a:p>
          <a:p>
            <a:pPr>
              <a:buFont typeface="Trebuchet MS" pitchFamily="34" charset="0"/>
              <a:buAutoNum type="arabicPeriod"/>
              <a:defRPr/>
            </a:pPr>
            <a:r>
              <a:rPr lang="en-US" sz="1400" dirty="0">
                <a:latin typeface="Arial" panose="020B0604020202020204" pitchFamily="34" charset="0"/>
                <a:cs typeface="Arial" panose="020B0604020202020204" pitchFamily="34" charset="0"/>
              </a:rPr>
              <a:t>Canadian guideline for CAP - 2000</a:t>
            </a:r>
            <a:r>
              <a:rPr lang="en-US" sz="1400" dirty="0">
                <a:solidFill>
                  <a:schemeClr val="bg1"/>
                </a:solidFill>
                <a:latin typeface="Arial" panose="020B0604020202020204" pitchFamily="34" charset="0"/>
                <a:cs typeface="Arial" panose="020B0604020202020204" pitchFamily="34" charset="0"/>
              </a:rPr>
              <a:t>.</a:t>
            </a:r>
          </a:p>
        </p:txBody>
      </p:sp>
      <p:sp>
        <p:nvSpPr>
          <p:cNvPr id="4" name="Content Placeholder 2"/>
          <p:cNvSpPr txBox="1">
            <a:spLocks/>
          </p:cNvSpPr>
          <p:nvPr/>
        </p:nvSpPr>
        <p:spPr bwMode="auto">
          <a:xfrm>
            <a:off x="4038601" y="1174933"/>
            <a:ext cx="3695699" cy="4006850"/>
          </a:xfrm>
          <a:prstGeom prst="rect">
            <a:avLst/>
          </a:prstGeom>
          <a:solidFill>
            <a:srgbClr val="FFFFCC"/>
          </a:solidFill>
          <a:ln>
            <a:noFill/>
          </a:ln>
        </p:spPr>
        <p:txBody>
          <a:bodyPr lIns="0" tIns="0" rIns="0" bIns="0"/>
          <a:lstStyle>
            <a:lvl1pPr marL="342900" indent="-342900" algn="l" rtl="0" eaLnBrk="0" fontAlgn="base" hangingPunct="0">
              <a:spcBef>
                <a:spcPct val="20000"/>
              </a:spcBef>
              <a:spcAft>
                <a:spcPct val="0"/>
              </a:spcAft>
              <a:buClr>
                <a:srgbClr val="BCA36A"/>
              </a:buClr>
              <a:buSzPct val="130000"/>
              <a:buFont typeface="Trebuchet MS" pitchFamily="34" charset="0"/>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lr>
                <a:srgbClr val="ACB317"/>
              </a:buClr>
              <a:buFont typeface="Trebuchet MS" pitchFamily="34" charset="0"/>
              <a:buChar char="●"/>
              <a:defRPr sz="1600" b="1">
                <a:solidFill>
                  <a:schemeClr val="bg1"/>
                </a:solidFill>
                <a:latin typeface="+mn-lt"/>
                <a:cs typeface="+mn-cs"/>
              </a:defRPr>
            </a:lvl2pPr>
            <a:lvl3pPr marL="1143000" indent="-228600" algn="l" rtl="0" eaLnBrk="0" fontAlgn="base" hangingPunct="0">
              <a:spcBef>
                <a:spcPct val="20000"/>
              </a:spcBef>
              <a:spcAft>
                <a:spcPct val="0"/>
              </a:spcAft>
              <a:buClr>
                <a:srgbClr val="444492"/>
              </a:buClr>
              <a:buChar char="•"/>
              <a:defRPr sz="1600">
                <a:solidFill>
                  <a:schemeClr val="bg1"/>
                </a:solidFill>
                <a:latin typeface="+mn-lt"/>
                <a:cs typeface="+mn-cs"/>
              </a:defRPr>
            </a:lvl3pPr>
            <a:lvl4pPr marL="1600200" indent="-228600" algn="l" rtl="0" eaLnBrk="0" fontAlgn="base" hangingPunct="0">
              <a:spcBef>
                <a:spcPct val="20000"/>
              </a:spcBef>
              <a:spcAft>
                <a:spcPct val="0"/>
              </a:spcAft>
              <a:buClr>
                <a:srgbClr val="ED5B43"/>
              </a:buClr>
              <a:buChar char="•"/>
              <a:defRPr sz="1600">
                <a:solidFill>
                  <a:schemeClr val="bg1"/>
                </a:solidFill>
                <a:latin typeface="+mn-lt"/>
                <a:cs typeface="+mn-cs"/>
              </a:defRPr>
            </a:lvl4pPr>
            <a:lvl5pPr marL="2057400" indent="-228600" algn="l" rtl="0" eaLnBrk="0" fontAlgn="base" hangingPunct="0">
              <a:spcBef>
                <a:spcPct val="20000"/>
              </a:spcBef>
              <a:spcAft>
                <a:spcPct val="0"/>
              </a:spcAft>
              <a:buClr>
                <a:srgbClr val="ED5B43"/>
              </a:buClr>
              <a:buChar char="•"/>
              <a:defRPr sz="1600">
                <a:solidFill>
                  <a:schemeClr val="bg1"/>
                </a:solidFill>
                <a:latin typeface="+mn-lt"/>
                <a:cs typeface="+mn-cs"/>
              </a:defRPr>
            </a:lvl5pPr>
            <a:lvl6pPr marL="2514600" indent="-228600" algn="l" rtl="0" eaLnBrk="1" fontAlgn="base" hangingPunct="1">
              <a:spcBef>
                <a:spcPct val="20000"/>
              </a:spcBef>
              <a:spcAft>
                <a:spcPct val="0"/>
              </a:spcAft>
              <a:buClr>
                <a:srgbClr val="ED5B43"/>
              </a:buClr>
              <a:buChar char="•"/>
              <a:defRPr sz="1600">
                <a:solidFill>
                  <a:srgbClr val="AAAAAA"/>
                </a:solidFill>
                <a:latin typeface="+mn-lt"/>
                <a:cs typeface="+mn-cs"/>
              </a:defRPr>
            </a:lvl6pPr>
            <a:lvl7pPr marL="2971800" indent="-228600" algn="l" rtl="0" eaLnBrk="1" fontAlgn="base" hangingPunct="1">
              <a:spcBef>
                <a:spcPct val="20000"/>
              </a:spcBef>
              <a:spcAft>
                <a:spcPct val="0"/>
              </a:spcAft>
              <a:buClr>
                <a:srgbClr val="ED5B43"/>
              </a:buClr>
              <a:buChar char="•"/>
              <a:defRPr sz="1600">
                <a:solidFill>
                  <a:srgbClr val="AAAAAA"/>
                </a:solidFill>
                <a:latin typeface="+mn-lt"/>
                <a:cs typeface="+mn-cs"/>
              </a:defRPr>
            </a:lvl7pPr>
            <a:lvl8pPr marL="3429000" indent="-228600" algn="l" rtl="0" eaLnBrk="1" fontAlgn="base" hangingPunct="1">
              <a:spcBef>
                <a:spcPct val="20000"/>
              </a:spcBef>
              <a:spcAft>
                <a:spcPct val="0"/>
              </a:spcAft>
              <a:buClr>
                <a:srgbClr val="ED5B43"/>
              </a:buClr>
              <a:buChar char="•"/>
              <a:defRPr sz="1600">
                <a:solidFill>
                  <a:srgbClr val="AAAAAA"/>
                </a:solidFill>
                <a:latin typeface="+mn-lt"/>
                <a:cs typeface="+mn-cs"/>
              </a:defRPr>
            </a:lvl8pPr>
            <a:lvl9pPr marL="3886200" indent="-228600" algn="l" rtl="0" eaLnBrk="1" fontAlgn="base" hangingPunct="1">
              <a:spcBef>
                <a:spcPct val="20000"/>
              </a:spcBef>
              <a:spcAft>
                <a:spcPct val="0"/>
              </a:spcAft>
              <a:buClr>
                <a:srgbClr val="ED5B43"/>
              </a:buClr>
              <a:buChar char="•"/>
              <a:defRPr sz="1600">
                <a:solidFill>
                  <a:srgbClr val="AAAAAA"/>
                </a:solidFill>
                <a:latin typeface="+mn-lt"/>
                <a:cs typeface="+mn-cs"/>
              </a:defRPr>
            </a:lvl9pPr>
          </a:lstStyle>
          <a:p>
            <a:pPr marL="0" indent="0">
              <a:buNone/>
              <a:defRPr/>
            </a:pPr>
            <a:r>
              <a:rPr lang="en-US" sz="2800" u="sng" dirty="0" err="1">
                <a:solidFill>
                  <a:prstClr val="black"/>
                </a:solidFill>
                <a:latin typeface="Arial" pitchFamily="34" charset="0"/>
                <a:cs typeface="Arial" pitchFamily="34" charset="0"/>
              </a:rPr>
              <a:t>Châu</a:t>
            </a:r>
            <a:r>
              <a:rPr lang="en-US" sz="2800" u="sng" dirty="0">
                <a:solidFill>
                  <a:prstClr val="black"/>
                </a:solidFill>
                <a:latin typeface="Arial" pitchFamily="34" charset="0"/>
                <a:cs typeface="Arial" pitchFamily="34" charset="0"/>
              </a:rPr>
              <a:t> </a:t>
            </a:r>
            <a:r>
              <a:rPr lang="en-US" sz="2800" u="sng" dirty="0" err="1">
                <a:solidFill>
                  <a:prstClr val="black"/>
                </a:solidFill>
                <a:latin typeface="Arial" pitchFamily="34" charset="0"/>
                <a:cs typeface="Arial" pitchFamily="34" charset="0"/>
              </a:rPr>
              <a:t>Âu</a:t>
            </a:r>
            <a:r>
              <a:rPr lang="en-US" sz="2800" u="sng" dirty="0">
                <a:solidFill>
                  <a:prstClr val="black"/>
                </a:solidFill>
                <a:latin typeface="Arial" pitchFamily="34" charset="0"/>
                <a:cs typeface="Arial" pitchFamily="34" charset="0"/>
              </a:rPr>
              <a:t>:</a:t>
            </a:r>
          </a:p>
          <a:p>
            <a:pPr>
              <a:buFont typeface="+mj-lt"/>
              <a:buAutoNum type="arabicPeriod" startAt="3"/>
              <a:defRPr/>
            </a:pPr>
            <a:r>
              <a:rPr lang="en-US" sz="1200" dirty="0">
                <a:solidFill>
                  <a:prstClr val="black"/>
                </a:solidFill>
                <a:latin typeface="Calibri"/>
                <a:cs typeface="Arial" pitchFamily="34" charset="0"/>
              </a:rPr>
              <a:t>Guidelines for the management of adult lower respiratory tract infections 2011. ERS</a:t>
            </a:r>
          </a:p>
          <a:p>
            <a:pPr>
              <a:buFont typeface="+mj-lt"/>
              <a:buAutoNum type="arabicPeriod" startAt="3"/>
              <a:defRPr/>
            </a:pPr>
            <a:r>
              <a:rPr lang="en-US" sz="1200" dirty="0">
                <a:solidFill>
                  <a:prstClr val="black"/>
                </a:solidFill>
                <a:latin typeface="Calibri"/>
                <a:cs typeface="Arial" pitchFamily="34" charset="0"/>
              </a:rPr>
              <a:t>Guidelines for the management of community acquired pneumonia in adults: update 2009 – UK</a:t>
            </a:r>
          </a:p>
          <a:p>
            <a:pPr>
              <a:buFont typeface="+mj-lt"/>
              <a:buAutoNum type="arabicPeriod" startAt="3"/>
              <a:defRPr/>
            </a:pPr>
            <a:r>
              <a:rPr lang="en-US" sz="1200" dirty="0">
                <a:solidFill>
                  <a:prstClr val="black"/>
                </a:solidFill>
                <a:latin typeface="Calibri"/>
              </a:rPr>
              <a:t>Guidelines for the management of community acquired pneumonia in the elderly patient-Spanish 2014</a:t>
            </a:r>
          </a:p>
          <a:p>
            <a:pPr>
              <a:buFont typeface="+mj-lt"/>
              <a:buAutoNum type="arabicPeriod" startAt="3"/>
              <a:defRPr/>
            </a:pPr>
            <a:r>
              <a:rPr lang="en-US" sz="1200" dirty="0">
                <a:solidFill>
                  <a:prstClr val="black"/>
                </a:solidFill>
                <a:latin typeface="Calibri"/>
              </a:rPr>
              <a:t>Pneumonia: Diagnosis and management of community- and hospital-acquired pneumonia in adults NICE 2014</a:t>
            </a:r>
          </a:p>
          <a:p>
            <a:pPr>
              <a:buFont typeface="+mj-lt"/>
              <a:buAutoNum type="arabicPeriod" startAt="3"/>
              <a:defRPr/>
            </a:pPr>
            <a:r>
              <a:rPr lang="en-US" sz="1200" dirty="0">
                <a:solidFill>
                  <a:prstClr val="black"/>
                </a:solidFill>
                <a:latin typeface="Calibri"/>
              </a:rPr>
              <a:t>Guidelines on the management of community-acquired pneumonia Netherland 2012</a:t>
            </a:r>
          </a:p>
          <a:p>
            <a:pPr>
              <a:buFont typeface="+mj-lt"/>
              <a:buAutoNum type="arabicPeriod" startAt="3"/>
              <a:defRPr/>
            </a:pPr>
            <a:r>
              <a:rPr lang="en-US" sz="1200" dirty="0">
                <a:solidFill>
                  <a:prstClr val="black"/>
                </a:solidFill>
                <a:latin typeface="Calibri"/>
              </a:rPr>
              <a:t>Swedish guidelines on the management of community-acquired pneumonia in immunocompetent adults—Swedish Society of Infectious Diseases 2012</a:t>
            </a:r>
          </a:p>
          <a:p>
            <a:pPr>
              <a:buFont typeface="+mj-lt"/>
              <a:buAutoNum type="arabicPeriod" startAt="3"/>
              <a:defRPr/>
            </a:pPr>
            <a:r>
              <a:rPr lang="fr-FR" sz="1200" dirty="0">
                <a:solidFill>
                  <a:prstClr val="black"/>
                </a:solidFill>
                <a:latin typeface="Calibri"/>
              </a:rPr>
              <a:t>Antibiothérapie par voie générale dans les infections respiratoires basses de l’adulte  SPILF 2010</a:t>
            </a:r>
            <a:br>
              <a:rPr lang="fr-FR" sz="1200" dirty="0">
                <a:solidFill>
                  <a:prstClr val="black"/>
                </a:solidFill>
                <a:latin typeface="Calibri"/>
              </a:rPr>
            </a:br>
            <a:endParaRPr lang="en-US" sz="1200" dirty="0">
              <a:solidFill>
                <a:prstClr val="black"/>
              </a:solidFill>
              <a:latin typeface="Calibri"/>
            </a:endParaRPr>
          </a:p>
        </p:txBody>
      </p:sp>
      <p:sp>
        <p:nvSpPr>
          <p:cNvPr id="5" name="Content Placeholder 2"/>
          <p:cNvSpPr txBox="1">
            <a:spLocks/>
          </p:cNvSpPr>
          <p:nvPr/>
        </p:nvSpPr>
        <p:spPr bwMode="auto">
          <a:xfrm>
            <a:off x="7848600" y="1143001"/>
            <a:ext cx="2749062" cy="4183063"/>
          </a:xfrm>
          <a:prstGeom prst="rect">
            <a:avLst/>
          </a:prstGeom>
          <a:solidFill>
            <a:schemeClr val="bg1">
              <a:lumMod val="95000"/>
            </a:schemeClr>
          </a:solidFill>
          <a:ln>
            <a:noFill/>
          </a:ln>
        </p:spPr>
        <p:txBody>
          <a:bodyPr lIns="0" tIns="0" rIns="0" bIns="0"/>
          <a:lstStyle>
            <a:lvl1pPr marL="342900" indent="-342900" algn="l" rtl="0" eaLnBrk="0" fontAlgn="base" hangingPunct="0">
              <a:spcBef>
                <a:spcPct val="20000"/>
              </a:spcBef>
              <a:spcAft>
                <a:spcPct val="0"/>
              </a:spcAft>
              <a:buClr>
                <a:srgbClr val="BCA36A"/>
              </a:buClr>
              <a:buSzPct val="130000"/>
              <a:buFont typeface="Trebuchet MS" pitchFamily="34" charset="0"/>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lr>
                <a:srgbClr val="ACB317"/>
              </a:buClr>
              <a:buFont typeface="Trebuchet MS" pitchFamily="34" charset="0"/>
              <a:buChar char="●"/>
              <a:defRPr sz="1600" b="1">
                <a:solidFill>
                  <a:schemeClr val="bg1"/>
                </a:solidFill>
                <a:latin typeface="+mn-lt"/>
                <a:cs typeface="+mn-cs"/>
              </a:defRPr>
            </a:lvl2pPr>
            <a:lvl3pPr marL="1143000" indent="-228600" algn="l" rtl="0" eaLnBrk="0" fontAlgn="base" hangingPunct="0">
              <a:spcBef>
                <a:spcPct val="20000"/>
              </a:spcBef>
              <a:spcAft>
                <a:spcPct val="0"/>
              </a:spcAft>
              <a:buClr>
                <a:srgbClr val="444492"/>
              </a:buClr>
              <a:buChar char="•"/>
              <a:defRPr sz="1600">
                <a:solidFill>
                  <a:schemeClr val="bg1"/>
                </a:solidFill>
                <a:latin typeface="+mn-lt"/>
                <a:cs typeface="+mn-cs"/>
              </a:defRPr>
            </a:lvl3pPr>
            <a:lvl4pPr marL="1600200" indent="-228600" algn="l" rtl="0" eaLnBrk="0" fontAlgn="base" hangingPunct="0">
              <a:spcBef>
                <a:spcPct val="20000"/>
              </a:spcBef>
              <a:spcAft>
                <a:spcPct val="0"/>
              </a:spcAft>
              <a:buClr>
                <a:srgbClr val="ED5B43"/>
              </a:buClr>
              <a:buChar char="•"/>
              <a:defRPr sz="1600">
                <a:solidFill>
                  <a:schemeClr val="bg1"/>
                </a:solidFill>
                <a:latin typeface="+mn-lt"/>
                <a:cs typeface="+mn-cs"/>
              </a:defRPr>
            </a:lvl4pPr>
            <a:lvl5pPr marL="2057400" indent="-228600" algn="l" rtl="0" eaLnBrk="0" fontAlgn="base" hangingPunct="0">
              <a:spcBef>
                <a:spcPct val="20000"/>
              </a:spcBef>
              <a:spcAft>
                <a:spcPct val="0"/>
              </a:spcAft>
              <a:buClr>
                <a:srgbClr val="ED5B43"/>
              </a:buClr>
              <a:buChar char="•"/>
              <a:defRPr sz="1600">
                <a:solidFill>
                  <a:schemeClr val="bg1"/>
                </a:solidFill>
                <a:latin typeface="+mn-lt"/>
                <a:cs typeface="+mn-cs"/>
              </a:defRPr>
            </a:lvl5pPr>
            <a:lvl6pPr marL="2514600" indent="-228600" algn="l" rtl="0" eaLnBrk="1" fontAlgn="base" hangingPunct="1">
              <a:spcBef>
                <a:spcPct val="20000"/>
              </a:spcBef>
              <a:spcAft>
                <a:spcPct val="0"/>
              </a:spcAft>
              <a:buClr>
                <a:srgbClr val="ED5B43"/>
              </a:buClr>
              <a:buChar char="•"/>
              <a:defRPr sz="1600">
                <a:solidFill>
                  <a:srgbClr val="AAAAAA"/>
                </a:solidFill>
                <a:latin typeface="+mn-lt"/>
                <a:cs typeface="+mn-cs"/>
              </a:defRPr>
            </a:lvl6pPr>
            <a:lvl7pPr marL="2971800" indent="-228600" algn="l" rtl="0" eaLnBrk="1" fontAlgn="base" hangingPunct="1">
              <a:spcBef>
                <a:spcPct val="20000"/>
              </a:spcBef>
              <a:spcAft>
                <a:spcPct val="0"/>
              </a:spcAft>
              <a:buClr>
                <a:srgbClr val="ED5B43"/>
              </a:buClr>
              <a:buChar char="•"/>
              <a:defRPr sz="1600">
                <a:solidFill>
                  <a:srgbClr val="AAAAAA"/>
                </a:solidFill>
                <a:latin typeface="+mn-lt"/>
                <a:cs typeface="+mn-cs"/>
              </a:defRPr>
            </a:lvl7pPr>
            <a:lvl8pPr marL="3429000" indent="-228600" algn="l" rtl="0" eaLnBrk="1" fontAlgn="base" hangingPunct="1">
              <a:spcBef>
                <a:spcPct val="20000"/>
              </a:spcBef>
              <a:spcAft>
                <a:spcPct val="0"/>
              </a:spcAft>
              <a:buClr>
                <a:srgbClr val="ED5B43"/>
              </a:buClr>
              <a:buChar char="•"/>
              <a:defRPr sz="1600">
                <a:solidFill>
                  <a:srgbClr val="AAAAAA"/>
                </a:solidFill>
                <a:latin typeface="+mn-lt"/>
                <a:cs typeface="+mn-cs"/>
              </a:defRPr>
            </a:lvl8pPr>
            <a:lvl9pPr marL="3886200" indent="-228600" algn="l" rtl="0" eaLnBrk="1" fontAlgn="base" hangingPunct="1">
              <a:spcBef>
                <a:spcPct val="20000"/>
              </a:spcBef>
              <a:spcAft>
                <a:spcPct val="0"/>
              </a:spcAft>
              <a:buClr>
                <a:srgbClr val="ED5B43"/>
              </a:buClr>
              <a:buChar char="•"/>
              <a:defRPr sz="1600">
                <a:solidFill>
                  <a:srgbClr val="AAAAAA"/>
                </a:solidFill>
                <a:latin typeface="+mn-lt"/>
                <a:cs typeface="+mn-cs"/>
              </a:defRPr>
            </a:lvl9pPr>
          </a:lstStyle>
          <a:p>
            <a:pPr marL="0" indent="0">
              <a:buNone/>
              <a:defRPr/>
            </a:pPr>
            <a:r>
              <a:rPr lang="en-US" sz="2800" u="sng" dirty="0" err="1">
                <a:solidFill>
                  <a:schemeClr val="tx1"/>
                </a:solidFill>
                <a:latin typeface="Arial" pitchFamily="34" charset="0"/>
                <a:cs typeface="Arial" pitchFamily="34" charset="0"/>
              </a:rPr>
              <a:t>Châu</a:t>
            </a:r>
            <a:r>
              <a:rPr lang="en-US" sz="2800" u="sng" dirty="0">
                <a:solidFill>
                  <a:schemeClr val="tx1"/>
                </a:solidFill>
                <a:latin typeface="Arial" pitchFamily="34" charset="0"/>
                <a:cs typeface="Arial" pitchFamily="34" charset="0"/>
              </a:rPr>
              <a:t> Á:</a:t>
            </a:r>
          </a:p>
          <a:p>
            <a:pPr>
              <a:buFont typeface="+mj-lt"/>
              <a:buAutoNum type="arabicPeriod" startAt="10"/>
              <a:defRPr/>
            </a:pPr>
            <a:r>
              <a:rPr lang="en-US" sz="1400" dirty="0">
                <a:solidFill>
                  <a:schemeClr val="tx1"/>
                </a:solidFill>
                <a:latin typeface="Calibri"/>
                <a:cs typeface="Arial" pitchFamily="34" charset="0"/>
              </a:rPr>
              <a:t>Community Acquired Pneumonia - A Malaysian Perspective 2005. </a:t>
            </a:r>
          </a:p>
          <a:p>
            <a:pPr>
              <a:buFont typeface="+mj-lt"/>
              <a:buAutoNum type="arabicPeriod" startAt="10"/>
              <a:defRPr/>
            </a:pPr>
            <a:r>
              <a:rPr lang="en-US" sz="1400" dirty="0">
                <a:solidFill>
                  <a:schemeClr val="tx1"/>
                </a:solidFill>
                <a:latin typeface="Calibri"/>
                <a:cs typeface="Arial" pitchFamily="34" charset="0"/>
              </a:rPr>
              <a:t>Philippine Clinical Practice Guidelines on the Diagnosis, Empiric Management, and Prevention of Community-acquired Pneumonia (CAP) in Immunocompetent Adults 2010.</a:t>
            </a:r>
          </a:p>
          <a:p>
            <a:pPr>
              <a:buFont typeface="+mj-lt"/>
              <a:buAutoNum type="arabicPeriod" startAt="10"/>
              <a:defRPr/>
            </a:pPr>
            <a:r>
              <a:rPr lang="en-US" sz="1400" dirty="0">
                <a:solidFill>
                  <a:schemeClr val="tx1"/>
                </a:solidFill>
                <a:latin typeface="Calibri"/>
              </a:rPr>
              <a:t>The JRS Guidelines for the Management of Community-acquired Pneumonia in Adults: An Update and New Recommendations 2006</a:t>
            </a:r>
          </a:p>
          <a:p>
            <a:pPr>
              <a:buFont typeface="+mj-lt"/>
              <a:buAutoNum type="arabicPeriod" startAt="10"/>
              <a:defRPr/>
            </a:pPr>
            <a:r>
              <a:rPr lang="en-US" sz="1400" dirty="0">
                <a:solidFill>
                  <a:schemeClr val="tx1"/>
                </a:solidFill>
                <a:latin typeface="Calibri"/>
                <a:cs typeface="Arial" pitchFamily="34" charset="0"/>
              </a:rPr>
              <a:t>H</a:t>
            </a:r>
            <a:r>
              <a:rPr lang="vi-VN" sz="1400" dirty="0">
                <a:solidFill>
                  <a:schemeClr val="tx1"/>
                </a:solidFill>
                <a:latin typeface="Arial" panose="020B0604020202020204" pitchFamily="34" charset="0"/>
                <a:cs typeface="Arial" pitchFamily="34" charset="0"/>
              </a:rPr>
              <a:t>ư</a:t>
            </a:r>
            <a:r>
              <a:rPr lang="en-US" sz="1400" dirty="0" err="1">
                <a:solidFill>
                  <a:schemeClr val="tx1"/>
                </a:solidFill>
                <a:latin typeface="Calibri"/>
                <a:cs typeface="Arial" pitchFamily="34" charset="0"/>
              </a:rPr>
              <a:t>ớng</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dẫn</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điều</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trị</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nhiễm</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trùng</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hô</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hấp</a:t>
            </a:r>
            <a:r>
              <a:rPr lang="en-US" sz="1400" dirty="0">
                <a:solidFill>
                  <a:schemeClr val="tx1"/>
                </a:solidFill>
                <a:latin typeface="Calibri"/>
                <a:cs typeface="Arial" pitchFamily="34" charset="0"/>
              </a:rPr>
              <a:t> d</a:t>
            </a:r>
            <a:r>
              <a:rPr lang="vi-VN" sz="1400" dirty="0">
                <a:solidFill>
                  <a:schemeClr val="tx1"/>
                </a:solidFill>
                <a:latin typeface="Arial" panose="020B0604020202020204" pitchFamily="34" charset="0"/>
                <a:cs typeface="Arial" pitchFamily="34" charset="0"/>
              </a:rPr>
              <a:t>ư</a:t>
            </a:r>
            <a:r>
              <a:rPr lang="en-US" sz="1400" dirty="0" err="1">
                <a:solidFill>
                  <a:schemeClr val="tx1"/>
                </a:solidFill>
                <a:latin typeface="Calibri"/>
                <a:cs typeface="Arial" pitchFamily="34" charset="0"/>
              </a:rPr>
              <a:t>ới</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không</a:t>
            </a:r>
            <a:r>
              <a:rPr lang="en-US" sz="1400" dirty="0">
                <a:solidFill>
                  <a:schemeClr val="tx1"/>
                </a:solidFill>
                <a:latin typeface="Calibri"/>
                <a:cs typeface="Arial" pitchFamily="34" charset="0"/>
              </a:rPr>
              <a:t> do lao. </a:t>
            </a:r>
            <a:r>
              <a:rPr lang="en-US" sz="1400" dirty="0" err="1">
                <a:solidFill>
                  <a:schemeClr val="tx1"/>
                </a:solidFill>
                <a:latin typeface="Calibri"/>
                <a:cs typeface="Arial" pitchFamily="34" charset="0"/>
              </a:rPr>
              <a:t>Hội</a:t>
            </a:r>
            <a:r>
              <a:rPr lang="en-US" sz="1400" dirty="0">
                <a:solidFill>
                  <a:schemeClr val="tx1"/>
                </a:solidFill>
                <a:latin typeface="Calibri"/>
                <a:cs typeface="Arial" pitchFamily="34" charset="0"/>
              </a:rPr>
              <a:t> Lao </a:t>
            </a:r>
            <a:r>
              <a:rPr lang="en-US" sz="1400" dirty="0" err="1">
                <a:solidFill>
                  <a:schemeClr val="tx1"/>
                </a:solidFill>
                <a:latin typeface="Calibri"/>
                <a:cs typeface="Arial" pitchFamily="34" charset="0"/>
              </a:rPr>
              <a:t>và</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Bệnh</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Phổi</a:t>
            </a:r>
            <a:r>
              <a:rPr lang="en-US" sz="1400" dirty="0">
                <a:solidFill>
                  <a:schemeClr val="tx1"/>
                </a:solidFill>
                <a:latin typeface="Calibri"/>
                <a:cs typeface="Arial" pitchFamily="34" charset="0"/>
              </a:rPr>
              <a:t> </a:t>
            </a:r>
            <a:r>
              <a:rPr lang="en-US" sz="1400" dirty="0" err="1">
                <a:solidFill>
                  <a:schemeClr val="tx1"/>
                </a:solidFill>
                <a:latin typeface="Calibri"/>
                <a:cs typeface="Arial" pitchFamily="34" charset="0"/>
              </a:rPr>
              <a:t>Việt</a:t>
            </a:r>
            <a:r>
              <a:rPr lang="en-US" sz="1400" dirty="0">
                <a:solidFill>
                  <a:schemeClr val="tx1"/>
                </a:solidFill>
                <a:latin typeface="Calibri"/>
                <a:cs typeface="Arial" pitchFamily="34" charset="0"/>
              </a:rPr>
              <a:t> Nam</a:t>
            </a:r>
          </a:p>
          <a:p>
            <a:pPr>
              <a:buFont typeface="+mj-lt"/>
              <a:buAutoNum type="arabicPeriod" startAt="10"/>
              <a:defRPr/>
            </a:pPr>
            <a:endParaRPr lang="en-US" sz="1400" dirty="0">
              <a:solidFill>
                <a:prstClr val="black"/>
              </a:solidFill>
              <a:latin typeface="Arial" pitchFamily="34" charset="0"/>
              <a:cs typeface="Arial" pitchFamily="34" charset="0"/>
            </a:endParaRPr>
          </a:p>
          <a:p>
            <a:pPr marL="0" indent="0">
              <a:buNone/>
              <a:defRPr/>
            </a:pPr>
            <a:r>
              <a:rPr lang="en-US" sz="1400" dirty="0">
                <a:solidFill>
                  <a:prstClr val="black"/>
                </a:solidFill>
                <a:latin typeface="Arial" pitchFamily="34" charset="0"/>
                <a:cs typeface="Arial" pitchFamily="34" charset="0"/>
              </a:rPr>
              <a:t>…</a:t>
            </a:r>
          </a:p>
        </p:txBody>
      </p:sp>
      <p:sp>
        <p:nvSpPr>
          <p:cNvPr id="2054" name="TextBox 5"/>
          <p:cNvSpPr txBox="1">
            <a:spLocks noChangeArrowheads="1"/>
          </p:cNvSpPr>
          <p:nvPr/>
        </p:nvSpPr>
        <p:spPr bwMode="auto">
          <a:xfrm>
            <a:off x="1524000" y="5243741"/>
            <a:ext cx="34451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buFontTx/>
              <a:buAutoNum type="arabicPeriod"/>
              <a:defRPr/>
            </a:pPr>
            <a:r>
              <a:rPr lang="en-US" altLang="en-US" sz="1100" dirty="0">
                <a:solidFill>
                  <a:prstClr val="white"/>
                </a:solidFill>
                <a:latin typeface="Arial" panose="020B0604020202020204" pitchFamily="34" charset="0"/>
                <a:cs typeface="Arial" panose="020B0604020202020204" pitchFamily="34" charset="0"/>
              </a:rPr>
              <a:t>Clinical Infectious Diseases 2007; 44:S27–72</a:t>
            </a:r>
          </a:p>
          <a:p>
            <a:pPr fontAlgn="base">
              <a:spcBef>
                <a:spcPct val="0"/>
              </a:spcBef>
              <a:spcAft>
                <a:spcPct val="0"/>
              </a:spcAft>
              <a:buFontTx/>
              <a:buAutoNum type="arabicPeriod"/>
              <a:defRPr/>
            </a:pPr>
            <a:r>
              <a:rPr lang="en-US" altLang="en-US" sz="1100" dirty="0">
                <a:solidFill>
                  <a:prstClr val="white"/>
                </a:solidFill>
                <a:latin typeface="Arial" panose="020B0604020202020204" pitchFamily="34" charset="0"/>
                <a:cs typeface="Arial" panose="020B0604020202020204" pitchFamily="34" charset="0"/>
              </a:rPr>
              <a:t>Can J Infect Dis Med </a:t>
            </a:r>
            <a:r>
              <a:rPr lang="en-US" altLang="en-US" sz="1100" dirty="0" err="1">
                <a:solidFill>
                  <a:prstClr val="white"/>
                </a:solidFill>
                <a:latin typeface="Arial" panose="020B0604020202020204" pitchFamily="34" charset="0"/>
                <a:cs typeface="Arial" panose="020B0604020202020204" pitchFamily="34" charset="0"/>
              </a:rPr>
              <a:t>Microbiol</a:t>
            </a:r>
            <a:r>
              <a:rPr lang="en-US" altLang="en-US" sz="1100" dirty="0">
                <a:solidFill>
                  <a:prstClr val="white"/>
                </a:solidFill>
                <a:latin typeface="Arial" panose="020B0604020202020204" pitchFamily="34" charset="0"/>
                <a:cs typeface="Arial" panose="020B0604020202020204" pitchFamily="34" charset="0"/>
              </a:rPr>
              <a:t> 2008;19(1):19-53</a:t>
            </a:r>
          </a:p>
        </p:txBody>
      </p:sp>
      <p:sp>
        <p:nvSpPr>
          <p:cNvPr id="27655" name="TextBox 6"/>
          <p:cNvSpPr txBox="1">
            <a:spLocks noChangeArrowheads="1"/>
          </p:cNvSpPr>
          <p:nvPr/>
        </p:nvSpPr>
        <p:spPr bwMode="auto">
          <a:xfrm>
            <a:off x="4191001" y="5603647"/>
            <a:ext cx="402866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sz="1100" dirty="0">
                <a:solidFill>
                  <a:prstClr val="white"/>
                </a:solidFill>
                <a:latin typeface="Calibri"/>
                <a:cs typeface="Arial" panose="020B0604020202020204" pitchFamily="34" charset="0"/>
              </a:rPr>
              <a:t>3. </a:t>
            </a:r>
            <a:r>
              <a:rPr lang="it-IT" altLang="en-US" sz="1100" dirty="0">
                <a:solidFill>
                  <a:prstClr val="white"/>
                </a:solidFill>
                <a:latin typeface="Calibri"/>
                <a:cs typeface="Arial" panose="020B0604020202020204" pitchFamily="34" charset="0"/>
              </a:rPr>
              <a:t>Clin Microbiol Infect 2011; 17(Suppl. 6): E1–E59</a:t>
            </a:r>
          </a:p>
          <a:p>
            <a:pPr fontAlgn="base">
              <a:spcBef>
                <a:spcPct val="0"/>
              </a:spcBef>
              <a:spcAft>
                <a:spcPct val="0"/>
              </a:spcAft>
              <a:defRPr/>
            </a:pPr>
            <a:r>
              <a:rPr lang="it-IT" altLang="en-US" sz="1100" dirty="0">
                <a:solidFill>
                  <a:prstClr val="white"/>
                </a:solidFill>
                <a:latin typeface="Calibri"/>
                <a:cs typeface="Arial" panose="020B0604020202020204" pitchFamily="34" charset="0"/>
              </a:rPr>
              <a:t>4. Thorax 2009;64:iii1-iii55</a:t>
            </a:r>
          </a:p>
          <a:p>
            <a:pPr fontAlgn="base">
              <a:spcBef>
                <a:spcPct val="0"/>
              </a:spcBef>
              <a:spcAft>
                <a:spcPct val="0"/>
              </a:spcAft>
              <a:defRPr/>
            </a:pPr>
            <a:r>
              <a:rPr lang="en-US" sz="1100" dirty="0">
                <a:solidFill>
                  <a:prstClr val="white"/>
                </a:solidFill>
                <a:latin typeface="Calibri"/>
              </a:rPr>
              <a:t>5.Rev </a:t>
            </a:r>
            <a:r>
              <a:rPr lang="en-US" sz="1100" dirty="0" err="1">
                <a:solidFill>
                  <a:prstClr val="white"/>
                </a:solidFill>
                <a:latin typeface="Calibri"/>
              </a:rPr>
              <a:t>Esp</a:t>
            </a:r>
            <a:r>
              <a:rPr lang="en-US" sz="1100" dirty="0">
                <a:solidFill>
                  <a:prstClr val="white"/>
                </a:solidFill>
                <a:latin typeface="Calibri"/>
              </a:rPr>
              <a:t> </a:t>
            </a:r>
            <a:r>
              <a:rPr lang="en-US" sz="1100" dirty="0" err="1">
                <a:solidFill>
                  <a:prstClr val="white"/>
                </a:solidFill>
                <a:latin typeface="Calibri"/>
              </a:rPr>
              <a:t>Quimioter</a:t>
            </a:r>
            <a:r>
              <a:rPr lang="en-US" sz="1100" dirty="0">
                <a:solidFill>
                  <a:prstClr val="white"/>
                </a:solidFill>
                <a:latin typeface="Calibri"/>
              </a:rPr>
              <a:t> 2014;27(1): 69-86 </a:t>
            </a:r>
          </a:p>
          <a:p>
            <a:pPr fontAlgn="base">
              <a:spcBef>
                <a:spcPct val="0"/>
              </a:spcBef>
              <a:spcAft>
                <a:spcPct val="0"/>
              </a:spcAft>
              <a:defRPr/>
            </a:pPr>
            <a:r>
              <a:rPr lang="en-US" sz="1100" dirty="0">
                <a:solidFill>
                  <a:prstClr val="white"/>
                </a:solidFill>
                <a:latin typeface="Calibri"/>
              </a:rPr>
              <a:t>6. www.nice.org.uk/guidance/cg191</a:t>
            </a:r>
          </a:p>
          <a:p>
            <a:pPr fontAlgn="base">
              <a:spcBef>
                <a:spcPct val="0"/>
              </a:spcBef>
              <a:spcAft>
                <a:spcPct val="0"/>
              </a:spcAft>
              <a:defRPr/>
            </a:pPr>
            <a:r>
              <a:rPr lang="en-US" sz="1100" dirty="0">
                <a:solidFill>
                  <a:prstClr val="white"/>
                </a:solidFill>
                <a:latin typeface="Calibri"/>
              </a:rPr>
              <a:t>7. Netherland The Journal of Medicine 2012; 17 (2): 90</a:t>
            </a:r>
          </a:p>
          <a:p>
            <a:pPr fontAlgn="base">
              <a:spcBef>
                <a:spcPct val="0"/>
              </a:spcBef>
              <a:spcAft>
                <a:spcPct val="0"/>
              </a:spcAft>
              <a:defRPr/>
            </a:pPr>
            <a:r>
              <a:rPr lang="en-US" sz="1100" dirty="0">
                <a:solidFill>
                  <a:prstClr val="white"/>
                </a:solidFill>
                <a:latin typeface="Calibri"/>
              </a:rPr>
              <a:t>8. </a:t>
            </a:r>
            <a:r>
              <a:rPr lang="en-US" sz="1100" i="1" dirty="0">
                <a:solidFill>
                  <a:prstClr val="white"/>
                </a:solidFill>
                <a:latin typeface="Calibri"/>
              </a:rPr>
              <a:t>Scandinavian Journal of Infectious Diseases, </a:t>
            </a:r>
            <a:r>
              <a:rPr lang="en-US" sz="1100" dirty="0">
                <a:solidFill>
                  <a:prstClr val="white"/>
                </a:solidFill>
                <a:latin typeface="Calibri"/>
              </a:rPr>
              <a:t>2012; 44: 885–902 </a:t>
            </a:r>
            <a:br>
              <a:rPr lang="en-US" sz="1100" dirty="0">
                <a:solidFill>
                  <a:prstClr val="white"/>
                </a:solidFill>
                <a:latin typeface="Calibri"/>
              </a:rPr>
            </a:br>
            <a:r>
              <a:rPr lang="en-US" sz="1100" dirty="0">
                <a:solidFill>
                  <a:prstClr val="white"/>
                </a:solidFill>
                <a:latin typeface="Calibri"/>
              </a:rPr>
              <a:t>9.</a:t>
            </a:r>
            <a:r>
              <a:rPr lang="fr-FR" sz="1100" dirty="0">
                <a:solidFill>
                  <a:prstClr val="white"/>
                </a:solidFill>
                <a:latin typeface="Calibri"/>
              </a:rPr>
              <a:t> Médecine et maladies infectieuses 41 (2011) 221–228 </a:t>
            </a:r>
            <a:br>
              <a:rPr lang="en-US" sz="1100" dirty="0">
                <a:solidFill>
                  <a:prstClr val="white"/>
                </a:solidFill>
                <a:latin typeface="Calibri"/>
              </a:rPr>
            </a:br>
            <a:endParaRPr lang="it-IT" altLang="en-US" sz="1100" dirty="0">
              <a:solidFill>
                <a:prstClr val="white"/>
              </a:solidFill>
              <a:latin typeface="Calibri"/>
              <a:cs typeface="Arial" panose="020B0604020202020204" pitchFamily="34" charset="0"/>
            </a:endParaRPr>
          </a:p>
        </p:txBody>
      </p:sp>
      <p:sp>
        <p:nvSpPr>
          <p:cNvPr id="27656" name="TextBox 7"/>
          <p:cNvSpPr txBox="1">
            <a:spLocks noChangeArrowheads="1"/>
          </p:cNvSpPr>
          <p:nvPr/>
        </p:nvSpPr>
        <p:spPr bwMode="auto">
          <a:xfrm>
            <a:off x="7888289" y="5495926"/>
            <a:ext cx="26245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en-US" altLang="en-US" sz="1200" dirty="0">
                <a:solidFill>
                  <a:prstClr val="white"/>
                </a:solidFill>
                <a:latin typeface="Calibri"/>
                <a:cs typeface="Arial" panose="020B0604020202020204" pitchFamily="34" charset="0"/>
              </a:rPr>
              <a:t>10. Med J Malaysia 2005; 60(2):249-66</a:t>
            </a:r>
          </a:p>
          <a:p>
            <a:pPr fontAlgn="base">
              <a:spcBef>
                <a:spcPct val="0"/>
              </a:spcBef>
              <a:spcAft>
                <a:spcPct val="0"/>
              </a:spcAft>
              <a:defRPr/>
            </a:pPr>
            <a:r>
              <a:rPr lang="en-US" altLang="en-US" sz="1200" dirty="0">
                <a:solidFill>
                  <a:prstClr val="white"/>
                </a:solidFill>
                <a:latin typeface="Calibri"/>
                <a:cs typeface="Arial" panose="020B0604020202020204" pitchFamily="34" charset="0"/>
              </a:rPr>
              <a:t>11. </a:t>
            </a:r>
            <a:r>
              <a:rPr lang="en-US" altLang="en-US" sz="1200" dirty="0">
                <a:solidFill>
                  <a:prstClr val="white"/>
                </a:solidFill>
                <a:latin typeface="Calibri"/>
                <a:cs typeface="Arial" panose="020B0604020202020204" pitchFamily="34" charset="0"/>
                <a:hlinkClick r:id="rId2"/>
              </a:rPr>
              <a:t>http://www.pcp.org.ph</a:t>
            </a:r>
            <a:endParaRPr lang="en-US" altLang="en-US" sz="1200" dirty="0">
              <a:solidFill>
                <a:prstClr val="white"/>
              </a:solidFill>
              <a:latin typeface="Calibri"/>
              <a:cs typeface="Arial" panose="020B0604020202020204" pitchFamily="34" charset="0"/>
            </a:endParaRPr>
          </a:p>
          <a:p>
            <a:pPr fontAlgn="base">
              <a:spcBef>
                <a:spcPct val="0"/>
              </a:spcBef>
              <a:spcAft>
                <a:spcPct val="0"/>
              </a:spcAft>
              <a:defRPr/>
            </a:pPr>
            <a:r>
              <a:rPr lang="en-US" sz="1200" dirty="0">
                <a:solidFill>
                  <a:prstClr val="white"/>
                </a:solidFill>
                <a:latin typeface="Calibri"/>
              </a:rPr>
              <a:t>12. 10.2169/internalmedicine.45.1691 </a:t>
            </a:r>
            <a:br>
              <a:rPr lang="en-US" sz="1200" dirty="0">
                <a:solidFill>
                  <a:prstClr val="white"/>
                </a:solidFill>
                <a:latin typeface="Calibri"/>
              </a:rPr>
            </a:br>
            <a:endParaRPr lang="en-US" altLang="en-US" sz="1200" dirty="0">
              <a:solidFill>
                <a:prstClr val="white"/>
              </a:solidFill>
              <a:latin typeface="Calibri"/>
              <a:cs typeface="Arial" panose="020B0604020202020204" pitchFamily="34" charset="0"/>
            </a:endParaRPr>
          </a:p>
        </p:txBody>
      </p:sp>
    </p:spTree>
    <p:extLst>
      <p:ext uri="{BB962C8B-B14F-4D97-AF65-F5344CB8AC3E}">
        <p14:creationId xmlns:p14="http://schemas.microsoft.com/office/powerpoint/2010/main" val="3922961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655"/>
                                        </p:tgtEl>
                                        <p:attrNameLst>
                                          <p:attrName>style.visibility</p:attrName>
                                        </p:attrNameLst>
                                      </p:cBhvr>
                                      <p:to>
                                        <p:strVal val="visible"/>
                                      </p:to>
                                    </p:set>
                                    <p:anim calcmode="lin" valueType="num">
                                      <p:cBhvr additive="base">
                                        <p:cTn id="11" dur="500" fill="hold"/>
                                        <p:tgtEl>
                                          <p:spTgt spid="27655"/>
                                        </p:tgtEl>
                                        <p:attrNameLst>
                                          <p:attrName>ppt_x</p:attrName>
                                        </p:attrNameLst>
                                      </p:cBhvr>
                                      <p:tavLst>
                                        <p:tav tm="0">
                                          <p:val>
                                            <p:strVal val="#ppt_x"/>
                                          </p:val>
                                        </p:tav>
                                        <p:tav tm="100000">
                                          <p:val>
                                            <p:strVal val="#ppt_x"/>
                                          </p:val>
                                        </p:tav>
                                      </p:tavLst>
                                    </p:anim>
                                    <p:anim calcmode="lin" valueType="num">
                                      <p:cBhvr additive="base">
                                        <p:cTn id="12" dur="500" fill="hold"/>
                                        <p:tgtEl>
                                          <p:spTgt spid="2765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7656"/>
                                        </p:tgtEl>
                                        <p:attrNameLst>
                                          <p:attrName>style.visibility</p:attrName>
                                        </p:attrNameLst>
                                      </p:cBhvr>
                                      <p:to>
                                        <p:strVal val="visible"/>
                                      </p:to>
                                    </p:set>
                                    <p:anim calcmode="lin" valueType="num">
                                      <p:cBhvr additive="base">
                                        <p:cTn id="21" dur="500" fill="hold"/>
                                        <p:tgtEl>
                                          <p:spTgt spid="27656"/>
                                        </p:tgtEl>
                                        <p:attrNameLst>
                                          <p:attrName>ppt_x</p:attrName>
                                        </p:attrNameLst>
                                      </p:cBhvr>
                                      <p:tavLst>
                                        <p:tav tm="0">
                                          <p:val>
                                            <p:strVal val="1+#ppt_w/2"/>
                                          </p:val>
                                        </p:tav>
                                        <p:tav tm="100000">
                                          <p:val>
                                            <p:strVal val="#ppt_x"/>
                                          </p:val>
                                        </p:tav>
                                      </p:tavLst>
                                    </p:anim>
                                    <p:anim calcmode="lin" valueType="num">
                                      <p:cBhvr additive="base">
                                        <p:cTn id="22" dur="500" fill="hold"/>
                                        <p:tgtEl>
                                          <p:spTgt spid="276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7655" grpId="0"/>
      <p:bldP spid="276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91" name="Group 63"/>
          <p:cNvGraphicFramePr>
            <a:graphicFrameLocks noGrp="1"/>
          </p:cNvGraphicFramePr>
          <p:nvPr>
            <p:extLst>
              <p:ext uri="{D42A27DB-BD31-4B8C-83A1-F6EECF244321}">
                <p14:modId xmlns:p14="http://schemas.microsoft.com/office/powerpoint/2010/main" val="297249578"/>
              </p:ext>
            </p:extLst>
          </p:nvPr>
        </p:nvGraphicFramePr>
        <p:xfrm>
          <a:off x="1660525" y="937419"/>
          <a:ext cx="8964613" cy="4060825"/>
        </p:xfrm>
        <a:graphic>
          <a:graphicData uri="http://schemas.openxmlformats.org/drawingml/2006/table">
            <a:tbl>
              <a:tblPr/>
              <a:tblGrid>
                <a:gridCol w="1940875">
                  <a:extLst>
                    <a:ext uri="{9D8B030D-6E8A-4147-A177-3AD203B41FA5}">
                      <a16:colId xmlns:a16="http://schemas.microsoft.com/office/drawing/2014/main" val="20000"/>
                    </a:ext>
                  </a:extLst>
                </a:gridCol>
                <a:gridCol w="2406717">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600797">
                  <a:extLst>
                    <a:ext uri="{9D8B030D-6E8A-4147-A177-3AD203B41FA5}">
                      <a16:colId xmlns:a16="http://schemas.microsoft.com/office/drawing/2014/main" val="20003"/>
                    </a:ext>
                  </a:extLst>
                </a:gridCol>
              </a:tblGrid>
              <a:tr h="859833">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Healthy Outpatient</a:t>
                      </a:r>
                    </a:p>
                  </a:txBody>
                  <a:tcPr marL="81280" marR="81280" marT="45742" marB="45742" anchor="ctr" horzOverflow="overflow">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Outpatient at Risk </a:t>
                      </a:r>
                      <a:b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b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for DRSP</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Inpatient, non-ICU</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Inpatient, ICU</a:t>
                      </a:r>
                      <a:r>
                        <a:rPr kumimoji="0" lang="en-US" altLang="en-US" sz="2200" b="0" i="1" u="none" strike="noStrike" cap="none" normalizeH="0" baseline="30000" dirty="0">
                          <a:ln>
                            <a:noFill/>
                          </a:ln>
                          <a:solidFill>
                            <a:srgbClr val="FFFF00"/>
                          </a:solidFill>
                          <a:effectLst/>
                          <a:latin typeface="Arial" pitchFamily="34" charset="0"/>
                          <a:ea typeface="ＭＳ Ｐゴシック" pitchFamily="34" charset="-128"/>
                        </a:rPr>
                        <a:t>†</a:t>
                      </a:r>
                    </a:p>
                  </a:txBody>
                  <a:tcPr marL="81280" marR="81280" marT="45742" marB="45742" anchor="ctr" horzOverflow="overflow">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extLst>
                  <a:ext uri="{0D108BD9-81ED-4DB2-BD59-A6C34878D82A}">
                    <a16:rowId xmlns:a16="http://schemas.microsoft.com/office/drawing/2014/main" val="10000"/>
                  </a:ext>
                </a:extLst>
              </a:tr>
              <a:tr h="3200992">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New macrolide (azithromycin, clarithromycin</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Doxycycline</a:t>
                      </a:r>
                    </a:p>
                  </a:txBody>
                  <a:tcPr marL="81280" marR="81280" marT="45742" marB="45742" anchor="ctr" horzOverflow="overflow">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Respiratory </a:t>
                      </a:r>
                      <a:r>
                        <a:rPr kumimoji="0" lang="en-US" altLang="en-US" sz="2000" b="0" i="1" u="none" strike="noStrike" cap="none" normalizeH="0" baseline="0" dirty="0" err="1">
                          <a:ln>
                            <a:noFill/>
                          </a:ln>
                          <a:solidFill>
                            <a:srgbClr val="FFFF00"/>
                          </a:solidFill>
                          <a:effectLst/>
                          <a:latin typeface="Arial" pitchFamily="34" charset="0"/>
                          <a:ea typeface="ＭＳ Ｐゴシック" pitchFamily="34" charset="-128"/>
                        </a:rPr>
                        <a:t>fluoroquinolone</a:t>
                      </a: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Beta-lactam plus </a:t>
                      </a:r>
                      <a:b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b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New macrolide (azithromycin, clarithromycin)</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Respiratory </a:t>
                      </a:r>
                      <a:r>
                        <a:rPr kumimoji="0" lang="en-US" altLang="en-US" sz="2000" b="0" i="1" u="none" strike="noStrike" cap="none" normalizeH="0" baseline="0" dirty="0" err="1">
                          <a:ln>
                            <a:noFill/>
                          </a:ln>
                          <a:solidFill>
                            <a:schemeClr val="bg1"/>
                          </a:solidFill>
                          <a:effectLst/>
                          <a:latin typeface="Arial" pitchFamily="34" charset="0"/>
                          <a:ea typeface="ＭＳ Ｐゴシック" pitchFamily="34" charset="-128"/>
                        </a:rPr>
                        <a:t>fluoroquinolone</a:t>
                      </a:r>
                      <a:endParaRPr kumimoji="0" lang="en-US" altLang="en-US" sz="2000" b="0" i="1" u="none" strike="noStrike" cap="none" normalizeH="0" baseline="0" dirty="0">
                        <a:ln>
                          <a:noFill/>
                        </a:ln>
                        <a:solidFill>
                          <a:schemeClr val="bg1"/>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Beta-lactam** plus</a:t>
                      </a:r>
                      <a:b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b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macrolide</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Beta-lactam plus macrolide</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Beta-lactam plus </a:t>
                      </a:r>
                      <a:b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br>
                      <a:r>
                        <a:rPr kumimoji="0" lang="en-US" altLang="en-US" sz="2000" b="0" i="1" u="none" strike="noStrike" cap="none" normalizeH="0" baseline="0" dirty="0" err="1">
                          <a:ln>
                            <a:noFill/>
                          </a:ln>
                          <a:solidFill>
                            <a:schemeClr val="accent1">
                              <a:lumMod val="60000"/>
                              <a:lumOff val="40000"/>
                            </a:schemeClr>
                          </a:solidFill>
                          <a:effectLst/>
                          <a:latin typeface="Arial" pitchFamily="34" charset="0"/>
                          <a:ea typeface="ＭＳ Ｐゴシック" pitchFamily="34" charset="-128"/>
                        </a:rPr>
                        <a:t>fluoroquinolone</a:t>
                      </a:r>
                      <a:endPar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endParaRPr kumimoji="0" lang="en-US" altLang="en-US" sz="2000" b="0" i="1" u="none" strike="noStrike" cap="none" normalizeH="0" baseline="0" dirty="0">
                        <a:ln>
                          <a:noFill/>
                        </a:ln>
                        <a:solidFill>
                          <a:schemeClr val="bg1"/>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(Special concerns:</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Pseudomonas</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CA-MRSA)</a:t>
                      </a:r>
                      <a:endParaRPr kumimoji="0" lang="en-US" altLang="en-US" sz="1800" b="0" i="1" u="none" strike="noStrike" cap="none" normalizeH="0" baseline="0" dirty="0">
                        <a:ln>
                          <a:noFill/>
                        </a:ln>
                        <a:solidFill>
                          <a:schemeClr val="bg1"/>
                        </a:solidFill>
                        <a:effectLst/>
                        <a:latin typeface="Arial" pitchFamily="34" charset="0"/>
                        <a:ea typeface="ＭＳ Ｐゴシック" pitchFamily="34" charset="-128"/>
                      </a:endParaRPr>
                    </a:p>
                  </a:txBody>
                  <a:tcPr marL="81280" marR="81280" marT="45742" marB="45742" anchor="ctr" horzOverflow="overflow">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extLst>
                  <a:ext uri="{0D108BD9-81ED-4DB2-BD59-A6C34878D82A}">
                    <a16:rowId xmlns:a16="http://schemas.microsoft.com/office/drawing/2014/main" val="10001"/>
                  </a:ext>
                </a:extLst>
              </a:tr>
            </a:tbl>
          </a:graphicData>
        </a:graphic>
      </p:graphicFrame>
      <p:sp>
        <p:nvSpPr>
          <p:cNvPr id="30739" name="Text Box 21"/>
          <p:cNvSpPr txBox="1">
            <a:spLocks noChangeArrowheads="1"/>
          </p:cNvSpPr>
          <p:nvPr/>
        </p:nvSpPr>
        <p:spPr bwMode="auto">
          <a:xfrm>
            <a:off x="1676401" y="5095876"/>
            <a:ext cx="8943975" cy="646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9175" eaLnBrk="0" hangingPunct="0">
              <a:defRPr>
                <a:solidFill>
                  <a:schemeClr val="tx1"/>
                </a:solidFill>
                <a:latin typeface="Calibri" panose="020F0502020204030204" pitchFamily="34" charset="0"/>
                <a:ea typeface="MS PGothic" panose="020B0600070205080204" pitchFamily="34" charset="-128"/>
              </a:defRPr>
            </a:lvl1pPr>
            <a:lvl2pPr marL="742950" indent="-285750" defTabSz="1019175" eaLnBrk="0" hangingPunct="0">
              <a:defRPr>
                <a:solidFill>
                  <a:schemeClr val="tx1"/>
                </a:solidFill>
                <a:latin typeface="Calibri" panose="020F0502020204030204" pitchFamily="34" charset="0"/>
                <a:ea typeface="MS PGothic" panose="020B0600070205080204" pitchFamily="34" charset="-128"/>
              </a:defRPr>
            </a:lvl2pPr>
            <a:lvl3pPr marL="1143000" indent="-228600" defTabSz="1019175" eaLnBrk="0" hangingPunct="0">
              <a:defRPr>
                <a:solidFill>
                  <a:schemeClr val="tx1"/>
                </a:solidFill>
                <a:latin typeface="Calibri" panose="020F0502020204030204" pitchFamily="34" charset="0"/>
                <a:ea typeface="MS PGothic" panose="020B0600070205080204" pitchFamily="34" charset="-128"/>
              </a:defRPr>
            </a:lvl3pPr>
            <a:lvl4pPr marL="1600200" indent="-228600" defTabSz="1019175" eaLnBrk="0" hangingPunct="0">
              <a:defRPr>
                <a:solidFill>
                  <a:schemeClr val="tx1"/>
                </a:solidFill>
                <a:latin typeface="Calibri" panose="020F0502020204030204" pitchFamily="34" charset="0"/>
                <a:ea typeface="MS PGothic" panose="020B0600070205080204" pitchFamily="34" charset="-128"/>
              </a:defRPr>
            </a:lvl4pPr>
            <a:lvl5pPr marL="2057400" indent="-228600" defTabSz="1019175" eaLnBrk="0" hangingPunct="0">
              <a:defRPr>
                <a:solidFill>
                  <a:schemeClr val="tx1"/>
                </a:solidFill>
                <a:latin typeface="Calibri" panose="020F0502020204030204" pitchFamily="34" charset="0"/>
                <a:ea typeface="MS PGothic" panose="020B0600070205080204" pitchFamily="34" charset="-128"/>
              </a:defRPr>
            </a:lvl5pPr>
            <a:lvl6pPr marL="25146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fontAlgn="base">
              <a:spcBef>
                <a:spcPct val="0"/>
              </a:spcBef>
              <a:spcAft>
                <a:spcPct val="0"/>
              </a:spcAft>
              <a:defRPr/>
            </a:pPr>
            <a:r>
              <a:rPr lang="en-US" altLang="en-US" sz="1200" baseline="30000">
                <a:solidFill>
                  <a:srgbClr val="FFFFFF"/>
                </a:solidFill>
                <a:latin typeface="Arial" panose="020B0604020202020204" pitchFamily="34" charset="0"/>
                <a:cs typeface="Arial" panose="020B0604020202020204" pitchFamily="34" charset="0"/>
              </a:rPr>
              <a:t>†</a:t>
            </a:r>
            <a:r>
              <a:rPr lang="en-US" altLang="en-US" sz="1200">
                <a:solidFill>
                  <a:srgbClr val="FFFFFF"/>
                </a:solidFill>
                <a:latin typeface="Arial" panose="020B0604020202020204" pitchFamily="34" charset="0"/>
                <a:cs typeface="Arial" panose="020B0604020202020204" pitchFamily="34" charset="0"/>
              </a:rPr>
              <a:t>Treatment of </a:t>
            </a:r>
            <a:r>
              <a:rPr lang="en-US" altLang="en-US" sz="1200" i="1">
                <a:solidFill>
                  <a:srgbClr val="FFFFFF"/>
                </a:solidFill>
                <a:latin typeface="Arial" panose="020B0604020202020204" pitchFamily="34" charset="0"/>
                <a:cs typeface="Arial" panose="020B0604020202020204" pitchFamily="34" charset="0"/>
              </a:rPr>
              <a:t>Pseudomonas</a:t>
            </a:r>
            <a:r>
              <a:rPr lang="en-US" altLang="en-US" sz="1200">
                <a:solidFill>
                  <a:srgbClr val="FFFFFF"/>
                </a:solidFill>
                <a:latin typeface="Arial" panose="020B0604020202020204" pitchFamily="34" charset="0"/>
                <a:cs typeface="Arial" panose="020B0604020202020204" pitchFamily="34" charset="0"/>
              </a:rPr>
              <a:t> or MRSA is the main reason to modify standard therapy for ICU patients.</a:t>
            </a:r>
          </a:p>
          <a:p>
            <a:pPr fontAlgn="base">
              <a:spcBef>
                <a:spcPct val="0"/>
              </a:spcBef>
              <a:spcAft>
                <a:spcPct val="0"/>
              </a:spcAft>
              <a:buFontTx/>
              <a:buChar char="•"/>
              <a:defRPr/>
            </a:pPr>
            <a:r>
              <a:rPr lang="en-US" altLang="en-US" sz="1200">
                <a:solidFill>
                  <a:srgbClr val="FFFFFF"/>
                </a:solidFill>
                <a:latin typeface="Arial" panose="020B0604020202020204" pitchFamily="34" charset="0"/>
                <a:cs typeface="Arial" panose="020B0604020202020204" pitchFamily="34" charset="0"/>
              </a:rPr>
              <a:t>gemifloxacin, moxifloxacin 400 mg QD, levofloxacin 750 mg QD</a:t>
            </a:r>
          </a:p>
          <a:p>
            <a:pPr fontAlgn="base">
              <a:spcBef>
                <a:spcPct val="0"/>
              </a:spcBef>
              <a:spcAft>
                <a:spcPct val="0"/>
              </a:spcAft>
              <a:buFontTx/>
              <a:buChar char="•"/>
              <a:defRPr/>
            </a:pPr>
            <a:r>
              <a:rPr lang="en-US" altLang="en-US" sz="1200">
                <a:solidFill>
                  <a:srgbClr val="FFFFFF"/>
                </a:solidFill>
                <a:latin typeface="Arial" panose="020B0604020202020204" pitchFamily="34" charset="0"/>
                <a:cs typeface="Arial" panose="020B0604020202020204" pitchFamily="34" charset="0"/>
              </a:rPr>
              <a:t>** ceftriaxone, cefotaxime, ampicillin/sulbactam, ertapenem</a:t>
            </a:r>
          </a:p>
        </p:txBody>
      </p:sp>
      <p:sp>
        <p:nvSpPr>
          <p:cNvPr id="30740" name="Text Box 22"/>
          <p:cNvSpPr txBox="1">
            <a:spLocks noChangeArrowheads="1"/>
          </p:cNvSpPr>
          <p:nvPr/>
        </p:nvSpPr>
        <p:spPr bwMode="auto">
          <a:xfrm>
            <a:off x="1676401" y="6443664"/>
            <a:ext cx="8964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r" defTabSz="457200" fontAlgn="base">
              <a:spcBef>
                <a:spcPct val="0"/>
              </a:spcBef>
              <a:spcAft>
                <a:spcPct val="0"/>
              </a:spcAft>
              <a:defRPr/>
            </a:pPr>
            <a:r>
              <a:rPr lang="en-US" altLang="en-US" sz="1600" b="1">
                <a:solidFill>
                  <a:prstClr val="white"/>
                </a:solidFill>
                <a:latin typeface="Arial" panose="020B0604020202020204" pitchFamily="34" charset="0"/>
                <a:cs typeface="Arial" panose="020B0604020202020204" pitchFamily="34" charset="0"/>
              </a:rPr>
              <a:t>Mandell L, et al. </a:t>
            </a:r>
            <a:r>
              <a:rPr lang="en-US" altLang="en-US" sz="1600" b="1" i="1">
                <a:solidFill>
                  <a:prstClr val="white"/>
                </a:solidFill>
                <a:latin typeface="Arial" panose="020B0604020202020204" pitchFamily="34" charset="0"/>
                <a:cs typeface="Arial" panose="020B0604020202020204" pitchFamily="34" charset="0"/>
              </a:rPr>
              <a:t>Clin Infect Dis. </a:t>
            </a:r>
            <a:r>
              <a:rPr lang="en-US" altLang="en-US" sz="1600" b="1">
                <a:solidFill>
                  <a:prstClr val="white"/>
                </a:solidFill>
                <a:latin typeface="Arial" panose="020B0604020202020204" pitchFamily="34" charset="0"/>
                <a:cs typeface="Arial" panose="020B0604020202020204" pitchFamily="34" charset="0"/>
              </a:rPr>
              <a:t>2007;44(Suppl 2):S27-S72</a:t>
            </a:r>
            <a:r>
              <a:rPr lang="en-US" altLang="en-US" sz="1200" b="1">
                <a:solidFill>
                  <a:prstClr val="white"/>
                </a:solidFill>
                <a:latin typeface="Arial" panose="020B0604020202020204" pitchFamily="34" charset="0"/>
                <a:cs typeface="Arial" panose="020B0604020202020204" pitchFamily="34" charset="0"/>
              </a:rPr>
              <a:t>.</a:t>
            </a:r>
          </a:p>
        </p:txBody>
      </p:sp>
      <p:sp>
        <p:nvSpPr>
          <p:cNvPr id="30741" name="Title 10"/>
          <p:cNvSpPr>
            <a:spLocks noGrp="1"/>
          </p:cNvSpPr>
          <p:nvPr>
            <p:ph type="title" idx="4294967295"/>
          </p:nvPr>
        </p:nvSpPr>
        <p:spPr>
          <a:xfrm>
            <a:off x="0" y="-46038"/>
            <a:ext cx="8610600" cy="1066801"/>
          </a:xfrm>
        </p:spPr>
        <p:txBody>
          <a:bodyPr/>
          <a:lstStyle/>
          <a:p>
            <a:pPr algn="l" eaLnBrk="1" hangingPunct="1"/>
            <a:r>
              <a:rPr lang="en-CA" altLang="en-US" sz="3200" b="1" dirty="0">
                <a:latin typeface="Arial" panose="020B0604020202020204" pitchFamily="34" charset="0"/>
                <a:ea typeface="MS PGothic" panose="020B0600070205080204" pitchFamily="34" charset="-128"/>
                <a:cs typeface="Arial" panose="020B0604020202020204" pitchFamily="34" charset="0"/>
              </a:rPr>
              <a:t>Empiric Therapy in CAP: IDSA/ATS</a:t>
            </a:r>
            <a:endParaRPr lang="en-US" altLang="en-US" sz="3200" b="1" dirty="0">
              <a:latin typeface="Arial" panose="020B0604020202020204" pitchFamily="34" charset="0"/>
              <a:ea typeface="MS PGothic" panose="020B0600070205080204" pitchFamily="34" charset="-128"/>
              <a:cs typeface="Arial" panose="020B0604020202020204" pitchFamily="34" charset="0"/>
            </a:endParaRPr>
          </a:p>
        </p:txBody>
      </p:sp>
      <p:sp>
        <p:nvSpPr>
          <p:cNvPr id="138262" name="TextBox 7"/>
          <p:cNvSpPr txBox="1">
            <a:spLocks noChangeArrowheads="1"/>
          </p:cNvSpPr>
          <p:nvPr/>
        </p:nvSpPr>
        <p:spPr bwMode="auto">
          <a:xfrm>
            <a:off x="1665289" y="5811838"/>
            <a:ext cx="8955087" cy="4365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eaLnBrk="1" fontAlgn="base" hangingPunct="1">
              <a:lnSpc>
                <a:spcPct val="80000"/>
              </a:lnSpc>
              <a:spcBef>
                <a:spcPct val="0"/>
              </a:spcBef>
              <a:spcAft>
                <a:spcPct val="0"/>
              </a:spcAft>
              <a:defRPr/>
            </a:pPr>
            <a:r>
              <a:rPr lang="en-US" altLang="en-US" sz="1400" dirty="0">
                <a:solidFill>
                  <a:srgbClr val="FFFFFF"/>
                </a:solidFill>
              </a:rPr>
              <a:t>IDSA= Infectious Diseases Society of America; ATS=American Thoracic Society; DRSP=Drug resistance; ICU</a:t>
            </a:r>
            <a:r>
              <a:rPr lang="en-US" altLang="en-US" sz="1400" i="1" dirty="0">
                <a:solidFill>
                  <a:srgbClr val="FFFFFF"/>
                </a:solidFill>
              </a:rPr>
              <a:t> = </a:t>
            </a:r>
            <a:r>
              <a:rPr lang="en-US" altLang="en-US" sz="1400" dirty="0">
                <a:solidFill>
                  <a:srgbClr val="FFFFFF"/>
                </a:solidFill>
              </a:rPr>
              <a:t>intensive care unit</a:t>
            </a:r>
          </a:p>
        </p:txBody>
      </p:sp>
      <p:sp>
        <p:nvSpPr>
          <p:cNvPr id="5" name="Rectangle 4">
            <a:extLst>
              <a:ext uri="{FF2B5EF4-FFF2-40B4-BE49-F238E27FC236}">
                <a16:creationId xmlns:a16="http://schemas.microsoft.com/office/drawing/2014/main" id="{2061E145-FD71-494E-ADF7-07189F4CAADE}"/>
              </a:ext>
            </a:extLst>
          </p:cNvPr>
          <p:cNvSpPr/>
          <p:nvPr/>
        </p:nvSpPr>
        <p:spPr>
          <a:xfrm>
            <a:off x="6019800" y="762000"/>
            <a:ext cx="4600576" cy="548640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5147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nhiễm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trùng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lnSpcReduction="10000"/>
          </a:bodyPr>
          <a:lstStyle/>
          <a:p>
            <a:r>
              <a:rPr lang="en-US" altLang="en-US" b="1" dirty="0">
                <a:latin typeface="Arial" panose="020B0604020202020204" pitchFamily="34" charset="0"/>
                <a:cs typeface="Arial" panose="020B0604020202020204" pitchFamily="34" charset="0"/>
              </a:rPr>
              <a:t>99% </a:t>
            </a:r>
            <a:r>
              <a:rPr lang="en-US" altLang="en-US" dirty="0" err="1">
                <a:latin typeface="Arial" panose="020B0604020202020204" pitchFamily="34" charset="0"/>
                <a:cs typeface="Arial" panose="020B0604020202020204" pitchFamily="34" charset="0"/>
              </a:rPr>
              <a:t>xảy</a:t>
            </a:r>
            <a:r>
              <a:rPr lang="en-US" altLang="en-US" dirty="0">
                <a:latin typeface="Arial" panose="020B0604020202020204" pitchFamily="34" charset="0"/>
                <a:cs typeface="Arial" panose="020B0604020202020204" pitchFamily="34" charset="0"/>
              </a:rPr>
              <a:t> ra ở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nước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bình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25152680-223F-4B80-B488-C1365AF44DBE}"/>
              </a:ext>
            </a:extLst>
          </p:cNvPr>
          <p:cNvSpPr>
            <a:spLocks noGrp="1"/>
          </p:cNvSpPr>
          <p:nvPr>
            <p:ph sz="half" idx="2"/>
          </p:nvPr>
        </p:nvSpPr>
        <p:spPr>
          <a:xfrm>
            <a:off x="5821894" y="2142067"/>
            <a:ext cx="5684304" cy="4436679"/>
          </a:xfrm>
        </p:spPr>
        <p:txBody>
          <a:bodyPr>
            <a:normAutofit lnSpcReduction="10000"/>
          </a:bodyPr>
          <a:lstStyle/>
          <a:p>
            <a:r>
              <a:rPr lang="en-US" sz="2400" dirty="0" err="1"/>
              <a:t>Nguyên</a:t>
            </a:r>
            <a:r>
              <a:rPr lang="en-US" sz="2400" dirty="0"/>
              <a:t> </a:t>
            </a:r>
            <a:r>
              <a:rPr lang="en-US" sz="2400" dirty="0" err="1"/>
              <a:t>nhân</a:t>
            </a:r>
            <a:r>
              <a:rPr lang="en-US" sz="2400" dirty="0"/>
              <a:t> </a:t>
            </a:r>
            <a:r>
              <a:rPr lang="en-US" sz="2400" dirty="0" err="1"/>
              <a:t>chính</a:t>
            </a:r>
            <a:r>
              <a:rPr lang="en-US" sz="2400" dirty="0"/>
              <a:t> </a:t>
            </a:r>
            <a:r>
              <a:rPr lang="en-US" sz="2400" dirty="0" err="1"/>
              <a:t>trong</a:t>
            </a:r>
            <a:r>
              <a:rPr lang="en-US" sz="2400" dirty="0"/>
              <a:t> </a:t>
            </a:r>
            <a:r>
              <a:rPr lang="en-US" sz="2400" dirty="0" err="1"/>
              <a:t>nhiễm</a:t>
            </a:r>
            <a:r>
              <a:rPr lang="en-US" sz="2400" dirty="0"/>
              <a:t> </a:t>
            </a:r>
            <a:r>
              <a:rPr lang="en-US" sz="2400" dirty="0" err="1"/>
              <a:t>trùng</a:t>
            </a:r>
            <a:r>
              <a:rPr lang="en-US" sz="2400" dirty="0"/>
              <a:t> </a:t>
            </a:r>
            <a:r>
              <a:rPr lang="en-US" sz="2400" dirty="0" err="1"/>
              <a:t>hô</a:t>
            </a:r>
            <a:r>
              <a:rPr lang="en-US" sz="2400" dirty="0"/>
              <a:t> </a:t>
            </a:r>
            <a:r>
              <a:rPr lang="en-US" sz="2400" dirty="0" err="1"/>
              <a:t>hấp</a:t>
            </a:r>
            <a:r>
              <a:rPr lang="en-US" sz="2400" dirty="0"/>
              <a:t> </a:t>
            </a:r>
            <a:r>
              <a:rPr lang="en-US" sz="2400" dirty="0" err="1"/>
              <a:t>dưới</a:t>
            </a:r>
            <a:endParaRPr lang="en-US" sz="2400" dirty="0"/>
          </a:p>
          <a:p>
            <a:r>
              <a:rPr lang="en-US" sz="2400" dirty="0" err="1"/>
              <a:t>Nhiễm</a:t>
            </a:r>
            <a:r>
              <a:rPr lang="en-US" sz="2400" dirty="0"/>
              <a:t> </a:t>
            </a:r>
            <a:r>
              <a:rPr lang="en-US" sz="2400" dirty="0" err="1"/>
              <a:t>trùng</a:t>
            </a:r>
            <a:r>
              <a:rPr lang="en-US" sz="2400" dirty="0"/>
              <a:t> </a:t>
            </a:r>
            <a:r>
              <a:rPr lang="en-US" sz="2400" dirty="0" err="1"/>
              <a:t>hô</a:t>
            </a:r>
            <a:r>
              <a:rPr lang="en-US" sz="2400" dirty="0"/>
              <a:t> </a:t>
            </a:r>
            <a:r>
              <a:rPr lang="en-US" sz="2400" dirty="0" err="1"/>
              <a:t>hấp</a:t>
            </a:r>
            <a:r>
              <a:rPr lang="en-US" sz="2400" dirty="0"/>
              <a:t> </a:t>
            </a:r>
            <a:r>
              <a:rPr lang="en-US" sz="2400" dirty="0" err="1"/>
              <a:t>dưới</a:t>
            </a:r>
            <a:endParaRPr lang="en-US" sz="2400" dirty="0"/>
          </a:p>
          <a:p>
            <a:pPr lvl="1"/>
            <a:r>
              <a:rPr lang="en-US" sz="2000" dirty="0" err="1"/>
              <a:t>Nguyên</a:t>
            </a:r>
            <a:r>
              <a:rPr lang="en-US" sz="2000" dirty="0"/>
              <a:t> </a:t>
            </a:r>
            <a:r>
              <a:rPr lang="en-US" sz="2000" dirty="0" err="1"/>
              <a:t>nhân</a:t>
            </a:r>
            <a:r>
              <a:rPr lang="en-US" sz="2000" dirty="0"/>
              <a:t> </a:t>
            </a:r>
            <a:r>
              <a:rPr lang="en-US" sz="2000" dirty="0" err="1"/>
              <a:t>tử</a:t>
            </a:r>
            <a:r>
              <a:rPr lang="en-US" sz="2000" dirty="0"/>
              <a:t> </a:t>
            </a:r>
            <a:r>
              <a:rPr lang="en-US" sz="2000" dirty="0" err="1"/>
              <a:t>vong</a:t>
            </a:r>
            <a:r>
              <a:rPr lang="en-US" sz="2000" dirty="0"/>
              <a:t> </a:t>
            </a:r>
            <a:r>
              <a:rPr lang="en-US" sz="2000" dirty="0" err="1"/>
              <a:t>đứng</a:t>
            </a:r>
            <a:r>
              <a:rPr lang="en-US" sz="2000" dirty="0"/>
              <a:t> </a:t>
            </a:r>
            <a:r>
              <a:rPr lang="en-US" sz="2000" dirty="0" err="1"/>
              <a:t>hàng</a:t>
            </a:r>
            <a:r>
              <a:rPr lang="en-US" sz="2000" dirty="0"/>
              <a:t> </a:t>
            </a:r>
            <a:r>
              <a:rPr lang="en-US" sz="2000" dirty="0" err="1"/>
              <a:t>thứ</a:t>
            </a:r>
            <a:r>
              <a:rPr lang="en-US" sz="2000" dirty="0"/>
              <a:t> Ba </a:t>
            </a:r>
            <a:r>
              <a:rPr lang="en-US" sz="2000" dirty="0" err="1"/>
              <a:t>năm</a:t>
            </a:r>
            <a:r>
              <a:rPr lang="en-US" sz="2000" dirty="0"/>
              <a:t> 2000</a:t>
            </a:r>
          </a:p>
          <a:p>
            <a:pPr lvl="1"/>
            <a:r>
              <a:rPr lang="en-US" sz="2000" dirty="0" err="1"/>
              <a:t>Nguyên</a:t>
            </a:r>
            <a:r>
              <a:rPr lang="en-US" sz="2000" dirty="0"/>
              <a:t> </a:t>
            </a:r>
            <a:r>
              <a:rPr lang="en-US" sz="2000" dirty="0" err="1"/>
              <a:t>nhân</a:t>
            </a:r>
            <a:r>
              <a:rPr lang="en-US" sz="2000" dirty="0"/>
              <a:t> </a:t>
            </a:r>
            <a:r>
              <a:rPr lang="en-US" sz="2000" dirty="0" err="1"/>
              <a:t>tử</a:t>
            </a:r>
            <a:r>
              <a:rPr lang="en-US" sz="2000" dirty="0"/>
              <a:t> </a:t>
            </a:r>
            <a:r>
              <a:rPr lang="en-US" sz="2000" dirty="0" err="1"/>
              <a:t>vong</a:t>
            </a:r>
            <a:r>
              <a:rPr lang="en-US" sz="2000" dirty="0"/>
              <a:t> </a:t>
            </a:r>
            <a:r>
              <a:rPr lang="en-US" sz="2000" dirty="0" err="1"/>
              <a:t>đứng</a:t>
            </a:r>
            <a:r>
              <a:rPr lang="en-US" sz="2000" dirty="0"/>
              <a:t> </a:t>
            </a:r>
            <a:r>
              <a:rPr lang="en-US" sz="2000" dirty="0" err="1"/>
              <a:t>hàng</a:t>
            </a:r>
            <a:r>
              <a:rPr lang="en-US" sz="2000" dirty="0"/>
              <a:t> </a:t>
            </a:r>
            <a:r>
              <a:rPr lang="en-US" sz="2000" dirty="0" err="1"/>
              <a:t>thứ</a:t>
            </a:r>
            <a:r>
              <a:rPr lang="en-US" sz="2000" dirty="0"/>
              <a:t> </a:t>
            </a:r>
            <a:r>
              <a:rPr lang="en-US" sz="2000" dirty="0" err="1"/>
              <a:t>Tư</a:t>
            </a:r>
            <a:r>
              <a:rPr lang="en-US" sz="2000" dirty="0"/>
              <a:t> </a:t>
            </a:r>
            <a:r>
              <a:rPr lang="en-US" sz="2000" dirty="0" err="1"/>
              <a:t>năm</a:t>
            </a:r>
            <a:r>
              <a:rPr lang="en-US" sz="2000" dirty="0"/>
              <a:t> 2016</a:t>
            </a:r>
          </a:p>
          <a:p>
            <a:r>
              <a:rPr lang="en-US" sz="2400" dirty="0"/>
              <a:t>Covid-19</a:t>
            </a:r>
          </a:p>
          <a:p>
            <a:pPr lvl="1"/>
            <a:r>
              <a:rPr lang="en-US" sz="2000" dirty="0" err="1"/>
              <a:t>Nguyên</a:t>
            </a:r>
            <a:r>
              <a:rPr lang="en-US" sz="2000" dirty="0"/>
              <a:t> </a:t>
            </a:r>
            <a:r>
              <a:rPr lang="en-US" sz="2000" dirty="0" err="1"/>
              <a:t>nhân</a:t>
            </a:r>
            <a:r>
              <a:rPr lang="en-US" sz="2000" dirty="0"/>
              <a:t> </a:t>
            </a:r>
            <a:r>
              <a:rPr lang="en-US" sz="2000" dirty="0" err="1"/>
              <a:t>tử</a:t>
            </a:r>
            <a:r>
              <a:rPr lang="en-US" sz="2000" dirty="0"/>
              <a:t> </a:t>
            </a:r>
            <a:r>
              <a:rPr lang="en-US" sz="2000" dirty="0" err="1"/>
              <a:t>vong</a:t>
            </a:r>
            <a:r>
              <a:rPr lang="en-US" sz="2000" dirty="0"/>
              <a:t> </a:t>
            </a:r>
            <a:r>
              <a:rPr lang="en-US" sz="2000" dirty="0" err="1"/>
              <a:t>đứng</a:t>
            </a:r>
            <a:r>
              <a:rPr lang="en-US" sz="2000" dirty="0"/>
              <a:t> </a:t>
            </a:r>
            <a:r>
              <a:rPr lang="en-US" sz="2000" dirty="0" err="1"/>
              <a:t>hàng</a:t>
            </a:r>
            <a:r>
              <a:rPr lang="en-US" sz="2000" dirty="0"/>
              <a:t> </a:t>
            </a:r>
            <a:r>
              <a:rPr lang="en-US" sz="2000" dirty="0" err="1"/>
              <a:t>thứ</a:t>
            </a:r>
            <a:r>
              <a:rPr lang="en-US" sz="2000" dirty="0"/>
              <a:t> 10 </a:t>
            </a:r>
            <a:r>
              <a:rPr lang="en-US" sz="2000" dirty="0" err="1"/>
              <a:t>thế</a:t>
            </a:r>
            <a:r>
              <a:rPr lang="en-US" sz="2000" dirty="0"/>
              <a:t> </a:t>
            </a:r>
            <a:r>
              <a:rPr lang="en-US" sz="2000" dirty="0" err="1"/>
              <a:t>giới</a:t>
            </a:r>
            <a:endParaRPr lang="en-US" sz="2000" dirty="0"/>
          </a:p>
          <a:p>
            <a:pPr lvl="1"/>
            <a:r>
              <a:rPr lang="en-US" sz="2000" dirty="0" err="1"/>
              <a:t>Nguyên</a:t>
            </a:r>
            <a:r>
              <a:rPr lang="en-US" sz="2000" dirty="0"/>
              <a:t> </a:t>
            </a:r>
            <a:r>
              <a:rPr lang="en-US" sz="2000" dirty="0" err="1"/>
              <a:t>nhân</a:t>
            </a:r>
            <a:r>
              <a:rPr lang="en-US" sz="2000" dirty="0"/>
              <a:t> </a:t>
            </a:r>
            <a:r>
              <a:rPr lang="en-US" sz="2000" dirty="0" err="1"/>
              <a:t>tử</a:t>
            </a:r>
            <a:r>
              <a:rPr lang="en-US" sz="2000" dirty="0"/>
              <a:t> </a:t>
            </a:r>
            <a:r>
              <a:rPr lang="en-US" sz="2000" dirty="0" err="1"/>
              <a:t>vong</a:t>
            </a:r>
            <a:r>
              <a:rPr lang="en-US" sz="2000" dirty="0"/>
              <a:t> </a:t>
            </a:r>
            <a:r>
              <a:rPr lang="en-US" sz="2000" dirty="0" err="1"/>
              <a:t>đứng</a:t>
            </a:r>
            <a:r>
              <a:rPr lang="en-US" sz="2000" dirty="0"/>
              <a:t> </a:t>
            </a:r>
            <a:r>
              <a:rPr lang="en-US" sz="2000" dirty="0" err="1"/>
              <a:t>hàng</a:t>
            </a:r>
            <a:r>
              <a:rPr lang="en-US" sz="2000" dirty="0"/>
              <a:t> </a:t>
            </a:r>
            <a:r>
              <a:rPr lang="en-US" sz="2000" dirty="0" err="1"/>
              <a:t>thứ</a:t>
            </a:r>
            <a:r>
              <a:rPr lang="en-US" sz="2000" dirty="0"/>
              <a:t> 3 </a:t>
            </a:r>
            <a:r>
              <a:rPr lang="en-US" sz="2000" dirty="0" err="1"/>
              <a:t>Hoa</a:t>
            </a:r>
            <a:r>
              <a:rPr lang="en-US" sz="2000" dirty="0"/>
              <a:t> </a:t>
            </a:r>
            <a:r>
              <a:rPr lang="en-US" sz="2000" dirty="0" err="1"/>
              <a:t>kỳ</a:t>
            </a:r>
            <a:endParaRPr lang="en-US" sz="2000" dirty="0"/>
          </a:p>
        </p:txBody>
      </p:sp>
      <p:pic>
        <p:nvPicPr>
          <p:cNvPr id="4" name="Picture 3"/>
          <p:cNvPicPr>
            <a:picLocks noChangeAspect="1"/>
          </p:cNvPicPr>
          <p:nvPr/>
        </p:nvPicPr>
        <p:blipFill>
          <a:blip r:embed="rId2"/>
          <a:stretch>
            <a:fillRect/>
          </a:stretch>
        </p:blipFill>
        <p:spPr>
          <a:xfrm>
            <a:off x="113211" y="2895600"/>
            <a:ext cx="5536543" cy="2508746"/>
          </a:xfrm>
          <a:prstGeom prst="rect">
            <a:avLst/>
          </a:prstGeom>
        </p:spPr>
      </p:pic>
      <p:sp>
        <p:nvSpPr>
          <p:cNvPr id="5" name="TextBox 4"/>
          <p:cNvSpPr txBox="1"/>
          <p:nvPr/>
        </p:nvSpPr>
        <p:spPr>
          <a:xfrm>
            <a:off x="0" y="6578746"/>
            <a:ext cx="10123477" cy="338554"/>
          </a:xfrm>
          <a:prstGeom prst="rect">
            <a:avLst/>
          </a:prstGeom>
          <a:noFill/>
        </p:spPr>
        <p:txBody>
          <a:bodyPr wrap="none" rtlCol="0">
            <a:spAutoFit/>
          </a:bodyPr>
          <a:lstStyle/>
          <a:p>
            <a:pPr>
              <a:defRPr/>
            </a:pPr>
            <a:r>
              <a:rPr lang="es-ES" sz="1600" dirty="0">
                <a:solidFill>
                  <a:prstClr val="white"/>
                </a:solidFill>
                <a:latin typeface="Calibri"/>
              </a:rPr>
              <a:t>UNICEF global </a:t>
            </a:r>
            <a:r>
              <a:rPr lang="es-ES" sz="1600" dirty="0" err="1">
                <a:solidFill>
                  <a:prstClr val="white"/>
                </a:solidFill>
                <a:latin typeface="Calibri"/>
              </a:rPr>
              <a:t>databases</a:t>
            </a:r>
            <a:r>
              <a:rPr lang="es-ES" sz="1600" dirty="0">
                <a:solidFill>
                  <a:prstClr val="white"/>
                </a:solidFill>
                <a:latin typeface="Calibri"/>
              </a:rPr>
              <a:t> 2015 </a:t>
            </a:r>
            <a:r>
              <a:rPr lang="es-ES" sz="1600" dirty="0">
                <a:solidFill>
                  <a:prstClr val="white"/>
                </a:solidFill>
                <a:latin typeface="Calibri"/>
                <a:hlinkClick r:id="rId3"/>
              </a:rPr>
              <a:t>http://data.unicef.org/child-health/pneumonia.html</a:t>
            </a:r>
            <a:r>
              <a:rPr lang="es-ES" sz="1600" dirty="0">
                <a:solidFill>
                  <a:prstClr val="white"/>
                </a:solidFill>
                <a:latin typeface="Calibri"/>
              </a:rPr>
              <a:t>; WHO Global </a:t>
            </a:r>
            <a:r>
              <a:rPr lang="es-ES" sz="1600" dirty="0" err="1">
                <a:solidFill>
                  <a:prstClr val="white"/>
                </a:solidFill>
                <a:latin typeface="Calibri"/>
              </a:rPr>
              <a:t>Health</a:t>
            </a:r>
            <a:r>
              <a:rPr lang="es-ES" sz="1600" dirty="0">
                <a:solidFill>
                  <a:prstClr val="white"/>
                </a:solidFill>
                <a:latin typeface="Calibri"/>
              </a:rPr>
              <a:t> </a:t>
            </a:r>
            <a:r>
              <a:rPr lang="es-ES" sz="1600" dirty="0" err="1">
                <a:solidFill>
                  <a:prstClr val="white"/>
                </a:solidFill>
                <a:latin typeface="Calibri"/>
              </a:rPr>
              <a:t>Estimates</a:t>
            </a:r>
            <a:r>
              <a:rPr lang="es-ES" sz="1600" dirty="0">
                <a:solidFill>
                  <a:prstClr val="white"/>
                </a:solidFill>
                <a:latin typeface="Calibri"/>
              </a:rPr>
              <a:t> 2016</a:t>
            </a:r>
            <a:endParaRPr lang="en-US" sz="1600" dirty="0">
              <a:solidFill>
                <a:prstClr val="white"/>
              </a:solidFill>
              <a:latin typeface="Calibri"/>
            </a:endParaRPr>
          </a:p>
        </p:txBody>
      </p:sp>
    </p:spTree>
    <p:extLst>
      <p:ext uri="{BB962C8B-B14F-4D97-AF65-F5344CB8AC3E}">
        <p14:creationId xmlns:p14="http://schemas.microsoft.com/office/powerpoint/2010/main" val="419904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1000"/>
                                        <p:tgtEl>
                                          <p:spTgt spid="6">
                                            <p:txEl>
                                              <p:pRg st="5" end="5"/>
                                            </p:txEl>
                                          </p:spTgt>
                                        </p:tgtEl>
                                      </p:cBhvr>
                                    </p:animEffect>
                                    <p:anim calcmode="lin" valueType="num">
                                      <p:cBhvr>
                                        <p:cTn id="3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1000"/>
                                        <p:tgtEl>
                                          <p:spTgt spid="6">
                                            <p:txEl>
                                              <p:pRg st="6" end="6"/>
                                            </p:txEl>
                                          </p:spTgt>
                                        </p:tgtEl>
                                      </p:cBhvr>
                                    </p:animEffect>
                                    <p:anim calcmode="lin" valueType="num">
                                      <p:cBhvr>
                                        <p:cTn id="3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1524000" y="152400"/>
            <a:ext cx="9144000" cy="609600"/>
          </a:xfrm>
        </p:spPr>
        <p:txBody>
          <a:bodyPr>
            <a:normAutofit fontScale="90000"/>
          </a:bodyPr>
          <a:lstStyle/>
          <a:p>
            <a:pPr eaLnBrk="1" hangingPunct="1">
              <a:defRPr/>
            </a:pPr>
            <a:r>
              <a:rPr lang="en-US" sz="3600" b="1" dirty="0">
                <a:solidFill>
                  <a:srgbClr val="FFFF00"/>
                </a:solidFill>
                <a:latin typeface="Arial" panose="020B0604020202020204" pitchFamily="34" charset="0"/>
                <a:cs typeface="Arial" panose="020B0604020202020204" pitchFamily="34" charset="0"/>
              </a:rPr>
              <a:t>CHỌN LỰA KS CHO VIÊM PHỔI NHẸ</a:t>
            </a:r>
          </a:p>
        </p:txBody>
      </p:sp>
      <p:sp>
        <p:nvSpPr>
          <p:cNvPr id="61443" name="Rectangle 3"/>
          <p:cNvSpPr>
            <a:spLocks noChangeArrowheads="1"/>
          </p:cNvSpPr>
          <p:nvPr/>
        </p:nvSpPr>
        <p:spPr bwMode="auto">
          <a:xfrm>
            <a:off x="2209800" y="1905000"/>
            <a:ext cx="3429000" cy="1752600"/>
          </a:xfrm>
          <a:prstGeom prst="rect">
            <a:avLst/>
          </a:prstGeom>
          <a:solidFill>
            <a:schemeClr val="tx2"/>
          </a:solidFill>
          <a:ln w="9525">
            <a:noFill/>
            <a:miter lim="800000"/>
            <a:headEnd/>
            <a:tailEnd/>
          </a:ln>
        </p:spPr>
        <p:txBody>
          <a:bodyPr wrap="none" anchor="ctr"/>
          <a:lstStyle/>
          <a:p>
            <a:pPr algn="ctr" fontAlgn="base">
              <a:spcBef>
                <a:spcPct val="0"/>
              </a:spcBef>
              <a:spcAft>
                <a:spcPct val="0"/>
              </a:spcAft>
              <a:defRPr/>
            </a:pPr>
            <a:r>
              <a:rPr lang="en-US" sz="2400" b="1" dirty="0">
                <a:solidFill>
                  <a:srgbClr val="FF3399"/>
                </a:solidFill>
                <a:latin typeface="Arial"/>
                <a:cs typeface="Arial" panose="020B0604020202020204" pitchFamily="34" charset="0"/>
              </a:rPr>
              <a:t>IDSA, ATS</a:t>
            </a:r>
          </a:p>
          <a:p>
            <a:pPr algn="ctr" fontAlgn="base">
              <a:spcBef>
                <a:spcPct val="0"/>
              </a:spcBef>
              <a:spcAft>
                <a:spcPct val="0"/>
              </a:spcAft>
              <a:defRPr/>
            </a:pPr>
            <a:r>
              <a:rPr lang="en-US" sz="2400" dirty="0">
                <a:solidFill>
                  <a:srgbClr val="000099"/>
                </a:solidFill>
                <a:latin typeface="Arial"/>
                <a:cs typeface="Arial" panose="020B0604020202020204" pitchFamily="34" charset="0"/>
              </a:rPr>
              <a:t>ĐIỀU TRỊ LỰA CHỌN: </a:t>
            </a:r>
          </a:p>
          <a:p>
            <a:pPr algn="ctr" fontAlgn="base">
              <a:spcBef>
                <a:spcPct val="0"/>
              </a:spcBef>
              <a:spcAft>
                <a:spcPct val="0"/>
              </a:spcAft>
              <a:defRPr/>
            </a:pPr>
            <a:r>
              <a:rPr lang="en-US" sz="2400" b="1" dirty="0">
                <a:solidFill>
                  <a:srgbClr val="FF0000"/>
                </a:solidFill>
                <a:latin typeface="Arial"/>
                <a:cs typeface="Arial" panose="020B0604020202020204" pitchFamily="34" charset="0"/>
              </a:rPr>
              <a:t>MACROLIDE</a:t>
            </a:r>
          </a:p>
        </p:txBody>
      </p:sp>
      <p:sp>
        <p:nvSpPr>
          <p:cNvPr id="61444" name="Rectangle 4"/>
          <p:cNvSpPr>
            <a:spLocks noChangeArrowheads="1"/>
          </p:cNvSpPr>
          <p:nvPr/>
        </p:nvSpPr>
        <p:spPr bwMode="auto">
          <a:xfrm>
            <a:off x="2209800" y="838200"/>
            <a:ext cx="7924800" cy="762000"/>
          </a:xfrm>
          <a:prstGeom prst="rect">
            <a:avLst/>
          </a:prstGeom>
          <a:solidFill>
            <a:schemeClr val="tx2"/>
          </a:solidFill>
          <a:ln w="9525">
            <a:noFill/>
            <a:miter lim="800000"/>
            <a:headEnd/>
            <a:tailEnd/>
          </a:ln>
        </p:spPr>
        <p:txBody>
          <a:bodyPr wrap="none" anchor="ctr"/>
          <a:lstStyle/>
          <a:p>
            <a:pPr algn="ctr" fontAlgn="base">
              <a:spcBef>
                <a:spcPct val="0"/>
              </a:spcBef>
              <a:spcAft>
                <a:spcPct val="0"/>
              </a:spcAft>
              <a:defRPr/>
            </a:pPr>
            <a:r>
              <a:rPr lang="en-US" sz="2400" dirty="0">
                <a:solidFill>
                  <a:srgbClr val="FF3399"/>
                </a:solidFill>
                <a:latin typeface="Arial"/>
                <a:cs typeface="Arial" panose="020B0604020202020204" pitchFamily="34" charset="0"/>
              </a:rPr>
              <a:t>20-40%</a:t>
            </a:r>
            <a:r>
              <a:rPr lang="en-US" sz="2400" dirty="0">
                <a:solidFill>
                  <a:srgbClr val="000099"/>
                </a:solidFill>
                <a:latin typeface="Arial"/>
                <a:cs typeface="Arial" panose="020B0604020202020204" pitchFamily="34" charset="0"/>
              </a:rPr>
              <a:t> VIÊM PHỔI CỘNG ĐỒNG NHẸ CÓ THỂ DO  </a:t>
            </a:r>
          </a:p>
          <a:p>
            <a:pPr algn="ctr" fontAlgn="base">
              <a:spcBef>
                <a:spcPct val="0"/>
              </a:spcBef>
              <a:spcAft>
                <a:spcPct val="0"/>
              </a:spcAft>
              <a:defRPr/>
            </a:pPr>
            <a:r>
              <a:rPr lang="en-US" sz="2400" dirty="0">
                <a:solidFill>
                  <a:srgbClr val="FF3399"/>
                </a:solidFill>
                <a:latin typeface="Arial"/>
                <a:cs typeface="Arial" panose="020B0604020202020204" pitchFamily="34" charset="0"/>
              </a:rPr>
              <a:t>TÁC NHÂN KHÔNG ĐIỂN HÌNH (KĐH)</a:t>
            </a:r>
            <a:endParaRPr lang="en-US" sz="2400" dirty="0">
              <a:solidFill>
                <a:srgbClr val="000099"/>
              </a:solidFill>
              <a:latin typeface="Arial"/>
              <a:cs typeface="Arial" panose="020B0604020202020204" pitchFamily="34" charset="0"/>
            </a:endParaRPr>
          </a:p>
        </p:txBody>
      </p:sp>
      <p:sp>
        <p:nvSpPr>
          <p:cNvPr id="61445" name="Rectangle 5"/>
          <p:cNvSpPr>
            <a:spLocks noChangeArrowheads="1"/>
          </p:cNvSpPr>
          <p:nvPr/>
        </p:nvSpPr>
        <p:spPr bwMode="auto">
          <a:xfrm>
            <a:off x="6705600" y="1905000"/>
            <a:ext cx="3429000" cy="1752600"/>
          </a:xfrm>
          <a:prstGeom prst="rect">
            <a:avLst/>
          </a:prstGeom>
          <a:solidFill>
            <a:schemeClr val="tx2"/>
          </a:solidFill>
          <a:ln w="9525">
            <a:noFill/>
            <a:miter lim="800000"/>
            <a:headEnd/>
            <a:tailEnd/>
          </a:ln>
        </p:spPr>
        <p:txBody>
          <a:bodyPr wrap="none" anchor="ctr"/>
          <a:lstStyle/>
          <a:p>
            <a:pPr algn="ctr" fontAlgn="base">
              <a:spcBef>
                <a:spcPct val="0"/>
              </a:spcBef>
              <a:spcAft>
                <a:spcPct val="0"/>
              </a:spcAft>
              <a:defRPr/>
            </a:pPr>
            <a:endParaRPr lang="en-US" sz="2400" dirty="0">
              <a:solidFill>
                <a:srgbClr val="FFFFFF"/>
              </a:solidFill>
              <a:latin typeface="Times New Roman" pitchFamily="18" charset="0"/>
              <a:cs typeface="Arial" panose="020B0604020202020204" pitchFamily="34" charset="0"/>
            </a:endParaRPr>
          </a:p>
          <a:p>
            <a:pPr algn="ctr" fontAlgn="base">
              <a:spcBef>
                <a:spcPct val="0"/>
              </a:spcBef>
              <a:spcAft>
                <a:spcPct val="0"/>
              </a:spcAft>
              <a:defRPr/>
            </a:pPr>
            <a:r>
              <a:rPr lang="en-US" sz="2400" b="1" dirty="0">
                <a:solidFill>
                  <a:srgbClr val="FF3399"/>
                </a:solidFill>
                <a:latin typeface="Arial"/>
                <a:cs typeface="Arial" panose="020B0604020202020204" pitchFamily="34" charset="0"/>
              </a:rPr>
              <a:t>CHÂU ÂU</a:t>
            </a:r>
          </a:p>
          <a:p>
            <a:pPr algn="ctr" fontAlgn="base">
              <a:spcBef>
                <a:spcPct val="20000"/>
              </a:spcBef>
              <a:spcAft>
                <a:spcPct val="0"/>
              </a:spcAft>
              <a:defRPr/>
            </a:pPr>
            <a:r>
              <a:rPr lang="en-US" sz="2400" dirty="0">
                <a:solidFill>
                  <a:srgbClr val="000099"/>
                </a:solidFill>
                <a:latin typeface="Arial"/>
                <a:cs typeface="Arial" panose="020B0604020202020204" pitchFamily="34" charset="0"/>
                <a:sym typeface="Symbol" pitchFamily="18" charset="2"/>
              </a:rPr>
              <a:t>ĐIỀU TRỊ LỰA CHỌN: </a:t>
            </a:r>
          </a:p>
          <a:p>
            <a:pPr algn="ctr" fontAlgn="base">
              <a:spcBef>
                <a:spcPct val="20000"/>
              </a:spcBef>
              <a:spcAft>
                <a:spcPct val="0"/>
              </a:spcAft>
              <a:defRPr/>
            </a:pPr>
            <a:r>
              <a:rPr lang="en-US" sz="2400" b="1" dirty="0">
                <a:solidFill>
                  <a:srgbClr val="FF0000"/>
                </a:solidFill>
                <a:latin typeface="Arial"/>
                <a:cs typeface="Arial" panose="020B0604020202020204" pitchFamily="34" charset="0"/>
                <a:sym typeface="Symbol" pitchFamily="18" charset="2"/>
              </a:rPr>
              <a:t>BETA-LACTAM</a:t>
            </a:r>
            <a:endParaRPr lang="en-US" sz="2400" b="1" dirty="0">
              <a:solidFill>
                <a:srgbClr val="FF0000"/>
              </a:solidFill>
              <a:latin typeface="Times New Roman" pitchFamily="18" charset="0"/>
              <a:cs typeface="Arial" panose="020B0604020202020204" pitchFamily="34" charset="0"/>
            </a:endParaRPr>
          </a:p>
          <a:p>
            <a:pPr algn="ctr" fontAlgn="base">
              <a:spcBef>
                <a:spcPct val="0"/>
              </a:spcBef>
              <a:spcAft>
                <a:spcPct val="0"/>
              </a:spcAft>
              <a:defRPr/>
            </a:pPr>
            <a:endParaRPr lang="en-US" sz="2400" dirty="0">
              <a:solidFill>
                <a:srgbClr val="000099"/>
              </a:solidFill>
              <a:latin typeface="Times New Roman" pitchFamily="18" charset="0"/>
              <a:cs typeface="Arial" panose="020B0604020202020204" pitchFamily="34" charset="0"/>
            </a:endParaRPr>
          </a:p>
        </p:txBody>
      </p:sp>
      <p:sp>
        <p:nvSpPr>
          <p:cNvPr id="61446" name="Rectangle 6"/>
          <p:cNvSpPr>
            <a:spLocks noChangeArrowheads="1"/>
          </p:cNvSpPr>
          <p:nvPr/>
        </p:nvSpPr>
        <p:spPr bwMode="auto">
          <a:xfrm>
            <a:off x="1524000" y="3869267"/>
            <a:ext cx="4343400" cy="1981200"/>
          </a:xfrm>
          <a:prstGeom prst="rect">
            <a:avLst/>
          </a:prstGeom>
          <a:solidFill>
            <a:schemeClr val="tx2"/>
          </a:solidFill>
          <a:ln w="9525">
            <a:noFill/>
            <a:miter lim="800000"/>
            <a:headEnd/>
            <a:tailEnd/>
          </a:ln>
        </p:spPr>
        <p:txBody>
          <a:bodyPr wrap="none" anchor="ctr"/>
          <a:lstStyle/>
          <a:p>
            <a:pPr algn="ctr" fontAlgn="base">
              <a:spcBef>
                <a:spcPct val="0"/>
              </a:spcBef>
              <a:spcAft>
                <a:spcPct val="0"/>
              </a:spcAft>
              <a:defRPr/>
            </a:pPr>
            <a:r>
              <a:rPr lang="en-US" sz="2800" dirty="0">
                <a:solidFill>
                  <a:srgbClr val="FF3300"/>
                </a:solidFill>
                <a:latin typeface="Arial"/>
                <a:cs typeface="Arial" panose="020B0604020202020204" pitchFamily="34" charset="0"/>
              </a:rPr>
              <a:t>BAO PHỦ PNE + KĐH </a:t>
            </a:r>
          </a:p>
          <a:p>
            <a:pPr algn="ctr" fontAlgn="base">
              <a:spcBef>
                <a:spcPct val="0"/>
              </a:spcBef>
              <a:spcAft>
                <a:spcPct val="0"/>
              </a:spcAft>
              <a:defRPr/>
            </a:pP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Giảm</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mức</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độ</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bệnh</a:t>
            </a:r>
            <a:endParaRPr lang="en-US" sz="2800" dirty="0">
              <a:solidFill>
                <a:srgbClr val="000099">
                  <a:lumMod val="50000"/>
                </a:srgbClr>
              </a:solidFill>
              <a:latin typeface="Arial"/>
              <a:cs typeface="Arial" panose="020B0604020202020204" pitchFamily="34" charset="0"/>
            </a:endParaRPr>
          </a:p>
          <a:p>
            <a:pPr marL="342900" indent="-342900" algn="ctr" fontAlgn="base">
              <a:spcBef>
                <a:spcPct val="0"/>
              </a:spcBef>
              <a:spcAft>
                <a:spcPct val="0"/>
              </a:spcAft>
              <a:buFontTx/>
              <a:buChar char="-"/>
              <a:defRPr/>
            </a:pPr>
            <a:r>
              <a:rPr lang="en-US" sz="2800" dirty="0" err="1">
                <a:solidFill>
                  <a:srgbClr val="000099">
                    <a:lumMod val="50000"/>
                  </a:srgbClr>
                </a:solidFill>
                <a:latin typeface="Arial"/>
                <a:cs typeface="Arial" panose="020B0604020202020204" pitchFamily="34" charset="0"/>
              </a:rPr>
              <a:t>Có</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thể</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cải</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thiện</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tử</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vong</a:t>
            </a:r>
            <a:r>
              <a:rPr lang="en-US" sz="2800" dirty="0">
                <a:solidFill>
                  <a:srgbClr val="000099">
                    <a:lumMod val="50000"/>
                  </a:srgbClr>
                </a:solidFill>
                <a:latin typeface="Arial"/>
                <a:cs typeface="Arial" panose="020B0604020202020204" pitchFamily="34" charset="0"/>
              </a:rPr>
              <a:t> </a:t>
            </a:r>
          </a:p>
          <a:p>
            <a:pPr algn="ctr" fontAlgn="base">
              <a:spcBef>
                <a:spcPct val="0"/>
              </a:spcBef>
              <a:spcAft>
                <a:spcPct val="0"/>
              </a:spcAft>
              <a:defRPr/>
            </a:pPr>
            <a:r>
              <a:rPr lang="en-US" sz="2800" dirty="0">
                <a:solidFill>
                  <a:srgbClr val="000099">
                    <a:lumMod val="50000"/>
                  </a:srgbClr>
                </a:solidFill>
                <a:latin typeface="Arial"/>
                <a:cs typeface="Arial" panose="020B0604020202020204" pitchFamily="34" charset="0"/>
              </a:rPr>
              <a:t>ở BN </a:t>
            </a:r>
            <a:r>
              <a:rPr lang="en-US" sz="2800" dirty="0" err="1">
                <a:solidFill>
                  <a:srgbClr val="000099">
                    <a:lumMod val="50000"/>
                  </a:srgbClr>
                </a:solidFill>
                <a:latin typeface="Arial"/>
                <a:cs typeface="Arial" panose="020B0604020202020204" pitchFamily="34" charset="0"/>
              </a:rPr>
              <a:t>nhập</a:t>
            </a:r>
            <a:r>
              <a:rPr lang="en-US" sz="2800" dirty="0">
                <a:solidFill>
                  <a:srgbClr val="000099">
                    <a:lumMod val="50000"/>
                  </a:srgbClr>
                </a:solidFill>
                <a:latin typeface="Arial"/>
                <a:cs typeface="Arial" panose="020B0604020202020204" pitchFamily="34" charset="0"/>
              </a:rPr>
              <a:t> </a:t>
            </a:r>
            <a:r>
              <a:rPr lang="en-US" sz="2800" dirty="0" err="1">
                <a:solidFill>
                  <a:srgbClr val="000099">
                    <a:lumMod val="50000"/>
                  </a:srgbClr>
                </a:solidFill>
                <a:latin typeface="Arial"/>
                <a:cs typeface="Arial" panose="020B0604020202020204" pitchFamily="34" charset="0"/>
              </a:rPr>
              <a:t>viện</a:t>
            </a:r>
            <a:endParaRPr lang="en-US" sz="3200" dirty="0">
              <a:solidFill>
                <a:srgbClr val="000099">
                  <a:lumMod val="50000"/>
                </a:srgbClr>
              </a:solidFill>
              <a:latin typeface="Arial"/>
              <a:cs typeface="Arial" panose="020B0604020202020204" pitchFamily="34" charset="0"/>
            </a:endParaRPr>
          </a:p>
        </p:txBody>
      </p:sp>
      <p:sp>
        <p:nvSpPr>
          <p:cNvPr id="61447" name="Rectangle 7"/>
          <p:cNvSpPr>
            <a:spLocks noChangeArrowheads="1"/>
          </p:cNvSpPr>
          <p:nvPr/>
        </p:nvSpPr>
        <p:spPr bwMode="auto">
          <a:xfrm>
            <a:off x="6096000" y="3886200"/>
            <a:ext cx="4572000" cy="2057400"/>
          </a:xfrm>
          <a:prstGeom prst="rect">
            <a:avLst/>
          </a:prstGeom>
          <a:solidFill>
            <a:schemeClr val="tx2"/>
          </a:solidFill>
          <a:ln w="9525">
            <a:noFill/>
            <a:miter lim="800000"/>
            <a:headEnd/>
            <a:tailEnd/>
          </a:ln>
        </p:spPr>
        <p:txBody>
          <a:bodyPr wrap="none" anchor="ctr"/>
          <a:lstStyle/>
          <a:p>
            <a:pPr algn="ctr" fontAlgn="base">
              <a:spcBef>
                <a:spcPct val="0"/>
              </a:spcBef>
              <a:spcAft>
                <a:spcPct val="0"/>
              </a:spcAft>
              <a:defRPr/>
            </a:pPr>
            <a:r>
              <a:rPr lang="en-US" sz="2400" dirty="0">
                <a:solidFill>
                  <a:srgbClr val="FF3300"/>
                </a:solidFill>
                <a:latin typeface="Times New Roman" pitchFamily="18" charset="0"/>
                <a:cs typeface="Arial" panose="020B0604020202020204" pitchFamily="34" charset="0"/>
              </a:rPr>
              <a:t> </a:t>
            </a:r>
            <a:r>
              <a:rPr lang="en-US" sz="2800" dirty="0">
                <a:solidFill>
                  <a:srgbClr val="FF3300"/>
                </a:solidFill>
                <a:latin typeface="Arial"/>
                <a:cs typeface="Arial" panose="020B0604020202020204" pitchFamily="34" charset="0"/>
              </a:rPr>
              <a:t>BAO PHỦ PNE </a:t>
            </a:r>
          </a:p>
          <a:p>
            <a:pPr algn="ctr" fontAlgn="base">
              <a:spcBef>
                <a:spcPct val="0"/>
              </a:spcBef>
              <a:spcAft>
                <a:spcPct val="0"/>
              </a:spcAft>
              <a:defRPr/>
            </a:pPr>
            <a:r>
              <a:rPr lang="en-US" sz="2800" dirty="0">
                <a:solidFill>
                  <a:srgbClr val="FF3300"/>
                </a:solidFill>
                <a:latin typeface="Arial"/>
                <a:cs typeface="Arial" panose="020B0604020202020204" pitchFamily="34" charset="0"/>
              </a:rPr>
              <a:t>- </a:t>
            </a:r>
            <a:r>
              <a:rPr lang="en-US" sz="2800" dirty="0">
                <a:solidFill>
                  <a:srgbClr val="000080">
                    <a:lumMod val="75000"/>
                  </a:srgbClr>
                </a:solidFill>
                <a:latin typeface="Arial"/>
                <a:cs typeface="Arial" panose="020B0604020202020204" pitchFamily="34" charset="0"/>
              </a:rPr>
              <a:t>KĐH: </a:t>
            </a:r>
            <a:r>
              <a:rPr lang="en-US" sz="2800" dirty="0" err="1">
                <a:solidFill>
                  <a:srgbClr val="000080">
                    <a:lumMod val="75000"/>
                  </a:srgbClr>
                </a:solidFill>
                <a:latin typeface="Arial"/>
                <a:cs typeface="Arial" panose="020B0604020202020204" pitchFamily="34" charset="0"/>
              </a:rPr>
              <a:t>tự</a:t>
            </a:r>
            <a:r>
              <a:rPr lang="en-US" sz="2800" dirty="0">
                <a:solidFill>
                  <a:srgbClr val="000080">
                    <a:lumMod val="75000"/>
                  </a:srgbClr>
                </a:solidFill>
                <a:latin typeface="Arial"/>
                <a:cs typeface="Arial" panose="020B0604020202020204" pitchFamily="34" charset="0"/>
              </a:rPr>
              <a:t> </a:t>
            </a:r>
            <a:r>
              <a:rPr lang="en-US" sz="2800" dirty="0" err="1">
                <a:solidFill>
                  <a:srgbClr val="000080">
                    <a:lumMod val="75000"/>
                  </a:srgbClr>
                </a:solidFill>
                <a:latin typeface="Arial"/>
                <a:cs typeface="Arial" panose="020B0604020202020204" pitchFamily="34" charset="0"/>
              </a:rPr>
              <a:t>hồi</a:t>
            </a:r>
            <a:r>
              <a:rPr lang="en-US" sz="2800" dirty="0">
                <a:solidFill>
                  <a:srgbClr val="000080">
                    <a:lumMod val="75000"/>
                  </a:srgbClr>
                </a:solidFill>
                <a:latin typeface="Arial"/>
                <a:cs typeface="Arial" panose="020B0604020202020204" pitchFamily="34" charset="0"/>
              </a:rPr>
              <a:t> </a:t>
            </a:r>
            <a:r>
              <a:rPr lang="en-US" sz="2800" dirty="0" err="1">
                <a:solidFill>
                  <a:srgbClr val="000080">
                    <a:lumMod val="75000"/>
                  </a:srgbClr>
                </a:solidFill>
                <a:latin typeface="Arial"/>
                <a:cs typeface="Arial" panose="020B0604020202020204" pitchFamily="34" charset="0"/>
              </a:rPr>
              <a:t>phục</a:t>
            </a:r>
            <a:r>
              <a:rPr lang="en-US" sz="2800" dirty="0">
                <a:solidFill>
                  <a:srgbClr val="000080">
                    <a:lumMod val="75000"/>
                  </a:srgbClr>
                </a:solidFill>
                <a:latin typeface="Arial"/>
                <a:cs typeface="Arial" panose="020B0604020202020204" pitchFamily="34" charset="0"/>
              </a:rPr>
              <a:t>/Leg </a:t>
            </a:r>
            <a:r>
              <a:rPr lang="en-US" sz="2800" dirty="0" err="1">
                <a:solidFill>
                  <a:srgbClr val="000080">
                    <a:lumMod val="75000"/>
                  </a:srgbClr>
                </a:solidFill>
                <a:latin typeface="Arial"/>
                <a:cs typeface="Arial" panose="020B0604020202020204" pitchFamily="34" charset="0"/>
              </a:rPr>
              <a:t>hiếm</a:t>
            </a:r>
            <a:endParaRPr lang="en-US" sz="2800" dirty="0">
              <a:solidFill>
                <a:srgbClr val="000080">
                  <a:lumMod val="75000"/>
                </a:srgbClr>
              </a:solidFill>
              <a:latin typeface="Arial"/>
              <a:cs typeface="Arial" panose="020B0604020202020204" pitchFamily="34" charset="0"/>
            </a:endParaRPr>
          </a:p>
          <a:p>
            <a:pPr algn="ctr" fontAlgn="base">
              <a:spcBef>
                <a:spcPct val="0"/>
              </a:spcBef>
              <a:spcAft>
                <a:spcPct val="0"/>
              </a:spcAft>
              <a:buFontTx/>
              <a:buChar char="-"/>
              <a:defRPr/>
            </a:pPr>
            <a:r>
              <a:rPr lang="en-US" sz="2800" dirty="0" err="1">
                <a:solidFill>
                  <a:srgbClr val="000080">
                    <a:lumMod val="75000"/>
                  </a:srgbClr>
                </a:solidFill>
                <a:latin typeface="Arial"/>
                <a:cs typeface="Arial" panose="020B0604020202020204" pitchFamily="34" charset="0"/>
              </a:rPr>
              <a:t>Tránh</a:t>
            </a:r>
            <a:r>
              <a:rPr lang="en-US" sz="2800" dirty="0">
                <a:solidFill>
                  <a:srgbClr val="000080">
                    <a:lumMod val="75000"/>
                  </a:srgbClr>
                </a:solidFill>
                <a:latin typeface="Arial"/>
                <a:cs typeface="Arial" panose="020B0604020202020204" pitchFamily="34" charset="0"/>
              </a:rPr>
              <a:t> </a:t>
            </a:r>
            <a:r>
              <a:rPr lang="en-US" sz="2800" dirty="0" err="1">
                <a:solidFill>
                  <a:srgbClr val="000080">
                    <a:lumMod val="75000"/>
                  </a:srgbClr>
                </a:solidFill>
                <a:latin typeface="Arial"/>
                <a:cs typeface="Arial" panose="020B0604020202020204" pitchFamily="34" charset="0"/>
              </a:rPr>
              <a:t>sử</a:t>
            </a:r>
            <a:r>
              <a:rPr lang="en-US" sz="2800" dirty="0">
                <a:solidFill>
                  <a:srgbClr val="000080">
                    <a:lumMod val="75000"/>
                  </a:srgbClr>
                </a:solidFill>
                <a:latin typeface="Arial"/>
                <a:cs typeface="Arial" panose="020B0604020202020204" pitchFamily="34" charset="0"/>
              </a:rPr>
              <a:t> </a:t>
            </a:r>
            <a:r>
              <a:rPr lang="en-US" sz="2800" dirty="0" err="1">
                <a:solidFill>
                  <a:srgbClr val="000080">
                    <a:lumMod val="75000"/>
                  </a:srgbClr>
                </a:solidFill>
                <a:latin typeface="Arial"/>
                <a:cs typeface="Arial" panose="020B0604020202020204" pitchFamily="34" charset="0"/>
              </a:rPr>
              <a:t>dụng</a:t>
            </a:r>
            <a:r>
              <a:rPr lang="en-US" sz="2800" dirty="0">
                <a:solidFill>
                  <a:srgbClr val="000080">
                    <a:lumMod val="75000"/>
                  </a:srgbClr>
                </a:solidFill>
                <a:latin typeface="Arial"/>
                <a:cs typeface="Arial" panose="020B0604020202020204" pitchFamily="34" charset="0"/>
              </a:rPr>
              <a:t> KS </a:t>
            </a:r>
            <a:r>
              <a:rPr lang="en-US" sz="2800" dirty="0" err="1">
                <a:solidFill>
                  <a:srgbClr val="000080">
                    <a:lumMod val="75000"/>
                  </a:srgbClr>
                </a:solidFill>
                <a:latin typeface="Arial"/>
                <a:cs typeface="Arial" panose="020B0604020202020204" pitchFamily="34" charset="0"/>
              </a:rPr>
              <a:t>quá</a:t>
            </a:r>
            <a:r>
              <a:rPr lang="en-US" sz="2800" dirty="0">
                <a:solidFill>
                  <a:srgbClr val="000080">
                    <a:lumMod val="75000"/>
                  </a:srgbClr>
                </a:solidFill>
                <a:latin typeface="Arial"/>
                <a:cs typeface="Arial" panose="020B0604020202020204" pitchFamily="34" charset="0"/>
              </a:rPr>
              <a:t> </a:t>
            </a:r>
            <a:r>
              <a:rPr lang="en-US" sz="2800" dirty="0" err="1">
                <a:solidFill>
                  <a:srgbClr val="000080">
                    <a:lumMod val="75000"/>
                  </a:srgbClr>
                </a:solidFill>
                <a:latin typeface="Arial"/>
                <a:cs typeface="Arial" panose="020B0604020202020204" pitchFamily="34" charset="0"/>
              </a:rPr>
              <a:t>mức</a:t>
            </a:r>
            <a:r>
              <a:rPr lang="en-US" sz="2800" dirty="0">
                <a:solidFill>
                  <a:srgbClr val="000080">
                    <a:lumMod val="75000"/>
                  </a:srgbClr>
                </a:solidFill>
                <a:latin typeface="Arial"/>
                <a:cs typeface="Arial" panose="020B0604020202020204" pitchFamily="34" charset="0"/>
              </a:rPr>
              <a:t> </a:t>
            </a:r>
          </a:p>
        </p:txBody>
      </p:sp>
      <p:sp>
        <p:nvSpPr>
          <p:cNvPr id="66568" name="Rectangle 8"/>
          <p:cNvSpPr>
            <a:spLocks noChangeArrowheads="1"/>
          </p:cNvSpPr>
          <p:nvPr/>
        </p:nvSpPr>
        <p:spPr bwMode="auto">
          <a:xfrm>
            <a:off x="1981200" y="5943600"/>
            <a:ext cx="7924800" cy="914400"/>
          </a:xfrm>
          <a:prstGeom prst="rect">
            <a:avLst/>
          </a:prstGeom>
          <a:noFill/>
          <a:ln w="9525">
            <a:noFill/>
            <a:miter lim="800000"/>
            <a:headEnd/>
            <a:tailEnd/>
          </a:ln>
        </p:spPr>
        <p:txBody>
          <a:bodyPr wrap="none" anchor="ctr"/>
          <a:lstStyle/>
          <a:p>
            <a:pPr algn="ctr" fontAlgn="base">
              <a:spcBef>
                <a:spcPct val="0"/>
              </a:spcBef>
              <a:spcAft>
                <a:spcPct val="0"/>
              </a:spcAft>
              <a:defRPr/>
            </a:pPr>
            <a:endParaRPr lang="en-US" sz="2400" b="1" dirty="0">
              <a:solidFill>
                <a:srgbClr val="FFFFFF"/>
              </a:solidFill>
              <a:latin typeface="Times New Roman" pitchFamily="18" charset="0"/>
              <a:cs typeface="Arial" panose="020B0604020202020204" pitchFamily="34" charset="0"/>
            </a:endParaRPr>
          </a:p>
          <a:p>
            <a:pPr algn="ctr" fontAlgn="base">
              <a:spcBef>
                <a:spcPct val="0"/>
              </a:spcBef>
              <a:spcAft>
                <a:spcPct val="0"/>
              </a:spcAft>
              <a:defRPr/>
            </a:pPr>
            <a:r>
              <a:rPr lang="en-US" sz="2400" dirty="0" err="1">
                <a:solidFill>
                  <a:srgbClr val="FFFFFF"/>
                </a:solidFill>
                <a:latin typeface="Arial"/>
                <a:cs typeface="Arial" panose="020B0604020202020204" pitchFamily="34" charset="0"/>
              </a:rPr>
              <a:t>Clin</a:t>
            </a:r>
            <a:r>
              <a:rPr lang="en-US" sz="2400" dirty="0">
                <a:solidFill>
                  <a:srgbClr val="FFFFFF"/>
                </a:solidFill>
                <a:latin typeface="Arial"/>
                <a:cs typeface="Arial" panose="020B0604020202020204" pitchFamily="34" charset="0"/>
              </a:rPr>
              <a:t>. Infect. Dis. 2007; 44 [suppl.2] :S29-72</a:t>
            </a:r>
          </a:p>
          <a:p>
            <a:pPr algn="ctr" fontAlgn="base">
              <a:spcBef>
                <a:spcPct val="0"/>
              </a:spcBef>
              <a:spcAft>
                <a:spcPct val="0"/>
              </a:spcAft>
              <a:defRPr/>
            </a:pPr>
            <a:r>
              <a:rPr lang="en-US" sz="2400" dirty="0">
                <a:solidFill>
                  <a:srgbClr val="FFFFFF"/>
                </a:solidFill>
                <a:latin typeface="Arial"/>
                <a:cs typeface="Arial" panose="020B0604020202020204" pitchFamily="34" charset="0"/>
              </a:rPr>
              <a:t>Eur. </a:t>
            </a:r>
            <a:r>
              <a:rPr lang="en-US" sz="2400" dirty="0" err="1">
                <a:solidFill>
                  <a:srgbClr val="FFFFFF"/>
                </a:solidFill>
                <a:latin typeface="Arial"/>
                <a:cs typeface="Arial" panose="020B0604020202020204" pitchFamily="34" charset="0"/>
              </a:rPr>
              <a:t>Respir.J</a:t>
            </a:r>
            <a:r>
              <a:rPr lang="en-US" sz="2400" dirty="0">
                <a:solidFill>
                  <a:srgbClr val="FFFFFF"/>
                </a:solidFill>
                <a:latin typeface="Arial"/>
                <a:cs typeface="Arial" panose="020B0604020202020204" pitchFamily="34" charset="0"/>
              </a:rPr>
              <a:t>. 2005;26:1138-80</a:t>
            </a:r>
          </a:p>
          <a:p>
            <a:pPr algn="ctr" fontAlgn="base">
              <a:spcBef>
                <a:spcPct val="0"/>
              </a:spcBef>
              <a:spcAft>
                <a:spcPct val="0"/>
              </a:spcAft>
              <a:defRPr/>
            </a:pPr>
            <a:endParaRPr lang="en-US" sz="2400" b="1" dirty="0">
              <a:solidFill>
                <a:srgbClr val="FFFFFF"/>
              </a:solidFill>
              <a:latin typeface="Times New Roman" pitchFamily="18" charset="0"/>
              <a:cs typeface="Arial" panose="020B0604020202020204" pitchFamily="34" charset="0"/>
            </a:endParaRPr>
          </a:p>
        </p:txBody>
      </p:sp>
    </p:spTree>
    <p:extLst>
      <p:ext uri="{BB962C8B-B14F-4D97-AF65-F5344CB8AC3E}">
        <p14:creationId xmlns:p14="http://schemas.microsoft.com/office/powerpoint/2010/main" val="4837339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447"/>
                                        </p:tgtEl>
                                        <p:attrNameLst>
                                          <p:attrName>style.visibility</p:attrName>
                                        </p:attrNameLst>
                                      </p:cBhvr>
                                      <p:to>
                                        <p:strVal val="visible"/>
                                      </p:to>
                                    </p:set>
                                    <p:animEffect transition="in" filter="barn(inVertical)">
                                      <p:cBhvr>
                                        <p:cTn id="7" dur="500"/>
                                        <p:tgtEl>
                                          <p:spTgt spid="614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1445"/>
                                        </p:tgtEl>
                                        <p:attrNameLst>
                                          <p:attrName>style.visibility</p:attrName>
                                        </p:attrNameLst>
                                      </p:cBhvr>
                                      <p:to>
                                        <p:strVal val="visible"/>
                                      </p:to>
                                    </p:set>
                                    <p:animEffect transition="in" filter="barn(inVertical)">
                                      <p:cBhvr>
                                        <p:cTn id="10"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nimBg="1"/>
      <p:bldP spid="6144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D97-367E-4929-90A7-8266F9CD75FA}"/>
              </a:ext>
            </a:extLst>
          </p:cNvPr>
          <p:cNvSpPr>
            <a:spLocks noGrp="1"/>
          </p:cNvSpPr>
          <p:nvPr>
            <p:ph type="title"/>
          </p:nvPr>
        </p:nvSpPr>
        <p:spPr>
          <a:xfrm>
            <a:off x="673725" y="372533"/>
            <a:ext cx="10972799" cy="1456267"/>
          </a:xfrm>
        </p:spPr>
        <p:txBody>
          <a:bodyPr/>
          <a:lstStyle/>
          <a:p>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kháng</a:t>
            </a:r>
            <a:r>
              <a:rPr lang="en-US" dirty="0">
                <a:latin typeface="Arial" panose="020B0604020202020204" pitchFamily="34" charset="0"/>
                <a:cs typeface="Arial" panose="020B0604020202020204" pitchFamily="34" charset="0"/>
              </a:rPr>
              <a:t> PNC/</a:t>
            </a:r>
            <a:r>
              <a:rPr lang="en-US" dirty="0" err="1">
                <a:latin typeface="Arial" panose="020B0604020202020204" pitchFamily="34" charset="0"/>
                <a:cs typeface="Arial" panose="020B0604020202020204" pitchFamily="34" charset="0"/>
              </a:rPr>
              <a:t>ery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Âu</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18BBB2-6011-4EDA-B783-913564684E64}"/>
              </a:ext>
            </a:extLst>
          </p:cNvPr>
          <p:cNvPicPr>
            <a:picLocks noChangeAspect="1"/>
          </p:cNvPicPr>
          <p:nvPr/>
        </p:nvPicPr>
        <p:blipFill>
          <a:blip r:embed="rId2"/>
          <a:stretch>
            <a:fillRect/>
          </a:stretch>
        </p:blipFill>
        <p:spPr>
          <a:xfrm>
            <a:off x="380999" y="1676400"/>
            <a:ext cx="5761415" cy="4036988"/>
          </a:xfrm>
          <a:prstGeom prst="rect">
            <a:avLst/>
          </a:prstGeom>
        </p:spPr>
      </p:pic>
      <p:sp>
        <p:nvSpPr>
          <p:cNvPr id="4" name="TextBox 3">
            <a:extLst>
              <a:ext uri="{FF2B5EF4-FFF2-40B4-BE49-F238E27FC236}">
                <a16:creationId xmlns:a16="http://schemas.microsoft.com/office/drawing/2014/main" id="{1DDC6293-56FD-4900-89FC-CAA47AD61BAF}"/>
              </a:ext>
            </a:extLst>
          </p:cNvPr>
          <p:cNvSpPr txBox="1"/>
          <p:nvPr/>
        </p:nvSpPr>
        <p:spPr>
          <a:xfrm>
            <a:off x="9601200" y="6324600"/>
            <a:ext cx="1856149" cy="369332"/>
          </a:xfrm>
          <a:prstGeom prst="rect">
            <a:avLst/>
          </a:prstGeom>
          <a:noFill/>
        </p:spPr>
        <p:txBody>
          <a:bodyPr wrap="none" rtlCol="0">
            <a:spAutoFit/>
          </a:bodyPr>
          <a:lstStyle/>
          <a:p>
            <a:r>
              <a:rPr lang="en-US" dirty="0"/>
              <a:t>Woodhead 2011</a:t>
            </a:r>
          </a:p>
        </p:txBody>
      </p:sp>
      <p:pic>
        <p:nvPicPr>
          <p:cNvPr id="5" name="Picture 4">
            <a:extLst>
              <a:ext uri="{FF2B5EF4-FFF2-40B4-BE49-F238E27FC236}">
                <a16:creationId xmlns:a16="http://schemas.microsoft.com/office/drawing/2014/main" id="{A403B45F-B868-4610-B982-71638F39A8B5}"/>
              </a:ext>
            </a:extLst>
          </p:cNvPr>
          <p:cNvPicPr>
            <a:picLocks noChangeAspect="1"/>
          </p:cNvPicPr>
          <p:nvPr/>
        </p:nvPicPr>
        <p:blipFill>
          <a:blip r:embed="rId3"/>
          <a:stretch>
            <a:fillRect/>
          </a:stretch>
        </p:blipFill>
        <p:spPr>
          <a:xfrm>
            <a:off x="6177834" y="1676400"/>
            <a:ext cx="5736139" cy="4036988"/>
          </a:xfrm>
          <a:prstGeom prst="rect">
            <a:avLst/>
          </a:prstGeom>
        </p:spPr>
      </p:pic>
    </p:spTree>
    <p:extLst>
      <p:ext uri="{BB962C8B-B14F-4D97-AF65-F5344CB8AC3E}">
        <p14:creationId xmlns:p14="http://schemas.microsoft.com/office/powerpoint/2010/main" val="3146379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91" name="Group 63"/>
          <p:cNvGraphicFramePr>
            <a:graphicFrameLocks noGrp="1"/>
          </p:cNvGraphicFramePr>
          <p:nvPr>
            <p:extLst>
              <p:ext uri="{D42A27DB-BD31-4B8C-83A1-F6EECF244321}">
                <p14:modId xmlns:p14="http://schemas.microsoft.com/office/powerpoint/2010/main" val="3124214182"/>
              </p:ext>
            </p:extLst>
          </p:nvPr>
        </p:nvGraphicFramePr>
        <p:xfrm>
          <a:off x="1655763" y="1145672"/>
          <a:ext cx="8964613" cy="4060825"/>
        </p:xfrm>
        <a:graphic>
          <a:graphicData uri="http://schemas.openxmlformats.org/drawingml/2006/table">
            <a:tbl>
              <a:tblPr/>
              <a:tblGrid>
                <a:gridCol w="1940875">
                  <a:extLst>
                    <a:ext uri="{9D8B030D-6E8A-4147-A177-3AD203B41FA5}">
                      <a16:colId xmlns:a16="http://schemas.microsoft.com/office/drawing/2014/main" val="20000"/>
                    </a:ext>
                  </a:extLst>
                </a:gridCol>
                <a:gridCol w="2406717">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600797">
                  <a:extLst>
                    <a:ext uri="{9D8B030D-6E8A-4147-A177-3AD203B41FA5}">
                      <a16:colId xmlns:a16="http://schemas.microsoft.com/office/drawing/2014/main" val="20003"/>
                    </a:ext>
                  </a:extLst>
                </a:gridCol>
              </a:tblGrid>
              <a:tr h="859833">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Healthy Outpatient</a:t>
                      </a:r>
                    </a:p>
                  </a:txBody>
                  <a:tcPr marL="81280" marR="81280" marT="45742" marB="45742" anchor="ctr" horzOverflow="overflow">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Outpatient at Risk </a:t>
                      </a:r>
                      <a:b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b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for DRSP</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Inpatient, non-ICU</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200" b="0" i="1" u="none" strike="noStrike" cap="none" normalizeH="0" baseline="0" dirty="0">
                          <a:ln>
                            <a:noFill/>
                          </a:ln>
                          <a:solidFill>
                            <a:srgbClr val="FFFF00"/>
                          </a:solidFill>
                          <a:effectLst/>
                          <a:latin typeface="Arial" pitchFamily="34" charset="0"/>
                          <a:ea typeface="ＭＳ Ｐゴシック" pitchFamily="34" charset="-128"/>
                        </a:rPr>
                        <a:t>Inpatient, ICU</a:t>
                      </a:r>
                      <a:r>
                        <a:rPr kumimoji="0" lang="en-US" altLang="en-US" sz="2200" b="0" i="1" u="none" strike="noStrike" cap="none" normalizeH="0" baseline="30000" dirty="0">
                          <a:ln>
                            <a:noFill/>
                          </a:ln>
                          <a:solidFill>
                            <a:srgbClr val="FFFF00"/>
                          </a:solidFill>
                          <a:effectLst/>
                          <a:latin typeface="Arial" pitchFamily="34" charset="0"/>
                          <a:ea typeface="ＭＳ Ｐゴシック" pitchFamily="34" charset="-128"/>
                        </a:rPr>
                        <a:t>†</a:t>
                      </a:r>
                    </a:p>
                  </a:txBody>
                  <a:tcPr marL="81280" marR="81280" marT="45742" marB="45742" anchor="ctr" horzOverflow="overflow">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33CC">
                        <a:alpha val="39999"/>
                      </a:srgbClr>
                    </a:solidFill>
                  </a:tcPr>
                </a:tc>
                <a:extLst>
                  <a:ext uri="{0D108BD9-81ED-4DB2-BD59-A6C34878D82A}">
                    <a16:rowId xmlns:a16="http://schemas.microsoft.com/office/drawing/2014/main" val="10000"/>
                  </a:ext>
                </a:extLst>
              </a:tr>
              <a:tr h="3200992">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New macrolide (azithromycin, clarithromycin</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Doxycycline</a:t>
                      </a:r>
                    </a:p>
                  </a:txBody>
                  <a:tcPr marL="81280" marR="81280" marT="45742" marB="45742" anchor="ctr" horzOverflow="overflow">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Respiratory </a:t>
                      </a:r>
                      <a:r>
                        <a:rPr kumimoji="0" lang="en-US" altLang="en-US" sz="2000" b="0" i="1" u="none" strike="noStrike" cap="none" normalizeH="0" baseline="0" dirty="0" err="1">
                          <a:ln>
                            <a:noFill/>
                          </a:ln>
                          <a:solidFill>
                            <a:schemeClr val="bg1"/>
                          </a:solidFill>
                          <a:effectLst/>
                          <a:latin typeface="Arial" pitchFamily="34" charset="0"/>
                          <a:ea typeface="ＭＳ Ｐゴシック" pitchFamily="34" charset="-128"/>
                        </a:rPr>
                        <a:t>fluoroquinolone</a:t>
                      </a: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Beta-lactam plus </a:t>
                      </a:r>
                      <a:b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br>
                      <a:r>
                        <a:rPr kumimoji="0" lang="en-US" altLang="en-US" sz="2000" b="0" i="1" u="none" strike="noStrike" cap="none" normalizeH="0" baseline="0" dirty="0">
                          <a:ln>
                            <a:noFill/>
                          </a:ln>
                          <a:solidFill>
                            <a:schemeClr val="accent1">
                              <a:lumMod val="60000"/>
                              <a:lumOff val="40000"/>
                            </a:schemeClr>
                          </a:solidFill>
                          <a:effectLst/>
                          <a:latin typeface="Arial" pitchFamily="34" charset="0"/>
                          <a:ea typeface="ＭＳ Ｐゴシック" pitchFamily="34" charset="-128"/>
                        </a:rPr>
                        <a:t>New macrolide </a:t>
                      </a:r>
                      <a:r>
                        <a:rPr kumimoji="0" lang="en-US" altLang="en-US" sz="2000" b="0" i="1" u="none" strike="noStrike" cap="none" normalizeH="0" baseline="0" dirty="0">
                          <a:ln>
                            <a:noFill/>
                          </a:ln>
                          <a:solidFill>
                            <a:schemeClr val="bg1"/>
                          </a:solidFill>
                          <a:effectLst/>
                          <a:latin typeface="Arial" pitchFamily="34" charset="0"/>
                          <a:ea typeface="ＭＳ Ｐゴシック" pitchFamily="34" charset="-128"/>
                        </a:rPr>
                        <a:t>(azithromycin, clarithromycin)</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Respiratory </a:t>
                      </a:r>
                      <a:r>
                        <a:rPr kumimoji="0" lang="en-US" altLang="en-US" sz="2000" b="0" i="1" u="none" strike="noStrike" cap="none" normalizeH="0" baseline="0" dirty="0" err="1">
                          <a:ln>
                            <a:noFill/>
                          </a:ln>
                          <a:solidFill>
                            <a:srgbClr val="FFFF00"/>
                          </a:solidFill>
                          <a:effectLst/>
                          <a:latin typeface="Arial" pitchFamily="34" charset="0"/>
                          <a:ea typeface="ＭＳ Ｐゴシック" pitchFamily="34" charset="-128"/>
                        </a:rPr>
                        <a:t>fluoroquinolone</a:t>
                      </a:r>
                      <a:endPar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Beta-lactam** plus</a:t>
                      </a:r>
                      <a:b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b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macrolide</a:t>
                      </a:r>
                    </a:p>
                  </a:txBody>
                  <a:tcPr marL="81280" marR="81280" marT="45742" marB="4574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tc>
                  <a:txBody>
                    <a:bodyPr/>
                    <a:lstStyle>
                      <a:lvl1pPr algn="l">
                        <a:spcBef>
                          <a:spcPct val="20000"/>
                        </a:spcBef>
                        <a:buClr>
                          <a:schemeClr val="accent2"/>
                        </a:buClr>
                        <a:buSzPct val="75000"/>
                        <a:buFont typeface="Monotype Sorts" charset="2"/>
                        <a:defRPr sz="2800">
                          <a:solidFill>
                            <a:schemeClr val="tx1"/>
                          </a:solidFill>
                          <a:latin typeface="Book Antiqua" pitchFamily="18" charset="0"/>
                          <a:ea typeface="ＭＳ Ｐゴシック" pitchFamily="34" charset="-128"/>
                        </a:defRPr>
                      </a:lvl1pPr>
                      <a:lvl2pPr marL="742950" indent="-285750" algn="l">
                        <a:spcBef>
                          <a:spcPct val="20000"/>
                        </a:spcBef>
                        <a:buClr>
                          <a:schemeClr val="accent1"/>
                        </a:buClr>
                        <a:buSzPct val="100000"/>
                        <a:defRPr sz="2400">
                          <a:solidFill>
                            <a:schemeClr val="tx1"/>
                          </a:solidFill>
                          <a:latin typeface="Book Antiqua" pitchFamily="18" charset="0"/>
                          <a:ea typeface="ＭＳ Ｐゴシック" pitchFamily="34" charset="-128"/>
                        </a:defRPr>
                      </a:lvl2pPr>
                      <a:lvl3pPr marL="1143000" indent="-228600" algn="l">
                        <a:spcBef>
                          <a:spcPct val="20000"/>
                        </a:spcBef>
                        <a:buClr>
                          <a:schemeClr val="accent2"/>
                        </a:buClr>
                        <a:buSzPct val="100000"/>
                        <a:defRPr sz="2000">
                          <a:solidFill>
                            <a:schemeClr val="tx1"/>
                          </a:solidFill>
                          <a:latin typeface="Book Antiqua" pitchFamily="18" charset="0"/>
                          <a:ea typeface="ＭＳ Ｐゴシック" pitchFamily="34" charset="-128"/>
                        </a:defRPr>
                      </a:lvl3pPr>
                      <a:lvl4pPr marL="1600200" indent="-228600" algn="l">
                        <a:spcBef>
                          <a:spcPct val="20000"/>
                        </a:spcBef>
                        <a:buClr>
                          <a:schemeClr val="accent2"/>
                        </a:buClr>
                        <a:buSzPct val="65000"/>
                        <a:buFont typeface="Monotype Sorts" charset="2"/>
                        <a:defRPr>
                          <a:solidFill>
                            <a:schemeClr val="tx1"/>
                          </a:solidFill>
                          <a:latin typeface="Book Antiqua" pitchFamily="18" charset="0"/>
                          <a:ea typeface="ＭＳ Ｐゴシック" pitchFamily="34" charset="-128"/>
                        </a:defRPr>
                      </a:lvl4pPr>
                      <a:lvl5pPr marL="2057400" indent="-228600" algn="l">
                        <a:spcBef>
                          <a:spcPct val="20000"/>
                        </a:spcBef>
                        <a:buClr>
                          <a:schemeClr val="accent1"/>
                        </a:buClr>
                        <a:buSzPct val="100000"/>
                        <a:defRPr>
                          <a:solidFill>
                            <a:schemeClr val="tx1"/>
                          </a:solidFill>
                          <a:latin typeface="Book Antiqua" pitchFamily="18" charset="0"/>
                          <a:ea typeface="ＭＳ Ｐゴシック" pitchFamily="34" charset="-128"/>
                        </a:defRPr>
                      </a:lvl5pPr>
                      <a:lvl6pPr marL="25146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6pPr>
                      <a:lvl7pPr marL="29718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7pPr>
                      <a:lvl8pPr marL="34290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8pPr>
                      <a:lvl9pPr marL="3886200" indent="-228600" eaLnBrk="0" fontAlgn="base" hangingPunct="0">
                        <a:spcBef>
                          <a:spcPct val="20000"/>
                        </a:spcBef>
                        <a:spcAft>
                          <a:spcPct val="0"/>
                        </a:spcAft>
                        <a:buClr>
                          <a:schemeClr val="accent1"/>
                        </a:buClr>
                        <a:buSzPct val="100000"/>
                        <a:defRPr>
                          <a:solidFill>
                            <a:schemeClr val="tx1"/>
                          </a:solidFill>
                          <a:latin typeface="Book Antiqua" pitchFamily="18" charset="0"/>
                          <a:ea typeface="ＭＳ Ｐゴシック" pitchFamily="34" charset="-128"/>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Beta-lactam plus macrolide</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OR</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Beta-lactam plus </a:t>
                      </a:r>
                      <a:b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br>
                      <a:r>
                        <a:rPr kumimoji="0" lang="en-US" altLang="en-US" sz="2000" b="0" i="1" u="none" strike="noStrike" cap="none" normalizeH="0" baseline="0" dirty="0" err="1">
                          <a:ln>
                            <a:noFill/>
                          </a:ln>
                          <a:solidFill>
                            <a:srgbClr val="FFFF00"/>
                          </a:solidFill>
                          <a:effectLst/>
                          <a:latin typeface="Arial" pitchFamily="34" charset="0"/>
                          <a:ea typeface="ＭＳ Ｐゴシック" pitchFamily="34" charset="-128"/>
                        </a:rPr>
                        <a:t>fluoroquinolone</a:t>
                      </a:r>
                      <a:endPar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endPar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endParaRP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(Special concerns:</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Pseudomonas</a:t>
                      </a:r>
                    </a:p>
                    <a:p>
                      <a:pPr marL="0" marR="0" lvl="0" indent="0" algn="ctr" defTabSz="914400" rtl="0" eaLnBrk="1" fontAlgn="base" latinLnBrk="0" hangingPunct="1">
                        <a:lnSpc>
                          <a:spcPct val="100000"/>
                        </a:lnSpc>
                        <a:spcBef>
                          <a:spcPct val="20000"/>
                        </a:spcBef>
                        <a:spcAft>
                          <a:spcPct val="0"/>
                        </a:spcAft>
                        <a:buClr>
                          <a:schemeClr val="accent2"/>
                        </a:buClr>
                        <a:buSzPct val="75000"/>
                        <a:buFont typeface="Monotype Sorts" charset="2"/>
                        <a:buNone/>
                        <a:tabLst/>
                      </a:pPr>
                      <a:r>
                        <a:rPr kumimoji="0" lang="en-US" altLang="en-US" sz="2000" b="0" i="1" u="none" strike="noStrike" cap="none" normalizeH="0" baseline="0" dirty="0">
                          <a:ln>
                            <a:noFill/>
                          </a:ln>
                          <a:solidFill>
                            <a:srgbClr val="FFFF00"/>
                          </a:solidFill>
                          <a:effectLst/>
                          <a:latin typeface="Arial" pitchFamily="34" charset="0"/>
                          <a:ea typeface="ＭＳ Ｐゴシック" pitchFamily="34" charset="-128"/>
                        </a:rPr>
                        <a:t>CA-MRSA)</a:t>
                      </a:r>
                      <a:endParaRPr kumimoji="0" lang="en-US" altLang="en-US" sz="1800" b="0" i="1" u="none" strike="noStrike" cap="none" normalizeH="0" baseline="0" dirty="0">
                        <a:ln>
                          <a:noFill/>
                        </a:ln>
                        <a:solidFill>
                          <a:srgbClr val="FFFF00"/>
                        </a:solidFill>
                        <a:effectLst/>
                        <a:latin typeface="Arial" pitchFamily="34" charset="0"/>
                        <a:ea typeface="ＭＳ Ｐゴシック" pitchFamily="34" charset="-128"/>
                      </a:endParaRPr>
                    </a:p>
                  </a:txBody>
                  <a:tcPr marL="81280" marR="81280" marT="45742" marB="45742" anchor="ctr" horzOverflow="overflow">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chemeClr val="tx2">
                        <a:lumMod val="50000"/>
                      </a:schemeClr>
                    </a:solidFill>
                  </a:tcPr>
                </a:tc>
                <a:extLst>
                  <a:ext uri="{0D108BD9-81ED-4DB2-BD59-A6C34878D82A}">
                    <a16:rowId xmlns:a16="http://schemas.microsoft.com/office/drawing/2014/main" val="10001"/>
                  </a:ext>
                </a:extLst>
              </a:tr>
            </a:tbl>
          </a:graphicData>
        </a:graphic>
      </p:graphicFrame>
      <p:sp>
        <p:nvSpPr>
          <p:cNvPr id="30739" name="Text Box 21"/>
          <p:cNvSpPr txBox="1">
            <a:spLocks noChangeArrowheads="1"/>
          </p:cNvSpPr>
          <p:nvPr/>
        </p:nvSpPr>
        <p:spPr bwMode="auto">
          <a:xfrm>
            <a:off x="1676401" y="5324476"/>
            <a:ext cx="8943975" cy="646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9175" eaLnBrk="0" hangingPunct="0">
              <a:defRPr>
                <a:solidFill>
                  <a:schemeClr val="tx1"/>
                </a:solidFill>
                <a:latin typeface="Calibri" panose="020F0502020204030204" pitchFamily="34" charset="0"/>
                <a:ea typeface="MS PGothic" panose="020B0600070205080204" pitchFamily="34" charset="-128"/>
              </a:defRPr>
            </a:lvl1pPr>
            <a:lvl2pPr marL="742950" indent="-285750" defTabSz="1019175" eaLnBrk="0" hangingPunct="0">
              <a:defRPr>
                <a:solidFill>
                  <a:schemeClr val="tx1"/>
                </a:solidFill>
                <a:latin typeface="Calibri" panose="020F0502020204030204" pitchFamily="34" charset="0"/>
                <a:ea typeface="MS PGothic" panose="020B0600070205080204" pitchFamily="34" charset="-128"/>
              </a:defRPr>
            </a:lvl2pPr>
            <a:lvl3pPr marL="1143000" indent="-228600" defTabSz="1019175" eaLnBrk="0" hangingPunct="0">
              <a:defRPr>
                <a:solidFill>
                  <a:schemeClr val="tx1"/>
                </a:solidFill>
                <a:latin typeface="Calibri" panose="020F0502020204030204" pitchFamily="34" charset="0"/>
                <a:ea typeface="MS PGothic" panose="020B0600070205080204" pitchFamily="34" charset="-128"/>
              </a:defRPr>
            </a:lvl3pPr>
            <a:lvl4pPr marL="1600200" indent="-228600" defTabSz="1019175" eaLnBrk="0" hangingPunct="0">
              <a:defRPr>
                <a:solidFill>
                  <a:schemeClr val="tx1"/>
                </a:solidFill>
                <a:latin typeface="Calibri" panose="020F0502020204030204" pitchFamily="34" charset="0"/>
                <a:ea typeface="MS PGothic" panose="020B0600070205080204" pitchFamily="34" charset="-128"/>
              </a:defRPr>
            </a:lvl4pPr>
            <a:lvl5pPr marL="2057400" indent="-228600" defTabSz="1019175" eaLnBrk="0" hangingPunct="0">
              <a:defRPr>
                <a:solidFill>
                  <a:schemeClr val="tx1"/>
                </a:solidFill>
                <a:latin typeface="Calibri" panose="020F0502020204030204" pitchFamily="34" charset="0"/>
                <a:ea typeface="MS PGothic" panose="020B0600070205080204" pitchFamily="34" charset="-128"/>
              </a:defRPr>
            </a:lvl5pPr>
            <a:lvl6pPr marL="25146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10191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fontAlgn="base">
              <a:spcBef>
                <a:spcPct val="0"/>
              </a:spcBef>
              <a:spcAft>
                <a:spcPct val="0"/>
              </a:spcAft>
              <a:defRPr/>
            </a:pPr>
            <a:r>
              <a:rPr lang="en-US" altLang="en-US" sz="1200" baseline="30000" dirty="0">
                <a:solidFill>
                  <a:srgbClr val="FFFFFF"/>
                </a:solidFill>
                <a:latin typeface="Arial" panose="020B0604020202020204" pitchFamily="34" charset="0"/>
                <a:cs typeface="Arial" panose="020B0604020202020204" pitchFamily="34" charset="0"/>
              </a:rPr>
              <a:t>†</a:t>
            </a:r>
            <a:r>
              <a:rPr lang="en-US" altLang="en-US" sz="1200" dirty="0">
                <a:solidFill>
                  <a:srgbClr val="FFFFFF"/>
                </a:solidFill>
                <a:latin typeface="Arial" panose="020B0604020202020204" pitchFamily="34" charset="0"/>
                <a:cs typeface="Arial" panose="020B0604020202020204" pitchFamily="34" charset="0"/>
              </a:rPr>
              <a:t>Treatment of </a:t>
            </a:r>
            <a:r>
              <a:rPr lang="en-US" altLang="en-US" sz="1200" i="1" dirty="0">
                <a:solidFill>
                  <a:srgbClr val="FFFFFF"/>
                </a:solidFill>
                <a:latin typeface="Arial" panose="020B0604020202020204" pitchFamily="34" charset="0"/>
                <a:cs typeface="Arial" panose="020B0604020202020204" pitchFamily="34" charset="0"/>
              </a:rPr>
              <a:t>Pseudomonas</a:t>
            </a:r>
            <a:r>
              <a:rPr lang="en-US" altLang="en-US" sz="1200" dirty="0">
                <a:solidFill>
                  <a:srgbClr val="FFFFFF"/>
                </a:solidFill>
                <a:latin typeface="Arial" panose="020B0604020202020204" pitchFamily="34" charset="0"/>
                <a:cs typeface="Arial" panose="020B0604020202020204" pitchFamily="34" charset="0"/>
              </a:rPr>
              <a:t> or MRSA is the main reason to modify standard therapy for ICU patients.</a:t>
            </a:r>
          </a:p>
          <a:p>
            <a:pPr fontAlgn="base">
              <a:spcBef>
                <a:spcPct val="0"/>
              </a:spcBef>
              <a:spcAft>
                <a:spcPct val="0"/>
              </a:spcAft>
              <a:buFontTx/>
              <a:buChar char="•"/>
              <a:defRPr/>
            </a:pPr>
            <a:r>
              <a:rPr lang="en-US" altLang="en-US" sz="1200" dirty="0" err="1">
                <a:solidFill>
                  <a:srgbClr val="FFFFFF"/>
                </a:solidFill>
                <a:latin typeface="Arial" panose="020B0604020202020204" pitchFamily="34" charset="0"/>
                <a:cs typeface="Arial" panose="020B0604020202020204" pitchFamily="34" charset="0"/>
              </a:rPr>
              <a:t>gemifloxacin</a:t>
            </a:r>
            <a:r>
              <a:rPr lang="en-US" altLang="en-US" sz="1200" dirty="0">
                <a:solidFill>
                  <a:srgbClr val="FFFFFF"/>
                </a:solidFill>
                <a:latin typeface="Arial" panose="020B0604020202020204" pitchFamily="34" charset="0"/>
                <a:cs typeface="Arial" panose="020B0604020202020204" pitchFamily="34" charset="0"/>
              </a:rPr>
              <a:t>, moxifloxacin 400 mg QD, levofloxacin 750 mg QD</a:t>
            </a:r>
          </a:p>
          <a:p>
            <a:pPr fontAlgn="base">
              <a:spcBef>
                <a:spcPct val="0"/>
              </a:spcBef>
              <a:spcAft>
                <a:spcPct val="0"/>
              </a:spcAft>
              <a:buFontTx/>
              <a:buChar char="•"/>
              <a:defRPr/>
            </a:pPr>
            <a:r>
              <a:rPr lang="en-US" altLang="en-US" sz="1200" dirty="0">
                <a:solidFill>
                  <a:srgbClr val="FFFFFF"/>
                </a:solidFill>
                <a:latin typeface="Arial" panose="020B0604020202020204" pitchFamily="34" charset="0"/>
                <a:cs typeface="Arial" panose="020B0604020202020204" pitchFamily="34" charset="0"/>
              </a:rPr>
              <a:t>** ceftriaxone, cefotaxime, ampicillin/sulbactam, ertapenem</a:t>
            </a:r>
          </a:p>
        </p:txBody>
      </p:sp>
      <p:sp>
        <p:nvSpPr>
          <p:cNvPr id="30740" name="Text Box 22"/>
          <p:cNvSpPr txBox="1">
            <a:spLocks noChangeArrowheads="1"/>
          </p:cNvSpPr>
          <p:nvPr/>
        </p:nvSpPr>
        <p:spPr bwMode="auto">
          <a:xfrm>
            <a:off x="1676401" y="6443664"/>
            <a:ext cx="8964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r" defTabSz="457200" fontAlgn="base">
              <a:spcBef>
                <a:spcPct val="0"/>
              </a:spcBef>
              <a:spcAft>
                <a:spcPct val="0"/>
              </a:spcAft>
              <a:defRPr/>
            </a:pPr>
            <a:r>
              <a:rPr lang="en-US" altLang="en-US" sz="1600" b="1">
                <a:solidFill>
                  <a:prstClr val="white"/>
                </a:solidFill>
                <a:latin typeface="Arial" panose="020B0604020202020204" pitchFamily="34" charset="0"/>
                <a:cs typeface="Arial" panose="020B0604020202020204" pitchFamily="34" charset="0"/>
              </a:rPr>
              <a:t>Mandell L, et al. </a:t>
            </a:r>
            <a:r>
              <a:rPr lang="en-US" altLang="en-US" sz="1600" b="1" i="1">
                <a:solidFill>
                  <a:prstClr val="white"/>
                </a:solidFill>
                <a:latin typeface="Arial" panose="020B0604020202020204" pitchFamily="34" charset="0"/>
                <a:cs typeface="Arial" panose="020B0604020202020204" pitchFamily="34" charset="0"/>
              </a:rPr>
              <a:t>Clin Infect Dis. </a:t>
            </a:r>
            <a:r>
              <a:rPr lang="en-US" altLang="en-US" sz="1600" b="1">
                <a:solidFill>
                  <a:prstClr val="white"/>
                </a:solidFill>
                <a:latin typeface="Arial" panose="020B0604020202020204" pitchFamily="34" charset="0"/>
                <a:cs typeface="Arial" panose="020B0604020202020204" pitchFamily="34" charset="0"/>
              </a:rPr>
              <a:t>2007;44(Suppl 2):S27-S72</a:t>
            </a:r>
            <a:r>
              <a:rPr lang="en-US" altLang="en-US" sz="1200" b="1">
                <a:solidFill>
                  <a:prstClr val="white"/>
                </a:solidFill>
                <a:latin typeface="Arial" panose="020B0604020202020204" pitchFamily="34" charset="0"/>
                <a:cs typeface="Arial" panose="020B0604020202020204" pitchFamily="34" charset="0"/>
              </a:rPr>
              <a:t>.</a:t>
            </a:r>
          </a:p>
        </p:txBody>
      </p:sp>
      <p:sp>
        <p:nvSpPr>
          <p:cNvPr id="30741" name="Title 10"/>
          <p:cNvSpPr>
            <a:spLocks noGrp="1"/>
          </p:cNvSpPr>
          <p:nvPr>
            <p:ph type="title" idx="4294967295"/>
          </p:nvPr>
        </p:nvSpPr>
        <p:spPr>
          <a:xfrm>
            <a:off x="0" y="-46038"/>
            <a:ext cx="4289425" cy="1066801"/>
          </a:xfrm>
        </p:spPr>
        <p:txBody>
          <a:bodyPr/>
          <a:lstStyle/>
          <a:p>
            <a:pPr algn="l" eaLnBrk="1" hangingPunct="1"/>
            <a:r>
              <a:rPr lang="en-CA" altLang="en-US" sz="3200" b="1" dirty="0">
                <a:solidFill>
                  <a:srgbClr val="FFFF00"/>
                </a:solidFill>
                <a:latin typeface="Arial" panose="020B0604020202020204" pitchFamily="34" charset="0"/>
                <a:ea typeface="MS PGothic" panose="020B0600070205080204" pitchFamily="34" charset="-128"/>
                <a:cs typeface="Arial" panose="020B0604020202020204" pitchFamily="34" charset="0"/>
              </a:rPr>
              <a:t>Empiric Therapy in CAP: IDSA/ATS</a:t>
            </a:r>
            <a:endParaRPr lang="en-US" altLang="en-US" sz="3200" b="1" dirty="0">
              <a:solidFill>
                <a:srgbClr val="FFFF00"/>
              </a:solidFill>
              <a:latin typeface="Arial" panose="020B0604020202020204" pitchFamily="34" charset="0"/>
              <a:ea typeface="MS PGothic" panose="020B0600070205080204" pitchFamily="34" charset="-128"/>
              <a:cs typeface="Arial" panose="020B0604020202020204" pitchFamily="34" charset="0"/>
            </a:endParaRPr>
          </a:p>
        </p:txBody>
      </p:sp>
      <p:sp>
        <p:nvSpPr>
          <p:cNvPr id="138262" name="TextBox 7"/>
          <p:cNvSpPr txBox="1">
            <a:spLocks noChangeArrowheads="1"/>
          </p:cNvSpPr>
          <p:nvPr/>
        </p:nvSpPr>
        <p:spPr bwMode="auto">
          <a:xfrm>
            <a:off x="1665289" y="6040438"/>
            <a:ext cx="8955087" cy="4365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457200" eaLnBrk="1" fontAlgn="base" hangingPunct="1">
              <a:lnSpc>
                <a:spcPct val="80000"/>
              </a:lnSpc>
              <a:spcBef>
                <a:spcPct val="0"/>
              </a:spcBef>
              <a:spcAft>
                <a:spcPct val="0"/>
              </a:spcAft>
              <a:defRPr/>
            </a:pPr>
            <a:r>
              <a:rPr lang="en-US" altLang="en-US" sz="1400" dirty="0">
                <a:solidFill>
                  <a:srgbClr val="FFFFFF"/>
                </a:solidFill>
              </a:rPr>
              <a:t>IDSA= Infectious Diseases Society of America; ATS=American Thoracic Society; DRSP=Drug resistance; ICU</a:t>
            </a:r>
            <a:r>
              <a:rPr lang="en-US" altLang="en-US" sz="1400" i="1" dirty="0">
                <a:solidFill>
                  <a:srgbClr val="FFFFFF"/>
                </a:solidFill>
              </a:rPr>
              <a:t> = </a:t>
            </a:r>
            <a:r>
              <a:rPr lang="en-US" altLang="en-US" sz="1400" dirty="0">
                <a:solidFill>
                  <a:srgbClr val="FFFFFF"/>
                </a:solidFill>
              </a:rPr>
              <a:t>intensive care unit</a:t>
            </a:r>
          </a:p>
        </p:txBody>
      </p:sp>
      <p:sp>
        <p:nvSpPr>
          <p:cNvPr id="12" name="Rectangle 11">
            <a:extLst>
              <a:ext uri="{FF2B5EF4-FFF2-40B4-BE49-F238E27FC236}">
                <a16:creationId xmlns:a16="http://schemas.microsoft.com/office/drawing/2014/main" id="{5F5F820B-0D9E-4589-9E62-A44CE7D51898}"/>
              </a:ext>
            </a:extLst>
          </p:cNvPr>
          <p:cNvSpPr/>
          <p:nvPr/>
        </p:nvSpPr>
        <p:spPr>
          <a:xfrm>
            <a:off x="1371600" y="922340"/>
            <a:ext cx="4572000" cy="555466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101D0E-07CE-4C00-8918-2289084B5337}"/>
              </a:ext>
            </a:extLst>
          </p:cNvPr>
          <p:cNvSpPr/>
          <p:nvPr/>
        </p:nvSpPr>
        <p:spPr>
          <a:xfrm>
            <a:off x="8045191" y="947249"/>
            <a:ext cx="2575185" cy="548640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767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4.44444E-6 L -0.18606 -0.00486 " pathEditMode="relative" rAng="0" ptsTypes="AA">
                                      <p:cBhvr>
                                        <p:cTn id="6" dur="2000" fill="hold"/>
                                        <p:tgtEl>
                                          <p:spTgt spid="13"/>
                                        </p:tgtEl>
                                        <p:attrNameLst>
                                          <p:attrName>ppt_x</p:attrName>
                                          <p:attrName>ppt_y</p:attrName>
                                        </p:attrNameLst>
                                      </p:cBhvr>
                                      <p:rCtr x="-9310"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A109-E1F2-4D67-941F-A49D0034F87A}"/>
              </a:ext>
            </a:extLst>
          </p:cNvPr>
          <p:cNvSpPr>
            <a:spLocks noGrp="1"/>
          </p:cNvSpPr>
          <p:nvPr>
            <p:ph type="title"/>
          </p:nvPr>
        </p:nvSpPr>
        <p:spPr/>
        <p:txBody>
          <a:bodyPr>
            <a:normAutofit/>
          </a:bodyPr>
          <a:lstStyle/>
          <a:p>
            <a:r>
              <a:rPr lang="vi-VN" altLang="en-US" sz="3600" dirty="0" err="1">
                <a:latin typeface="+mn-lt"/>
                <a:ea typeface="ＭＳ Ｐゴシック" charset="-128"/>
              </a:rPr>
              <a:t>Bộ</a:t>
            </a:r>
            <a:r>
              <a:rPr lang="vi-VN" altLang="en-US" sz="3600" dirty="0">
                <a:latin typeface="+mn-lt"/>
                <a:ea typeface="ＭＳ Ｐゴシック" charset="-128"/>
              </a:rPr>
              <a:t> Y </a:t>
            </a:r>
            <a:r>
              <a:rPr lang="vi-VN" altLang="en-US" sz="3600" dirty="0" err="1">
                <a:latin typeface="+mn-lt"/>
                <a:ea typeface="ＭＳ Ｐゴシック" charset="-128"/>
              </a:rPr>
              <a:t>Tế</a:t>
            </a:r>
            <a:r>
              <a:rPr lang="vi-VN" altLang="en-US" sz="3600" dirty="0">
                <a:latin typeface="+mn-lt"/>
                <a:ea typeface="ＭＳ Ｐゴシック" charset="-128"/>
              </a:rPr>
              <a:t> 2015</a:t>
            </a:r>
            <a:br>
              <a:rPr lang="vi-VN" altLang="en-US" sz="3600" dirty="0">
                <a:latin typeface="+mn-lt"/>
                <a:ea typeface="ＭＳ Ｐゴシック" charset="-128"/>
              </a:rPr>
            </a:br>
            <a:r>
              <a:rPr lang="vi-VN" altLang="en-US" sz="3600" dirty="0" err="1">
                <a:latin typeface="+mn-lt"/>
                <a:ea typeface="ＭＳ Ｐゴシック" charset="-128"/>
              </a:rPr>
              <a:t>Điều</a:t>
            </a:r>
            <a:r>
              <a:rPr lang="vi-VN" altLang="en-US" sz="3600" dirty="0">
                <a:latin typeface="+mn-lt"/>
                <a:ea typeface="ＭＳ Ｐゴシック" charset="-128"/>
              </a:rPr>
              <a:t> </a:t>
            </a:r>
            <a:r>
              <a:rPr lang="vi-VN" altLang="en-US" sz="3600" dirty="0" err="1">
                <a:latin typeface="+mn-lt"/>
                <a:ea typeface="ＭＳ Ｐゴシック" charset="-128"/>
              </a:rPr>
              <a:t>trị</a:t>
            </a:r>
            <a:r>
              <a:rPr lang="vi-VN" altLang="en-US" sz="3600" dirty="0">
                <a:latin typeface="+mn-lt"/>
                <a:ea typeface="ＭＳ Ｐゴシック" charset="-128"/>
              </a:rPr>
              <a:t> viêm </a:t>
            </a:r>
            <a:r>
              <a:rPr lang="vi-VN" altLang="en-US" sz="3600" dirty="0" err="1">
                <a:latin typeface="+mn-lt"/>
                <a:ea typeface="ＭＳ Ｐゴシック" charset="-128"/>
              </a:rPr>
              <a:t>phổi</a:t>
            </a:r>
            <a:r>
              <a:rPr lang="vi-VN" altLang="en-US" sz="3600" dirty="0">
                <a:latin typeface="+mn-lt"/>
                <a:ea typeface="ＭＳ Ｐゴシック" charset="-128"/>
              </a:rPr>
              <a:t> </a:t>
            </a:r>
            <a:r>
              <a:rPr lang="vi-VN" altLang="en-US" sz="3600" dirty="0" err="1">
                <a:latin typeface="+mn-lt"/>
                <a:ea typeface="ＭＳ Ｐゴシック" charset="-128"/>
              </a:rPr>
              <a:t>cộng</a:t>
            </a:r>
            <a:r>
              <a:rPr lang="vi-VN" altLang="en-US" sz="3600" dirty="0">
                <a:latin typeface="+mn-lt"/>
                <a:ea typeface="ＭＳ Ｐゴシック" charset="-128"/>
              </a:rPr>
              <a:t> </a:t>
            </a:r>
            <a:r>
              <a:rPr lang="vi-VN" altLang="en-US" sz="3600" dirty="0" err="1">
                <a:latin typeface="+mn-lt"/>
                <a:ea typeface="ＭＳ Ｐゴシック" charset="-128"/>
              </a:rPr>
              <a:t>đồng</a:t>
            </a:r>
            <a:r>
              <a:rPr lang="vi-VN" altLang="en-US" sz="3600" dirty="0">
                <a:latin typeface="+mn-lt"/>
                <a:ea typeface="ＭＳ Ｐゴシック" charset="-128"/>
              </a:rPr>
              <a:t> </a:t>
            </a:r>
            <a:r>
              <a:rPr lang="en-US" altLang="en-US" sz="3600" dirty="0" err="1">
                <a:latin typeface="+mn-lt"/>
                <a:ea typeface="ＭＳ Ｐゴシック" charset="-128"/>
              </a:rPr>
              <a:t>nhẹ</a:t>
            </a:r>
            <a:endParaRPr lang="en-US" dirty="0"/>
          </a:p>
        </p:txBody>
      </p:sp>
      <p:sp>
        <p:nvSpPr>
          <p:cNvPr id="3" name="Content Placeholder 2">
            <a:extLst>
              <a:ext uri="{FF2B5EF4-FFF2-40B4-BE49-F238E27FC236}">
                <a16:creationId xmlns:a16="http://schemas.microsoft.com/office/drawing/2014/main" id="{98E55BBC-C1DC-4948-8DBF-3132DEB078C4}"/>
              </a:ext>
            </a:extLst>
          </p:cNvPr>
          <p:cNvSpPr>
            <a:spLocks noGrp="1"/>
          </p:cNvSpPr>
          <p:nvPr>
            <p:ph idx="1"/>
          </p:nvPr>
        </p:nvSpPr>
        <p:spPr/>
        <p:txBody>
          <a:bodyPr>
            <a:normAutofit fontScale="92500" lnSpcReduction="10000"/>
          </a:bodyPr>
          <a:lstStyle/>
          <a:p>
            <a:r>
              <a:rPr lang="vi-VN" b="1" i="1" dirty="0" err="1">
                <a:effectLst/>
              </a:rPr>
              <a:t>Điều</a:t>
            </a:r>
            <a:r>
              <a:rPr lang="vi-VN" b="1" i="1" dirty="0">
                <a:effectLst/>
              </a:rPr>
              <a:t> </a:t>
            </a:r>
            <a:r>
              <a:rPr lang="vi-VN" b="1" i="1" dirty="0" err="1">
                <a:effectLst/>
              </a:rPr>
              <a:t>trị</a:t>
            </a:r>
            <a:r>
              <a:rPr lang="vi-VN" b="1" i="1" dirty="0">
                <a:effectLst/>
              </a:rPr>
              <a:t> </a:t>
            </a:r>
            <a:r>
              <a:rPr lang="vi-VN" b="1" i="1" dirty="0" err="1">
                <a:effectLst/>
              </a:rPr>
              <a:t>ngoại</a:t>
            </a:r>
            <a:r>
              <a:rPr lang="vi-VN" b="1" i="1" dirty="0">
                <a:effectLst/>
              </a:rPr>
              <a:t> </a:t>
            </a:r>
            <a:r>
              <a:rPr lang="vi-VN" b="1" i="1" dirty="0" err="1">
                <a:effectLst/>
              </a:rPr>
              <a:t>trú</a:t>
            </a:r>
            <a:r>
              <a:rPr lang="vi-VN" b="1" i="1" dirty="0">
                <a:effectLst/>
              </a:rPr>
              <a:t>: CURB65: 0-1 </a:t>
            </a:r>
            <a:r>
              <a:rPr lang="vi-VN" b="1" i="1" dirty="0" err="1">
                <a:effectLst/>
              </a:rPr>
              <a:t>điểm</a:t>
            </a:r>
            <a:endParaRPr lang="vi-VN" dirty="0">
              <a:effectLst/>
            </a:endParaRPr>
          </a:p>
          <a:p>
            <a:r>
              <a:rPr lang="vi-VN" dirty="0">
                <a:effectLst/>
              </a:rPr>
              <a:t>- </a:t>
            </a:r>
            <a:r>
              <a:rPr lang="vi-VN" dirty="0" err="1">
                <a:effectLst/>
              </a:rPr>
              <a:t>Amoxicillin</a:t>
            </a:r>
            <a:r>
              <a:rPr lang="vi-VN" dirty="0">
                <a:effectLst/>
              </a:rPr>
              <a:t> 500 mg-1g: </a:t>
            </a:r>
            <a:r>
              <a:rPr lang="vi-VN" dirty="0" err="1">
                <a:effectLst/>
              </a:rPr>
              <a:t>uống</a:t>
            </a:r>
            <a:r>
              <a:rPr lang="vi-VN" dirty="0">
                <a:effectLst/>
              </a:rPr>
              <a:t> 3 </a:t>
            </a:r>
            <a:r>
              <a:rPr lang="vi-VN" dirty="0" err="1">
                <a:effectLst/>
              </a:rPr>
              <a:t>lần</a:t>
            </a:r>
            <a:r>
              <a:rPr lang="vi-VN" dirty="0">
                <a:effectLst/>
              </a:rPr>
              <a:t>/</a:t>
            </a:r>
            <a:r>
              <a:rPr lang="vi-VN" dirty="0" err="1">
                <a:effectLst/>
              </a:rPr>
              <a:t>ngày</a:t>
            </a:r>
            <a:r>
              <a:rPr lang="vi-VN" dirty="0">
                <a:effectLst/>
              </a:rPr>
              <a:t>.</a:t>
            </a:r>
          </a:p>
          <a:p>
            <a:r>
              <a:rPr lang="vi-VN" dirty="0">
                <a:effectLst/>
              </a:rPr>
              <a:t>- </a:t>
            </a:r>
            <a:r>
              <a:rPr lang="vi-VN" dirty="0" err="1">
                <a:effectLst/>
              </a:rPr>
              <a:t>Hoặc</a:t>
            </a:r>
            <a:r>
              <a:rPr lang="vi-VN" dirty="0">
                <a:effectLst/>
              </a:rPr>
              <a:t> </a:t>
            </a:r>
            <a:r>
              <a:rPr lang="vi-VN" dirty="0" err="1">
                <a:effectLst/>
              </a:rPr>
              <a:t>clarithromycin</a:t>
            </a:r>
            <a:r>
              <a:rPr lang="vi-VN" dirty="0">
                <a:effectLst/>
              </a:rPr>
              <a:t> 500 </a:t>
            </a:r>
            <a:r>
              <a:rPr lang="vi-VN" dirty="0" err="1">
                <a:effectLst/>
              </a:rPr>
              <a:t>mg</a:t>
            </a:r>
            <a:r>
              <a:rPr lang="vi-VN" dirty="0">
                <a:effectLst/>
              </a:rPr>
              <a:t> x 2 </a:t>
            </a:r>
            <a:r>
              <a:rPr lang="vi-VN" dirty="0" err="1">
                <a:effectLst/>
              </a:rPr>
              <a:t>lần</a:t>
            </a:r>
            <a:r>
              <a:rPr lang="vi-VN" dirty="0">
                <a:effectLst/>
              </a:rPr>
              <a:t>/</a:t>
            </a:r>
            <a:r>
              <a:rPr lang="vi-VN" dirty="0" err="1">
                <a:effectLst/>
              </a:rPr>
              <a:t>ngày</a:t>
            </a:r>
            <a:r>
              <a:rPr lang="vi-VN" dirty="0">
                <a:effectLst/>
              </a:rPr>
              <a:t>.</a:t>
            </a:r>
          </a:p>
          <a:p>
            <a:r>
              <a:rPr lang="vi-VN" dirty="0">
                <a:effectLst/>
              </a:rPr>
              <a:t>- </a:t>
            </a:r>
            <a:r>
              <a:rPr lang="vi-VN" dirty="0" err="1">
                <a:effectLst/>
              </a:rPr>
              <a:t>Hoặc</a:t>
            </a:r>
            <a:r>
              <a:rPr lang="vi-VN" dirty="0">
                <a:effectLst/>
              </a:rPr>
              <a:t> </a:t>
            </a:r>
            <a:r>
              <a:rPr lang="vi-VN" dirty="0" err="1">
                <a:effectLst/>
              </a:rPr>
              <a:t>amoxicilin</a:t>
            </a:r>
            <a:r>
              <a:rPr lang="vi-VN" dirty="0">
                <a:effectLst/>
              </a:rPr>
              <a:t> 50 </a:t>
            </a:r>
            <a:r>
              <a:rPr lang="vi-VN" dirty="0" err="1">
                <a:effectLst/>
              </a:rPr>
              <a:t>mg</a:t>
            </a:r>
            <a:r>
              <a:rPr lang="vi-VN" dirty="0">
                <a:effectLst/>
              </a:rPr>
              <a:t>/</a:t>
            </a:r>
            <a:r>
              <a:rPr lang="vi-VN" dirty="0" err="1">
                <a:effectLst/>
              </a:rPr>
              <a:t>kg</a:t>
            </a:r>
            <a:r>
              <a:rPr lang="vi-VN" dirty="0">
                <a:effectLst/>
              </a:rPr>
              <a:t>/</a:t>
            </a:r>
            <a:r>
              <a:rPr lang="vi-VN" dirty="0" err="1">
                <a:effectLst/>
              </a:rPr>
              <a:t>ngày</a:t>
            </a:r>
            <a:r>
              <a:rPr lang="vi-VN" dirty="0">
                <a:effectLst/>
              </a:rPr>
              <a:t> + </a:t>
            </a:r>
            <a:r>
              <a:rPr lang="vi-VN" dirty="0" err="1">
                <a:effectLst/>
              </a:rPr>
              <a:t>macrolide</a:t>
            </a:r>
            <a:r>
              <a:rPr lang="vi-VN" dirty="0">
                <a:effectLst/>
              </a:rPr>
              <a:t> (</a:t>
            </a:r>
            <a:r>
              <a:rPr lang="vi-VN" dirty="0" err="1">
                <a:effectLst/>
              </a:rPr>
              <a:t>Erythromycin</a:t>
            </a:r>
            <a:r>
              <a:rPr lang="vi-VN" dirty="0">
                <a:effectLst/>
              </a:rPr>
              <a:t> 2 g/</a:t>
            </a:r>
            <a:r>
              <a:rPr lang="vi-VN" dirty="0" err="1">
                <a:effectLst/>
              </a:rPr>
              <a:t>ngày</a:t>
            </a:r>
            <a:r>
              <a:rPr lang="vi-VN" dirty="0">
                <a:effectLst/>
              </a:rPr>
              <a:t>, </a:t>
            </a:r>
            <a:r>
              <a:rPr lang="vi-VN" dirty="0" err="1">
                <a:effectLst/>
              </a:rPr>
              <a:t>hoặc</a:t>
            </a:r>
            <a:r>
              <a:rPr lang="vi-VN" dirty="0">
                <a:effectLst/>
              </a:rPr>
              <a:t> </a:t>
            </a:r>
            <a:r>
              <a:rPr lang="vi-VN" dirty="0" err="1">
                <a:effectLst/>
              </a:rPr>
              <a:t>clarithromycin</a:t>
            </a:r>
            <a:r>
              <a:rPr lang="vi-VN" dirty="0">
                <a:effectLst/>
              </a:rPr>
              <a:t> 500 </a:t>
            </a:r>
            <a:r>
              <a:rPr lang="vi-VN" dirty="0" err="1">
                <a:effectLst/>
              </a:rPr>
              <a:t>mg</a:t>
            </a:r>
            <a:r>
              <a:rPr lang="vi-VN" dirty="0">
                <a:effectLst/>
              </a:rPr>
              <a:t> x 2 </a:t>
            </a:r>
            <a:r>
              <a:rPr lang="vi-VN" dirty="0" err="1">
                <a:effectLst/>
              </a:rPr>
              <a:t>lần</a:t>
            </a:r>
            <a:r>
              <a:rPr lang="vi-VN" dirty="0">
                <a:effectLst/>
              </a:rPr>
              <a:t>/</a:t>
            </a:r>
            <a:r>
              <a:rPr lang="vi-VN" dirty="0" err="1">
                <a:effectLst/>
              </a:rPr>
              <a:t>ngày</a:t>
            </a:r>
            <a:r>
              <a:rPr lang="vi-VN" dirty="0">
                <a:effectLst/>
              </a:rPr>
              <a:t>) khi nghi do vi </a:t>
            </a:r>
            <a:r>
              <a:rPr lang="vi-VN" dirty="0" err="1">
                <a:effectLst/>
              </a:rPr>
              <a:t>khuẩn</a:t>
            </a:r>
            <a:r>
              <a:rPr lang="vi-VN" dirty="0">
                <a:effectLst/>
              </a:rPr>
              <a:t> không </a:t>
            </a:r>
            <a:r>
              <a:rPr lang="vi-VN" dirty="0" err="1">
                <a:effectLst/>
              </a:rPr>
              <a:t>điển</a:t>
            </a:r>
            <a:r>
              <a:rPr lang="vi-VN" dirty="0">
                <a:effectLst/>
              </a:rPr>
              <a:t> </a:t>
            </a:r>
            <a:r>
              <a:rPr lang="vi-VN" dirty="0" err="1">
                <a:effectLst/>
              </a:rPr>
              <a:t>hình</a:t>
            </a:r>
            <a:r>
              <a:rPr lang="vi-VN" dirty="0">
                <a:effectLst/>
              </a:rPr>
              <a:t>.</a:t>
            </a:r>
          </a:p>
          <a:p>
            <a:r>
              <a:rPr lang="vi-VN" dirty="0">
                <a:effectLst/>
              </a:rPr>
              <a:t>- </a:t>
            </a:r>
            <a:r>
              <a:rPr lang="vi-VN" dirty="0" err="1">
                <a:effectLst/>
              </a:rPr>
              <a:t>Hoặc</a:t>
            </a:r>
            <a:r>
              <a:rPr lang="vi-VN" dirty="0">
                <a:effectLst/>
              </a:rPr>
              <a:t> </a:t>
            </a:r>
            <a:r>
              <a:rPr lang="vi-VN" dirty="0" err="1">
                <a:effectLst/>
              </a:rPr>
              <a:t>có</a:t>
            </a:r>
            <a:r>
              <a:rPr lang="vi-VN" dirty="0">
                <a:effectLst/>
              </a:rPr>
              <a:t> </a:t>
            </a:r>
            <a:r>
              <a:rPr lang="vi-VN" dirty="0" err="1">
                <a:effectLst/>
              </a:rPr>
              <a:t>thể</a:t>
            </a:r>
            <a:r>
              <a:rPr lang="vi-VN" dirty="0">
                <a:effectLst/>
              </a:rPr>
              <a:t> </a:t>
            </a:r>
            <a:r>
              <a:rPr lang="vi-VN" dirty="0" err="1">
                <a:effectLst/>
              </a:rPr>
              <a:t>dùng</a:t>
            </a:r>
            <a:r>
              <a:rPr lang="vi-VN" dirty="0">
                <a:effectLst/>
              </a:rPr>
              <a:t> </a:t>
            </a:r>
            <a:r>
              <a:rPr lang="el-GR" dirty="0">
                <a:effectLst/>
              </a:rPr>
              <a:t>β - </a:t>
            </a:r>
            <a:r>
              <a:rPr lang="vi-VN" dirty="0" err="1">
                <a:effectLst/>
              </a:rPr>
              <a:t>lactam</a:t>
            </a:r>
            <a:r>
              <a:rPr lang="vi-VN" dirty="0">
                <a:effectLst/>
              </a:rPr>
              <a:t>/</a:t>
            </a:r>
            <a:r>
              <a:rPr lang="vi-VN" dirty="0" err="1">
                <a:effectLst/>
              </a:rPr>
              <a:t>ức</a:t>
            </a:r>
            <a:r>
              <a:rPr lang="vi-VN" dirty="0">
                <a:effectLst/>
              </a:rPr>
              <a:t> </a:t>
            </a:r>
            <a:r>
              <a:rPr lang="vi-VN" dirty="0" err="1">
                <a:effectLst/>
              </a:rPr>
              <a:t>chế</a:t>
            </a:r>
            <a:r>
              <a:rPr lang="vi-VN" dirty="0">
                <a:effectLst/>
              </a:rPr>
              <a:t> men </a:t>
            </a:r>
            <a:r>
              <a:rPr lang="el-GR" dirty="0">
                <a:effectLst/>
              </a:rPr>
              <a:t>β - </a:t>
            </a:r>
            <a:r>
              <a:rPr lang="vi-VN" dirty="0" err="1">
                <a:effectLst/>
              </a:rPr>
              <a:t>lactamase</a:t>
            </a:r>
            <a:r>
              <a:rPr lang="vi-VN" dirty="0">
                <a:effectLst/>
              </a:rPr>
              <a:t> (</a:t>
            </a:r>
            <a:r>
              <a:rPr lang="vi-VN" dirty="0" err="1">
                <a:effectLst/>
              </a:rPr>
              <a:t>amoxicilin</a:t>
            </a:r>
            <a:r>
              <a:rPr lang="vi-VN" dirty="0">
                <a:effectLst/>
              </a:rPr>
              <a:t> </a:t>
            </a:r>
            <a:r>
              <a:rPr lang="vi-VN" dirty="0" err="1">
                <a:effectLst/>
              </a:rPr>
              <a:t>clavulanat</a:t>
            </a:r>
            <a:r>
              <a:rPr lang="vi-VN" dirty="0">
                <a:effectLst/>
              </a:rPr>
              <a:t>) </a:t>
            </a:r>
            <a:r>
              <a:rPr lang="vi-VN" dirty="0" err="1">
                <a:effectLst/>
              </a:rPr>
              <a:t>kết</a:t>
            </a:r>
            <a:r>
              <a:rPr lang="vi-VN" dirty="0">
                <a:effectLst/>
              </a:rPr>
              <a:t> </a:t>
            </a:r>
            <a:r>
              <a:rPr lang="vi-VN" dirty="0" err="1">
                <a:effectLst/>
              </a:rPr>
              <a:t>hợp</a:t>
            </a:r>
            <a:r>
              <a:rPr lang="vi-VN" dirty="0">
                <a:effectLst/>
              </a:rPr>
              <a:t> </a:t>
            </a:r>
            <a:r>
              <a:rPr lang="vi-VN" dirty="0" err="1">
                <a:effectLst/>
              </a:rPr>
              <a:t>với</a:t>
            </a:r>
            <a:r>
              <a:rPr lang="vi-VN" dirty="0">
                <a:effectLst/>
              </a:rPr>
              <a:t> 1 </a:t>
            </a:r>
            <a:r>
              <a:rPr lang="vi-VN" dirty="0" err="1">
                <a:effectLst/>
              </a:rPr>
              <a:t>thuốc</a:t>
            </a:r>
            <a:r>
              <a:rPr lang="vi-VN" dirty="0">
                <a:effectLst/>
              </a:rPr>
              <a:t> </a:t>
            </a:r>
            <a:r>
              <a:rPr lang="vi-VN" dirty="0" err="1">
                <a:effectLst/>
              </a:rPr>
              <a:t>nhóm</a:t>
            </a:r>
            <a:r>
              <a:rPr lang="vi-VN" dirty="0">
                <a:effectLst/>
              </a:rPr>
              <a:t> </a:t>
            </a:r>
            <a:r>
              <a:rPr lang="vi-VN" dirty="0" err="1">
                <a:effectLst/>
              </a:rPr>
              <a:t>macrolid</a:t>
            </a:r>
            <a:r>
              <a:rPr lang="vi-VN" dirty="0">
                <a:effectLst/>
              </a:rPr>
              <a:t> (</a:t>
            </a:r>
            <a:r>
              <a:rPr lang="vi-VN" dirty="0" err="1">
                <a:effectLst/>
              </a:rPr>
              <a:t>clindamycin</a:t>
            </a:r>
            <a:r>
              <a:rPr lang="vi-VN" dirty="0">
                <a:effectLst/>
              </a:rPr>
              <a:t>: 500 </a:t>
            </a:r>
            <a:r>
              <a:rPr lang="vi-VN" dirty="0" err="1">
                <a:effectLst/>
              </a:rPr>
              <a:t>mg</a:t>
            </a:r>
            <a:r>
              <a:rPr lang="vi-VN" dirty="0">
                <a:effectLst/>
              </a:rPr>
              <a:t> x 2 </a:t>
            </a:r>
            <a:r>
              <a:rPr lang="vi-VN" dirty="0" err="1">
                <a:effectLst/>
              </a:rPr>
              <a:t>lần</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azithromycin</a:t>
            </a:r>
            <a:r>
              <a:rPr lang="vi-VN" dirty="0">
                <a:effectLst/>
              </a:rPr>
              <a:t> 500 </a:t>
            </a:r>
            <a:r>
              <a:rPr lang="vi-VN" dirty="0" err="1">
                <a:effectLst/>
              </a:rPr>
              <a:t>mg</a:t>
            </a:r>
            <a:r>
              <a:rPr lang="vi-VN" dirty="0">
                <a:effectLst/>
              </a:rPr>
              <a:t>/</a:t>
            </a:r>
            <a:r>
              <a:rPr lang="vi-VN" dirty="0" err="1">
                <a:effectLst/>
              </a:rPr>
              <a:t>ngày</a:t>
            </a:r>
            <a:r>
              <a:rPr lang="vi-VN" dirty="0">
                <a:effectLst/>
              </a:rPr>
              <a:t>).</a:t>
            </a:r>
          </a:p>
          <a:p>
            <a:r>
              <a:rPr lang="vi-VN" dirty="0">
                <a:effectLst/>
              </a:rPr>
              <a:t>- </a:t>
            </a:r>
            <a:r>
              <a:rPr lang="vi-VN" dirty="0" err="1">
                <a:effectLst/>
              </a:rPr>
              <a:t>Hoặc</a:t>
            </a:r>
            <a:r>
              <a:rPr lang="vi-VN" dirty="0">
                <a:effectLst/>
              </a:rPr>
              <a:t> </a:t>
            </a:r>
            <a:r>
              <a:rPr lang="vi-VN" dirty="0" err="1">
                <a:effectLst/>
              </a:rPr>
              <a:t>dùng</a:t>
            </a:r>
            <a:r>
              <a:rPr lang="vi-VN" dirty="0">
                <a:effectLst/>
              </a:rPr>
              <a:t> </a:t>
            </a:r>
            <a:r>
              <a:rPr lang="vi-VN" dirty="0" err="1">
                <a:effectLst/>
              </a:rPr>
              <a:t>nhóm</a:t>
            </a:r>
            <a:r>
              <a:rPr lang="vi-VN" dirty="0">
                <a:effectLst/>
              </a:rPr>
              <a:t> </a:t>
            </a:r>
            <a:r>
              <a:rPr lang="vi-VN" dirty="0" err="1">
                <a:effectLst/>
              </a:rPr>
              <a:t>cephalosporin</a:t>
            </a:r>
            <a:r>
              <a:rPr lang="vi-VN" dirty="0">
                <a:effectLst/>
              </a:rPr>
              <a:t> </a:t>
            </a:r>
            <a:r>
              <a:rPr lang="vi-VN" dirty="0" err="1">
                <a:effectLst/>
              </a:rPr>
              <a:t>thế</a:t>
            </a:r>
            <a:r>
              <a:rPr lang="vi-VN" dirty="0">
                <a:effectLst/>
              </a:rPr>
              <a:t> </a:t>
            </a:r>
            <a:r>
              <a:rPr lang="vi-VN" dirty="0" err="1">
                <a:effectLst/>
              </a:rPr>
              <a:t>hệ</a:t>
            </a:r>
            <a:r>
              <a:rPr lang="vi-VN" dirty="0">
                <a:effectLst/>
              </a:rPr>
              <a:t> 2: </a:t>
            </a:r>
            <a:r>
              <a:rPr lang="vi-VN" dirty="0" err="1">
                <a:effectLst/>
              </a:rPr>
              <a:t>cefuroxim</a:t>
            </a:r>
            <a:r>
              <a:rPr lang="vi-VN" dirty="0">
                <a:effectLst/>
              </a:rPr>
              <a:t> 0,5 g/</a:t>
            </a:r>
            <a:r>
              <a:rPr lang="vi-VN" dirty="0" err="1">
                <a:effectLst/>
              </a:rPr>
              <a:t>lần</a:t>
            </a:r>
            <a:r>
              <a:rPr lang="vi-VN" dirty="0">
                <a:effectLst/>
              </a:rPr>
              <a:t> x 3 </a:t>
            </a:r>
            <a:r>
              <a:rPr lang="vi-VN" dirty="0" err="1">
                <a:effectLst/>
              </a:rPr>
              <a:t>lần</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kết</a:t>
            </a:r>
            <a:r>
              <a:rPr lang="vi-VN" dirty="0">
                <a:effectLst/>
              </a:rPr>
              <a:t> </a:t>
            </a:r>
            <a:r>
              <a:rPr lang="vi-VN" dirty="0" err="1">
                <a:effectLst/>
              </a:rPr>
              <a:t>hợp</a:t>
            </a:r>
            <a:r>
              <a:rPr lang="vi-VN" dirty="0">
                <a:effectLst/>
              </a:rPr>
              <a:t> </a:t>
            </a:r>
            <a:r>
              <a:rPr lang="vi-VN" dirty="0" err="1">
                <a:effectLst/>
              </a:rPr>
              <a:t>với</a:t>
            </a:r>
            <a:r>
              <a:rPr lang="vi-VN" dirty="0">
                <a:effectLst/>
              </a:rPr>
              <a:t> 1 </a:t>
            </a:r>
            <a:r>
              <a:rPr lang="vi-VN" dirty="0" err="1">
                <a:effectLst/>
              </a:rPr>
              <a:t>thuốc</a:t>
            </a:r>
            <a:r>
              <a:rPr lang="vi-VN" dirty="0">
                <a:effectLst/>
              </a:rPr>
              <a:t> </a:t>
            </a:r>
            <a:r>
              <a:rPr lang="vi-VN" dirty="0" err="1">
                <a:effectLst/>
              </a:rPr>
              <a:t>nhóm</a:t>
            </a:r>
            <a:r>
              <a:rPr lang="vi-VN" dirty="0">
                <a:effectLst/>
              </a:rPr>
              <a:t> </a:t>
            </a:r>
            <a:r>
              <a:rPr lang="vi-VN" dirty="0" err="1">
                <a:effectLst/>
              </a:rPr>
              <a:t>macrolid</a:t>
            </a:r>
            <a:r>
              <a:rPr lang="vi-VN" dirty="0">
                <a:effectLst/>
              </a:rPr>
              <a:t>.</a:t>
            </a:r>
          </a:p>
          <a:p>
            <a:r>
              <a:rPr lang="vi-VN" dirty="0">
                <a:effectLst/>
              </a:rPr>
              <a:t>- </a:t>
            </a:r>
            <a:r>
              <a:rPr lang="vi-VN" dirty="0" err="1">
                <a:effectLst/>
              </a:rPr>
              <a:t>Đảm</a:t>
            </a:r>
            <a:r>
              <a:rPr lang="vi-VN" dirty="0">
                <a:effectLst/>
              </a:rPr>
              <a:t> </a:t>
            </a:r>
            <a:r>
              <a:rPr lang="vi-VN" dirty="0" err="1">
                <a:effectLst/>
              </a:rPr>
              <a:t>bảo</a:t>
            </a:r>
            <a:r>
              <a:rPr lang="vi-VN" dirty="0">
                <a:effectLst/>
              </a:rPr>
              <a:t> cân </a:t>
            </a:r>
            <a:r>
              <a:rPr lang="vi-VN" dirty="0" err="1">
                <a:effectLst/>
              </a:rPr>
              <a:t>bằng</a:t>
            </a:r>
            <a:r>
              <a:rPr lang="vi-VN" dirty="0">
                <a:effectLst/>
              </a:rPr>
              <a:t> </a:t>
            </a:r>
            <a:r>
              <a:rPr lang="vi-VN" dirty="0" err="1">
                <a:effectLst/>
              </a:rPr>
              <a:t>nước</a:t>
            </a:r>
            <a:r>
              <a:rPr lang="vi-VN" dirty="0">
                <a:effectLst/>
              </a:rPr>
              <a:t> - </a:t>
            </a:r>
            <a:r>
              <a:rPr lang="vi-VN" dirty="0" err="1">
                <a:effectLst/>
              </a:rPr>
              <a:t>điện</a:t>
            </a:r>
            <a:r>
              <a:rPr lang="vi-VN" dirty="0">
                <a:effectLst/>
              </a:rPr>
              <a:t> </a:t>
            </a:r>
            <a:r>
              <a:rPr lang="vi-VN" dirty="0" err="1">
                <a:effectLst/>
              </a:rPr>
              <a:t>giải</a:t>
            </a:r>
            <a:r>
              <a:rPr lang="vi-VN" dirty="0">
                <a:effectLst/>
              </a:rPr>
              <a:t> </a:t>
            </a:r>
            <a:r>
              <a:rPr lang="vi-VN" dirty="0" err="1">
                <a:effectLst/>
              </a:rPr>
              <a:t>và</a:t>
            </a:r>
            <a:r>
              <a:rPr lang="vi-VN" dirty="0">
                <a:effectLst/>
              </a:rPr>
              <a:t> thăng </a:t>
            </a:r>
            <a:r>
              <a:rPr lang="vi-VN" dirty="0" err="1">
                <a:effectLst/>
              </a:rPr>
              <a:t>bằng</a:t>
            </a:r>
            <a:r>
              <a:rPr lang="vi-VN" dirty="0">
                <a:effectLst/>
              </a:rPr>
              <a:t> </a:t>
            </a:r>
            <a:r>
              <a:rPr lang="vi-VN" dirty="0" err="1">
                <a:effectLst/>
              </a:rPr>
              <a:t>kiềm</a:t>
            </a:r>
            <a:r>
              <a:rPr lang="vi-VN" dirty="0">
                <a:effectLst/>
              </a:rPr>
              <a:t> - toan.</a:t>
            </a:r>
          </a:p>
          <a:p>
            <a:r>
              <a:rPr lang="vi-VN" b="1" i="1" dirty="0">
                <a:effectLst/>
              </a:rPr>
              <a:t>3</a:t>
            </a:r>
            <a:endParaRPr lang="en-US" dirty="0"/>
          </a:p>
        </p:txBody>
      </p:sp>
    </p:spTree>
    <p:extLst>
      <p:ext uri="{BB962C8B-B14F-4D97-AF65-F5344CB8AC3E}">
        <p14:creationId xmlns:p14="http://schemas.microsoft.com/office/powerpoint/2010/main" val="537472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06A1-11FC-478A-BE04-720E71CC2ACA}"/>
              </a:ext>
            </a:extLst>
          </p:cNvPr>
          <p:cNvSpPr>
            <a:spLocks noGrp="1"/>
          </p:cNvSpPr>
          <p:nvPr>
            <p:ph type="title"/>
          </p:nvPr>
        </p:nvSpPr>
        <p:spPr/>
        <p:txBody>
          <a:bodyPr>
            <a:normAutofit fontScale="90000"/>
          </a:bodyPr>
          <a:lstStyle/>
          <a:p>
            <a:r>
              <a:rPr lang="vi-VN" altLang="en-US" sz="3600" dirty="0" err="1">
                <a:latin typeface="+mn-lt"/>
                <a:ea typeface="ＭＳ Ｐゴシック" charset="-128"/>
              </a:rPr>
              <a:t>Bộ</a:t>
            </a:r>
            <a:r>
              <a:rPr lang="vi-VN" altLang="en-US" sz="3600" dirty="0">
                <a:latin typeface="+mn-lt"/>
                <a:ea typeface="ＭＳ Ｐゴシック" charset="-128"/>
              </a:rPr>
              <a:t> Y </a:t>
            </a:r>
            <a:r>
              <a:rPr lang="vi-VN" altLang="en-US" sz="3600" dirty="0" err="1">
                <a:latin typeface="+mn-lt"/>
                <a:ea typeface="ＭＳ Ｐゴシック" charset="-128"/>
              </a:rPr>
              <a:t>Tế</a:t>
            </a:r>
            <a:r>
              <a:rPr lang="vi-VN" altLang="en-US" sz="3600" dirty="0">
                <a:latin typeface="+mn-lt"/>
                <a:ea typeface="ＭＳ Ｐゴシック" charset="-128"/>
              </a:rPr>
              <a:t> 2015</a:t>
            </a:r>
            <a:br>
              <a:rPr lang="vi-VN" altLang="en-US" sz="3600" dirty="0">
                <a:latin typeface="+mn-lt"/>
                <a:ea typeface="ＭＳ Ｐゴシック" charset="-128"/>
              </a:rPr>
            </a:br>
            <a:r>
              <a:rPr lang="vi-VN" altLang="en-US" sz="3600" dirty="0" err="1">
                <a:latin typeface="+mn-lt"/>
                <a:ea typeface="ＭＳ Ｐゴシック" charset="-128"/>
              </a:rPr>
              <a:t>Điều</a:t>
            </a:r>
            <a:r>
              <a:rPr lang="vi-VN" altLang="en-US" sz="3600" dirty="0">
                <a:latin typeface="+mn-lt"/>
                <a:ea typeface="ＭＳ Ｐゴシック" charset="-128"/>
              </a:rPr>
              <a:t> </a:t>
            </a:r>
            <a:r>
              <a:rPr lang="vi-VN" altLang="en-US" sz="3600" dirty="0" err="1">
                <a:latin typeface="+mn-lt"/>
                <a:ea typeface="ＭＳ Ｐゴシック" charset="-128"/>
              </a:rPr>
              <a:t>trị</a:t>
            </a:r>
            <a:r>
              <a:rPr lang="vi-VN" altLang="en-US" sz="3600" dirty="0">
                <a:latin typeface="+mn-lt"/>
                <a:ea typeface="ＭＳ Ｐゴシック" charset="-128"/>
              </a:rPr>
              <a:t> viêm </a:t>
            </a:r>
            <a:r>
              <a:rPr lang="vi-VN" altLang="en-US" sz="3600" dirty="0" err="1">
                <a:latin typeface="+mn-lt"/>
                <a:ea typeface="ＭＳ Ｐゴシック" charset="-128"/>
              </a:rPr>
              <a:t>phổi</a:t>
            </a:r>
            <a:r>
              <a:rPr lang="vi-VN" altLang="en-US" sz="3600" dirty="0">
                <a:latin typeface="+mn-lt"/>
                <a:ea typeface="ＭＳ Ｐゴシック" charset="-128"/>
              </a:rPr>
              <a:t> </a:t>
            </a:r>
            <a:r>
              <a:rPr lang="vi-VN" altLang="en-US" sz="3600" dirty="0" err="1">
                <a:latin typeface="+mn-lt"/>
                <a:ea typeface="ＭＳ Ｐゴシック" charset="-128"/>
              </a:rPr>
              <a:t>cộng</a:t>
            </a:r>
            <a:r>
              <a:rPr lang="vi-VN" altLang="en-US" sz="3600" dirty="0">
                <a:latin typeface="+mn-lt"/>
                <a:ea typeface="ＭＳ Ｐゴシック" charset="-128"/>
              </a:rPr>
              <a:t> </a:t>
            </a:r>
            <a:r>
              <a:rPr lang="vi-VN" altLang="en-US" sz="3600" dirty="0" err="1">
                <a:latin typeface="+mn-lt"/>
                <a:ea typeface="ＭＳ Ｐゴシック" charset="-128"/>
              </a:rPr>
              <a:t>đồng</a:t>
            </a:r>
            <a:r>
              <a:rPr lang="vi-VN" altLang="en-US" sz="3600" dirty="0">
                <a:latin typeface="+mn-lt"/>
                <a:ea typeface="ＭＳ Ｐゴシック" charset="-128"/>
              </a:rPr>
              <a:t> </a:t>
            </a:r>
            <a:r>
              <a:rPr lang="en-US" altLang="en-US" sz="3600" dirty="0" err="1">
                <a:latin typeface="+mn-lt"/>
                <a:ea typeface="ＭＳ Ｐゴシック" charset="-128"/>
              </a:rPr>
              <a:t>trung</a:t>
            </a:r>
            <a:r>
              <a:rPr lang="en-US" altLang="en-US" sz="3600" dirty="0">
                <a:latin typeface="+mn-lt"/>
                <a:ea typeface="ＭＳ Ｐゴシック" charset="-128"/>
              </a:rPr>
              <a:t> </a:t>
            </a:r>
            <a:r>
              <a:rPr lang="en-US" altLang="en-US" sz="3600" dirty="0" err="1">
                <a:latin typeface="+mn-lt"/>
                <a:ea typeface="ＭＳ Ｐゴシック" charset="-128"/>
              </a:rPr>
              <a:t>bình</a:t>
            </a:r>
            <a:endParaRPr lang="en-US" dirty="0"/>
          </a:p>
        </p:txBody>
      </p:sp>
      <p:sp>
        <p:nvSpPr>
          <p:cNvPr id="3" name="Content Placeholder 2">
            <a:extLst>
              <a:ext uri="{FF2B5EF4-FFF2-40B4-BE49-F238E27FC236}">
                <a16:creationId xmlns:a16="http://schemas.microsoft.com/office/drawing/2014/main" id="{228C8978-F89E-4C2C-9E3C-F18FB8590835}"/>
              </a:ext>
            </a:extLst>
          </p:cNvPr>
          <p:cNvSpPr>
            <a:spLocks noGrp="1"/>
          </p:cNvSpPr>
          <p:nvPr>
            <p:ph idx="1"/>
          </p:nvPr>
        </p:nvSpPr>
        <p:spPr/>
        <p:txBody>
          <a:bodyPr>
            <a:normAutofit/>
          </a:bodyPr>
          <a:lstStyle/>
          <a:p>
            <a:r>
              <a:rPr lang="vi-VN" b="1" i="1" dirty="0">
                <a:effectLst/>
              </a:rPr>
              <a:t>.2.2. </a:t>
            </a:r>
            <a:r>
              <a:rPr lang="vi-VN" b="1" i="1" dirty="0" err="1">
                <a:effectLst/>
              </a:rPr>
              <a:t>Điều</a:t>
            </a:r>
            <a:r>
              <a:rPr lang="vi-VN" b="1" i="1" dirty="0">
                <a:effectLst/>
              </a:rPr>
              <a:t> </a:t>
            </a:r>
            <a:r>
              <a:rPr lang="vi-VN" b="1" i="1" dirty="0" err="1">
                <a:effectLst/>
              </a:rPr>
              <a:t>trị</a:t>
            </a:r>
            <a:r>
              <a:rPr lang="vi-VN" b="1" i="1" dirty="0">
                <a:effectLst/>
              </a:rPr>
              <a:t> viêm </a:t>
            </a:r>
            <a:r>
              <a:rPr lang="vi-VN" b="1" i="1" dirty="0" err="1">
                <a:effectLst/>
              </a:rPr>
              <a:t>phổi</a:t>
            </a:r>
            <a:r>
              <a:rPr lang="vi-VN" b="1" i="1" dirty="0">
                <a:effectLst/>
              </a:rPr>
              <a:t> trung </a:t>
            </a:r>
            <a:r>
              <a:rPr lang="vi-VN" b="1" i="1" dirty="0" err="1">
                <a:effectLst/>
              </a:rPr>
              <a:t>bình</a:t>
            </a:r>
            <a:r>
              <a:rPr lang="vi-VN" b="1" i="1" dirty="0">
                <a:effectLst/>
              </a:rPr>
              <a:t>:</a:t>
            </a:r>
            <a:r>
              <a:rPr lang="vi-VN" dirty="0">
                <a:effectLst/>
              </a:rPr>
              <a:t> CURB65 = 2 </a:t>
            </a:r>
            <a:r>
              <a:rPr lang="vi-VN" dirty="0" err="1">
                <a:effectLst/>
              </a:rPr>
              <a:t>điểm</a:t>
            </a:r>
            <a:endParaRPr lang="vi-VN" dirty="0">
              <a:effectLst/>
            </a:endParaRPr>
          </a:p>
          <a:p>
            <a:r>
              <a:rPr lang="vi-VN" dirty="0">
                <a:effectLst/>
              </a:rPr>
              <a:t>- </a:t>
            </a:r>
            <a:r>
              <a:rPr lang="vi-VN" dirty="0" err="1">
                <a:effectLst/>
              </a:rPr>
              <a:t>Kháng</a:t>
            </a:r>
            <a:r>
              <a:rPr lang="vi-VN" dirty="0">
                <a:effectLst/>
              </a:rPr>
              <a:t> sinh:</a:t>
            </a:r>
          </a:p>
          <a:p>
            <a:r>
              <a:rPr lang="vi-VN" dirty="0">
                <a:effectLst/>
              </a:rPr>
              <a:t>+ </a:t>
            </a:r>
            <a:r>
              <a:rPr lang="vi-VN" dirty="0" err="1">
                <a:effectLst/>
              </a:rPr>
              <a:t>Amoxicilin</a:t>
            </a:r>
            <a:r>
              <a:rPr lang="vi-VN" dirty="0">
                <a:effectLst/>
              </a:rPr>
              <a:t>- </a:t>
            </a:r>
            <a:r>
              <a:rPr lang="vi-VN" dirty="0" err="1">
                <a:effectLst/>
              </a:rPr>
              <a:t>acid</a:t>
            </a:r>
            <a:r>
              <a:rPr lang="vi-VN" dirty="0">
                <a:effectLst/>
              </a:rPr>
              <a:t> </a:t>
            </a:r>
            <a:r>
              <a:rPr lang="vi-VN" dirty="0" err="1">
                <a:effectLst/>
              </a:rPr>
              <a:t>clavulanic</a:t>
            </a:r>
            <a:r>
              <a:rPr lang="vi-VN" dirty="0">
                <a:effectLst/>
              </a:rPr>
              <a:t>: 1g x 3 </a:t>
            </a:r>
            <a:r>
              <a:rPr lang="vi-VN" dirty="0" err="1">
                <a:effectLst/>
              </a:rPr>
              <a:t>lần</a:t>
            </a:r>
            <a:r>
              <a:rPr lang="vi-VN" dirty="0">
                <a:effectLst/>
              </a:rPr>
              <a:t>/</a:t>
            </a:r>
            <a:r>
              <a:rPr lang="vi-VN" dirty="0" err="1">
                <a:effectLst/>
              </a:rPr>
              <a:t>ngày</a:t>
            </a:r>
            <a:r>
              <a:rPr lang="vi-VN" dirty="0">
                <a:effectLst/>
              </a:rPr>
              <a:t> (</a:t>
            </a:r>
            <a:r>
              <a:rPr lang="vi-VN" dirty="0" err="1">
                <a:effectLst/>
              </a:rPr>
              <a:t>uống</a:t>
            </a:r>
            <a:r>
              <a:rPr lang="vi-VN" dirty="0">
                <a:effectLst/>
              </a:rPr>
              <a:t>) </a:t>
            </a:r>
            <a:r>
              <a:rPr lang="vi-VN" dirty="0" err="1">
                <a:effectLst/>
              </a:rPr>
              <a:t>kết</a:t>
            </a:r>
            <a:r>
              <a:rPr lang="vi-VN" dirty="0">
                <a:effectLst/>
              </a:rPr>
              <a:t> </a:t>
            </a:r>
            <a:r>
              <a:rPr lang="vi-VN" dirty="0" err="1">
                <a:effectLst/>
              </a:rPr>
              <a:t>hợp</a:t>
            </a:r>
            <a:r>
              <a:rPr lang="vi-VN" dirty="0">
                <a:effectLst/>
              </a:rPr>
              <a:t> </a:t>
            </a:r>
            <a:r>
              <a:rPr lang="vi-VN" dirty="0" err="1">
                <a:effectLst/>
              </a:rPr>
              <a:t>với</a:t>
            </a:r>
            <a:r>
              <a:rPr lang="vi-VN" dirty="0">
                <a:effectLst/>
              </a:rPr>
              <a:t> 1 </a:t>
            </a:r>
            <a:r>
              <a:rPr lang="vi-VN" dirty="0" err="1">
                <a:effectLst/>
              </a:rPr>
              <a:t>thuốc</a:t>
            </a:r>
            <a:r>
              <a:rPr lang="vi-VN" dirty="0">
                <a:effectLst/>
              </a:rPr>
              <a:t> </a:t>
            </a:r>
            <a:r>
              <a:rPr lang="vi-VN" dirty="0" err="1">
                <a:effectLst/>
              </a:rPr>
              <a:t>nhóm</a:t>
            </a:r>
            <a:r>
              <a:rPr lang="vi-VN" dirty="0">
                <a:effectLst/>
              </a:rPr>
              <a:t> </a:t>
            </a:r>
            <a:r>
              <a:rPr lang="vi-VN" dirty="0" err="1">
                <a:effectLst/>
              </a:rPr>
              <a:t>macrolid</a:t>
            </a:r>
            <a:r>
              <a:rPr lang="vi-VN" dirty="0">
                <a:effectLst/>
              </a:rPr>
              <a:t> (</a:t>
            </a:r>
            <a:r>
              <a:rPr lang="vi-VN" dirty="0" err="1">
                <a:effectLst/>
              </a:rPr>
              <a:t>clindamycin</a:t>
            </a:r>
            <a:r>
              <a:rPr lang="vi-VN" dirty="0">
                <a:effectLst/>
              </a:rPr>
              <a:t>: 500 </a:t>
            </a:r>
            <a:r>
              <a:rPr lang="vi-VN" dirty="0" err="1">
                <a:effectLst/>
              </a:rPr>
              <a:t>mg</a:t>
            </a:r>
            <a:r>
              <a:rPr lang="vi-VN" dirty="0">
                <a:effectLst/>
              </a:rPr>
              <a:t> x 2 </a:t>
            </a:r>
            <a:r>
              <a:rPr lang="vi-VN" dirty="0" err="1">
                <a:effectLst/>
              </a:rPr>
              <a:t>lần</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azithromycin</a:t>
            </a:r>
            <a:r>
              <a:rPr lang="vi-VN" dirty="0">
                <a:effectLst/>
              </a:rPr>
              <a:t> 500 </a:t>
            </a:r>
            <a:r>
              <a:rPr lang="vi-VN" dirty="0" err="1">
                <a:effectLst/>
              </a:rPr>
              <a:t>mg</a:t>
            </a:r>
            <a:r>
              <a:rPr lang="vi-VN" dirty="0">
                <a:effectLst/>
              </a:rPr>
              <a:t>/</a:t>
            </a:r>
            <a:r>
              <a:rPr lang="vi-VN" dirty="0" err="1">
                <a:effectLst/>
              </a:rPr>
              <a:t>ngày</a:t>
            </a:r>
            <a:r>
              <a:rPr lang="vi-VN" dirty="0">
                <a:effectLst/>
              </a:rPr>
              <a:t>).</a:t>
            </a:r>
          </a:p>
          <a:p>
            <a:r>
              <a:rPr lang="vi-VN" dirty="0">
                <a:effectLst/>
              </a:rPr>
              <a:t>+ </a:t>
            </a:r>
            <a:r>
              <a:rPr lang="vi-VN" dirty="0" err="1">
                <a:effectLst/>
              </a:rPr>
              <a:t>Nếu</a:t>
            </a:r>
            <a:r>
              <a:rPr lang="vi-VN" dirty="0">
                <a:effectLst/>
              </a:rPr>
              <a:t> không </a:t>
            </a:r>
            <a:r>
              <a:rPr lang="vi-VN" dirty="0" err="1">
                <a:effectLst/>
              </a:rPr>
              <a:t>uống</a:t>
            </a:r>
            <a:r>
              <a:rPr lang="vi-VN" dirty="0">
                <a:effectLst/>
              </a:rPr>
              <a:t> </a:t>
            </a:r>
            <a:r>
              <a:rPr lang="vi-VN" dirty="0" err="1">
                <a:effectLst/>
              </a:rPr>
              <a:t>được</a:t>
            </a:r>
            <a:r>
              <a:rPr lang="vi-VN" dirty="0">
                <a:effectLst/>
              </a:rPr>
              <a:t>: </a:t>
            </a:r>
            <a:r>
              <a:rPr lang="vi-VN" dirty="0" err="1">
                <a:effectLst/>
              </a:rPr>
              <a:t>amoxicilin</a:t>
            </a:r>
            <a:r>
              <a:rPr lang="vi-VN" dirty="0">
                <a:effectLst/>
              </a:rPr>
              <a:t> - </a:t>
            </a:r>
            <a:r>
              <a:rPr lang="vi-VN" dirty="0" err="1">
                <a:effectLst/>
              </a:rPr>
              <a:t>acid</a:t>
            </a:r>
            <a:r>
              <a:rPr lang="vi-VN" dirty="0">
                <a:effectLst/>
              </a:rPr>
              <a:t> </a:t>
            </a:r>
            <a:r>
              <a:rPr lang="vi-VN" dirty="0" err="1">
                <a:effectLst/>
              </a:rPr>
              <a:t>clavulanic</a:t>
            </a:r>
            <a:r>
              <a:rPr lang="vi-VN" dirty="0">
                <a:effectLst/>
              </a:rPr>
              <a:t>: 1g x 3 </a:t>
            </a:r>
            <a:r>
              <a:rPr lang="vi-VN" dirty="0" err="1">
                <a:effectLst/>
              </a:rPr>
              <a:t>lần</a:t>
            </a:r>
            <a:r>
              <a:rPr lang="vi-VN" dirty="0">
                <a:effectLst/>
              </a:rPr>
              <a:t>/</a:t>
            </a:r>
            <a:r>
              <a:rPr lang="vi-VN" dirty="0" err="1">
                <a:effectLst/>
              </a:rPr>
              <a:t>ngày</a:t>
            </a:r>
            <a:r>
              <a:rPr lang="vi-VN" dirty="0">
                <a:effectLst/>
              </a:rPr>
              <a:t> (tiêm </a:t>
            </a:r>
            <a:r>
              <a:rPr lang="vi-VN" dirty="0" err="1">
                <a:effectLst/>
              </a:rPr>
              <a:t>tĩnh</a:t>
            </a:r>
            <a:r>
              <a:rPr lang="vi-VN" dirty="0">
                <a:effectLst/>
              </a:rPr>
              <a:t> </a:t>
            </a:r>
            <a:r>
              <a:rPr lang="vi-VN" dirty="0" err="1">
                <a:effectLst/>
              </a:rPr>
              <a:t>mạch</a:t>
            </a:r>
            <a:r>
              <a:rPr lang="vi-VN" dirty="0">
                <a:effectLst/>
              </a:rPr>
              <a:t>) </a:t>
            </a:r>
            <a:r>
              <a:rPr lang="vi-VN" dirty="0" err="1">
                <a:effectLst/>
              </a:rPr>
              <a:t>kết</a:t>
            </a:r>
            <a:r>
              <a:rPr lang="vi-VN" dirty="0">
                <a:effectLst/>
              </a:rPr>
              <a:t> </a:t>
            </a:r>
            <a:r>
              <a:rPr lang="vi-VN" dirty="0" err="1">
                <a:effectLst/>
              </a:rPr>
              <a:t>hợp</a:t>
            </a:r>
            <a:r>
              <a:rPr lang="vi-VN" dirty="0">
                <a:effectLst/>
              </a:rPr>
              <a:t> </a:t>
            </a:r>
            <a:r>
              <a:rPr lang="vi-VN" dirty="0" err="1">
                <a:effectLst/>
              </a:rPr>
              <a:t>với</a:t>
            </a:r>
            <a:r>
              <a:rPr lang="vi-VN" dirty="0">
                <a:effectLst/>
              </a:rPr>
              <a:t> 1 </a:t>
            </a:r>
            <a:r>
              <a:rPr lang="vi-VN" dirty="0" err="1">
                <a:effectLst/>
              </a:rPr>
              <a:t>thuốc</a:t>
            </a:r>
            <a:r>
              <a:rPr lang="vi-VN" dirty="0">
                <a:effectLst/>
              </a:rPr>
              <a:t> </a:t>
            </a:r>
            <a:r>
              <a:rPr lang="vi-VN" dirty="0" err="1">
                <a:effectLst/>
              </a:rPr>
              <a:t>nhóm</a:t>
            </a:r>
            <a:r>
              <a:rPr lang="vi-VN" dirty="0">
                <a:effectLst/>
              </a:rPr>
              <a:t> </a:t>
            </a:r>
            <a:r>
              <a:rPr lang="vi-VN" dirty="0" err="1">
                <a:effectLst/>
              </a:rPr>
              <a:t>macrolid</a:t>
            </a:r>
            <a:r>
              <a:rPr lang="vi-VN" dirty="0">
                <a:effectLst/>
              </a:rPr>
              <a:t> </a:t>
            </a:r>
            <a:r>
              <a:rPr lang="vi-VN" dirty="0" err="1">
                <a:effectLst/>
              </a:rPr>
              <a:t>dùng</a:t>
            </a:r>
            <a:r>
              <a:rPr lang="vi-VN" dirty="0">
                <a:effectLst/>
              </a:rPr>
              <a:t> theo </a:t>
            </a:r>
            <a:r>
              <a:rPr lang="vi-VN" dirty="0" err="1">
                <a:effectLst/>
              </a:rPr>
              <a:t>đường</a:t>
            </a:r>
            <a:r>
              <a:rPr lang="vi-VN" dirty="0">
                <a:effectLst/>
              </a:rPr>
              <a:t> </a:t>
            </a:r>
            <a:r>
              <a:rPr lang="vi-VN" dirty="0" err="1">
                <a:effectLst/>
              </a:rPr>
              <a:t>tĩnh</a:t>
            </a:r>
            <a:r>
              <a:rPr lang="vi-VN" dirty="0">
                <a:effectLst/>
              </a:rPr>
              <a:t> </a:t>
            </a:r>
            <a:r>
              <a:rPr lang="vi-VN" dirty="0" err="1">
                <a:effectLst/>
              </a:rPr>
              <a:t>mạch</a:t>
            </a:r>
            <a:r>
              <a:rPr lang="vi-VN" dirty="0">
                <a:effectLst/>
              </a:rPr>
              <a:t> (</a:t>
            </a:r>
            <a:r>
              <a:rPr lang="vi-VN" dirty="0" err="1">
                <a:effectLst/>
              </a:rPr>
              <a:t>clindamycin</a:t>
            </a:r>
            <a:r>
              <a:rPr lang="vi-VN" dirty="0">
                <a:effectLst/>
              </a:rPr>
              <a:t>: 500 </a:t>
            </a:r>
            <a:r>
              <a:rPr lang="vi-VN" dirty="0" err="1">
                <a:effectLst/>
              </a:rPr>
              <a:t>mg</a:t>
            </a:r>
            <a:r>
              <a:rPr lang="vi-VN" dirty="0">
                <a:effectLst/>
              </a:rPr>
              <a:t> x 2 </a:t>
            </a:r>
            <a:r>
              <a:rPr lang="vi-VN" dirty="0" err="1">
                <a:effectLst/>
              </a:rPr>
              <a:t>lần</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azithromycine</a:t>
            </a:r>
            <a:r>
              <a:rPr lang="vi-VN" dirty="0">
                <a:effectLst/>
              </a:rPr>
              <a:t> 500 </a:t>
            </a:r>
            <a:r>
              <a:rPr lang="vi-VN" dirty="0" err="1">
                <a:effectLst/>
              </a:rPr>
              <a:t>mg</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levofloxacin</a:t>
            </a:r>
            <a:r>
              <a:rPr lang="vi-VN" dirty="0">
                <a:effectLst/>
              </a:rPr>
              <a:t> 750 </a:t>
            </a:r>
            <a:r>
              <a:rPr lang="vi-VN" dirty="0" err="1">
                <a:effectLst/>
              </a:rPr>
              <a:t>mg</a:t>
            </a:r>
            <a:r>
              <a:rPr lang="vi-VN" dirty="0">
                <a:effectLst/>
              </a:rPr>
              <a:t>/</a:t>
            </a:r>
            <a:r>
              <a:rPr lang="vi-VN" dirty="0" err="1">
                <a:effectLst/>
              </a:rPr>
              <a:t>ngày</a:t>
            </a:r>
            <a:r>
              <a:rPr lang="vi-VN" dirty="0">
                <a:effectLst/>
              </a:rPr>
              <a:t> </a:t>
            </a:r>
            <a:r>
              <a:rPr lang="vi-VN" dirty="0" err="1">
                <a:effectLst/>
              </a:rPr>
              <a:t>hoặc</a:t>
            </a:r>
            <a:r>
              <a:rPr lang="vi-VN" dirty="0">
                <a:effectLst/>
              </a:rPr>
              <a:t> </a:t>
            </a:r>
            <a:r>
              <a:rPr lang="vi-VN" dirty="0" err="1">
                <a:effectLst/>
              </a:rPr>
              <a:t>moxifloxacin</a:t>
            </a:r>
            <a:r>
              <a:rPr lang="vi-VN" dirty="0">
                <a:effectLst/>
              </a:rPr>
              <a:t> 400 </a:t>
            </a:r>
            <a:r>
              <a:rPr lang="vi-VN" dirty="0" err="1">
                <a:effectLst/>
              </a:rPr>
              <a:t>mg</a:t>
            </a:r>
            <a:r>
              <a:rPr lang="vi-VN" dirty="0">
                <a:effectLst/>
              </a:rPr>
              <a:t>/</a:t>
            </a:r>
            <a:r>
              <a:rPr lang="vi-VN" dirty="0" err="1">
                <a:effectLst/>
              </a:rPr>
              <a:t>ngày</a:t>
            </a:r>
            <a:r>
              <a:rPr lang="vi-VN" dirty="0">
                <a:effectLst/>
              </a:rPr>
              <a:t>.</a:t>
            </a:r>
          </a:p>
          <a:p>
            <a:r>
              <a:rPr lang="vi-VN" dirty="0">
                <a:effectLst/>
              </a:rPr>
              <a:t>- </a:t>
            </a:r>
            <a:r>
              <a:rPr lang="vi-VN" dirty="0" err="1">
                <a:effectLst/>
              </a:rPr>
              <a:t>Đảm</a:t>
            </a:r>
            <a:r>
              <a:rPr lang="vi-VN" dirty="0">
                <a:effectLst/>
              </a:rPr>
              <a:t> </a:t>
            </a:r>
            <a:r>
              <a:rPr lang="vi-VN" dirty="0" err="1">
                <a:effectLst/>
              </a:rPr>
              <a:t>bảo</a:t>
            </a:r>
            <a:r>
              <a:rPr lang="vi-VN" dirty="0">
                <a:effectLst/>
              </a:rPr>
              <a:t> cân </a:t>
            </a:r>
            <a:r>
              <a:rPr lang="vi-VN" dirty="0" err="1">
                <a:effectLst/>
              </a:rPr>
              <a:t>bằng</a:t>
            </a:r>
            <a:r>
              <a:rPr lang="vi-VN" dirty="0">
                <a:effectLst/>
              </a:rPr>
              <a:t> </a:t>
            </a:r>
            <a:r>
              <a:rPr lang="vi-VN" dirty="0" err="1">
                <a:effectLst/>
              </a:rPr>
              <a:t>nước</a:t>
            </a:r>
            <a:r>
              <a:rPr lang="vi-VN" dirty="0">
                <a:effectLst/>
              </a:rPr>
              <a:t> - </a:t>
            </a:r>
            <a:r>
              <a:rPr lang="vi-VN" dirty="0" err="1">
                <a:effectLst/>
              </a:rPr>
              <a:t>điện</a:t>
            </a:r>
            <a:r>
              <a:rPr lang="vi-VN" dirty="0">
                <a:effectLst/>
              </a:rPr>
              <a:t> </a:t>
            </a:r>
            <a:r>
              <a:rPr lang="vi-VN" dirty="0" err="1">
                <a:effectLst/>
              </a:rPr>
              <a:t>giải</a:t>
            </a:r>
            <a:r>
              <a:rPr lang="vi-VN" dirty="0">
                <a:effectLst/>
              </a:rPr>
              <a:t> </a:t>
            </a:r>
            <a:r>
              <a:rPr lang="vi-VN" dirty="0" err="1">
                <a:effectLst/>
              </a:rPr>
              <a:t>và</a:t>
            </a:r>
            <a:r>
              <a:rPr lang="vi-VN" dirty="0">
                <a:effectLst/>
              </a:rPr>
              <a:t> thăng </a:t>
            </a:r>
            <a:r>
              <a:rPr lang="vi-VN" dirty="0" err="1">
                <a:effectLst/>
              </a:rPr>
              <a:t>bằng</a:t>
            </a:r>
            <a:r>
              <a:rPr lang="vi-VN" dirty="0">
                <a:effectLst/>
              </a:rPr>
              <a:t> </a:t>
            </a:r>
            <a:r>
              <a:rPr lang="vi-VN" dirty="0" err="1">
                <a:effectLst/>
              </a:rPr>
              <a:t>kiềm</a:t>
            </a:r>
            <a:r>
              <a:rPr lang="vi-VN" dirty="0">
                <a:effectLst/>
              </a:rPr>
              <a:t> - toan.</a:t>
            </a:r>
          </a:p>
          <a:p>
            <a:r>
              <a:rPr lang="vi-VN" dirty="0">
                <a:effectLst/>
              </a:rPr>
              <a:t>- </a:t>
            </a:r>
            <a:r>
              <a:rPr lang="vi-VN" dirty="0" err="1">
                <a:effectLst/>
              </a:rPr>
              <a:t>Dùng</a:t>
            </a:r>
            <a:r>
              <a:rPr lang="vi-VN" dirty="0">
                <a:effectLst/>
              </a:rPr>
              <a:t> </a:t>
            </a:r>
            <a:r>
              <a:rPr lang="vi-VN" dirty="0" err="1">
                <a:effectLst/>
              </a:rPr>
              <a:t>thuốc</a:t>
            </a:r>
            <a:r>
              <a:rPr lang="vi-VN" dirty="0">
                <a:effectLst/>
              </a:rPr>
              <a:t> </a:t>
            </a:r>
            <a:r>
              <a:rPr lang="vi-VN" dirty="0" err="1">
                <a:effectLst/>
              </a:rPr>
              <a:t>hạ</a:t>
            </a:r>
            <a:r>
              <a:rPr lang="vi-VN" dirty="0">
                <a:effectLst/>
              </a:rPr>
              <a:t> </a:t>
            </a:r>
            <a:r>
              <a:rPr lang="vi-VN" dirty="0" err="1">
                <a:effectLst/>
              </a:rPr>
              <a:t>sốt</a:t>
            </a:r>
            <a:r>
              <a:rPr lang="vi-VN" dirty="0">
                <a:effectLst/>
              </a:rPr>
              <a:t> khi </a:t>
            </a:r>
            <a:r>
              <a:rPr lang="vi-VN" dirty="0" err="1">
                <a:effectLst/>
              </a:rPr>
              <a:t>nhiệt</a:t>
            </a:r>
            <a:r>
              <a:rPr lang="vi-VN" dirty="0">
                <a:effectLst/>
              </a:rPr>
              <a:t> </a:t>
            </a:r>
            <a:r>
              <a:rPr lang="vi-VN" dirty="0" err="1">
                <a:effectLst/>
              </a:rPr>
              <a:t>độ</a:t>
            </a:r>
            <a:r>
              <a:rPr lang="vi-VN" dirty="0">
                <a:effectLst/>
              </a:rPr>
              <a:t> &gt; 38,5</a:t>
            </a:r>
            <a:r>
              <a:rPr lang="vi-VN" baseline="30000" dirty="0">
                <a:effectLst/>
              </a:rPr>
              <a:t>o</a:t>
            </a:r>
            <a:r>
              <a:rPr lang="vi-VN" dirty="0">
                <a:effectLst/>
              </a:rPr>
              <a:t>C.</a:t>
            </a:r>
          </a:p>
          <a:p>
            <a:endParaRPr lang="en-US" dirty="0"/>
          </a:p>
          <a:p>
            <a:endParaRPr lang="en-US" dirty="0"/>
          </a:p>
        </p:txBody>
      </p:sp>
    </p:spTree>
    <p:extLst>
      <p:ext uri="{BB962C8B-B14F-4D97-AF65-F5344CB8AC3E}">
        <p14:creationId xmlns:p14="http://schemas.microsoft.com/office/powerpoint/2010/main" val="1578782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normAutofit fontScale="90000"/>
          </a:bodyPr>
          <a:lstStyle/>
          <a:p>
            <a:pPr algn="ctr"/>
            <a:r>
              <a:rPr lang="en-US" altLang="en-US" sz="3200" dirty="0" err="1">
                <a:latin typeface="+mn-lt"/>
                <a:ea typeface="ＭＳ Ｐゴシック" charset="-128"/>
              </a:rPr>
              <a:t>Bộ</a:t>
            </a:r>
            <a:r>
              <a:rPr lang="en-US" altLang="en-US" sz="3200" dirty="0">
                <a:latin typeface="+mn-lt"/>
                <a:ea typeface="ＭＳ Ｐゴシック" charset="-128"/>
              </a:rPr>
              <a:t> Y </a:t>
            </a:r>
            <a:r>
              <a:rPr lang="en-US" altLang="en-US" sz="3200" dirty="0" err="1">
                <a:latin typeface="+mn-lt"/>
                <a:ea typeface="ＭＳ Ｐゴシック" charset="-128"/>
              </a:rPr>
              <a:t>Tế</a:t>
            </a:r>
            <a:r>
              <a:rPr lang="en-US" altLang="en-US" sz="3200" dirty="0">
                <a:latin typeface="+mn-lt"/>
                <a:ea typeface="ＭＳ Ｐゴシック" charset="-128"/>
              </a:rPr>
              <a:t> 2015</a:t>
            </a:r>
            <a:br>
              <a:rPr lang="en-US" altLang="en-US" sz="3200" dirty="0">
                <a:latin typeface="+mn-lt"/>
                <a:ea typeface="ＭＳ Ｐゴシック" charset="-128"/>
              </a:rPr>
            </a:br>
            <a:r>
              <a:rPr lang="vi-VN" altLang="en-US" sz="3200" dirty="0" err="1">
                <a:latin typeface="+mn-lt"/>
                <a:ea typeface="ＭＳ Ｐゴシック" charset="-128"/>
              </a:rPr>
              <a:t>Điều</a:t>
            </a:r>
            <a:r>
              <a:rPr lang="vi-VN" altLang="en-US" sz="3200" dirty="0">
                <a:latin typeface="+mn-lt"/>
                <a:ea typeface="ＭＳ Ｐゴシック" charset="-128"/>
              </a:rPr>
              <a:t> </a:t>
            </a:r>
            <a:r>
              <a:rPr lang="vi-VN" altLang="en-US" sz="3200" dirty="0" err="1">
                <a:latin typeface="+mn-lt"/>
                <a:ea typeface="ＭＳ Ｐゴシック" charset="-128"/>
              </a:rPr>
              <a:t>trị</a:t>
            </a:r>
            <a:r>
              <a:rPr lang="vi-VN" altLang="en-US" sz="3200" dirty="0">
                <a:latin typeface="+mn-lt"/>
                <a:ea typeface="ＭＳ Ｐゴシック" charset="-128"/>
              </a:rPr>
              <a:t> viêm </a:t>
            </a:r>
            <a:r>
              <a:rPr lang="vi-VN" altLang="en-US" sz="3200" dirty="0" err="1">
                <a:latin typeface="+mn-lt"/>
                <a:ea typeface="ＭＳ Ｐゴシック" charset="-128"/>
              </a:rPr>
              <a:t>phổi</a:t>
            </a:r>
            <a:r>
              <a:rPr lang="vi-VN" altLang="en-US" sz="3200" dirty="0">
                <a:latin typeface="+mn-lt"/>
                <a:ea typeface="ＭＳ Ｐゴシック" charset="-128"/>
              </a:rPr>
              <a:t> </a:t>
            </a:r>
            <a:r>
              <a:rPr lang="vi-VN" altLang="en-US" sz="3200" dirty="0" err="1">
                <a:latin typeface="+mn-lt"/>
                <a:ea typeface="ＭＳ Ｐゴシック" charset="-128"/>
              </a:rPr>
              <a:t>cộng</a:t>
            </a:r>
            <a:r>
              <a:rPr lang="vi-VN" altLang="en-US" sz="3200" dirty="0">
                <a:latin typeface="+mn-lt"/>
                <a:ea typeface="ＭＳ Ｐゴシック" charset="-128"/>
              </a:rPr>
              <a:t> </a:t>
            </a:r>
            <a:r>
              <a:rPr lang="vi-VN" altLang="en-US" sz="3200" dirty="0" err="1">
                <a:latin typeface="+mn-lt"/>
                <a:ea typeface="ＭＳ Ｐゴシック" charset="-128"/>
              </a:rPr>
              <a:t>đồng</a:t>
            </a:r>
            <a:r>
              <a:rPr lang="vi-VN" altLang="en-US" sz="3200" dirty="0">
                <a:latin typeface="+mn-lt"/>
                <a:ea typeface="ＭＳ Ｐゴシック" charset="-128"/>
              </a:rPr>
              <a:t> </a:t>
            </a:r>
            <a:r>
              <a:rPr lang="vi-VN" altLang="en-US" sz="3200" dirty="0" err="1">
                <a:latin typeface="+mn-lt"/>
                <a:ea typeface="ＭＳ Ｐゴシック" charset="-128"/>
              </a:rPr>
              <a:t>nặng</a:t>
            </a:r>
            <a:br>
              <a:rPr lang="vi-VN" altLang="en-US" sz="3200" dirty="0">
                <a:latin typeface="+mn-lt"/>
                <a:ea typeface="ＭＳ Ｐゴシック" charset="-128"/>
              </a:rPr>
            </a:br>
            <a:r>
              <a:rPr lang="vi-VN" altLang="en-US" sz="3200" dirty="0">
                <a:latin typeface="+mn-lt"/>
                <a:ea typeface="ＭＳ Ｐゴシック" charset="-128"/>
              </a:rPr>
              <a:t>(</a:t>
            </a:r>
            <a:r>
              <a:rPr altLang="en-US" sz="3200" noProof="1">
                <a:latin typeface="+mn-lt"/>
                <a:ea typeface="ＭＳ Ｐゴシック" charset="-128"/>
              </a:rPr>
              <a:t>CURB65 = 3-5 điểm)</a:t>
            </a:r>
            <a:endParaRPr lang="en-US" altLang="en-US" sz="3200" dirty="0">
              <a:latin typeface="+mn-lt"/>
              <a:ea typeface="ＭＳ Ｐゴシック" charset="-128"/>
            </a:endParaRPr>
          </a:p>
        </p:txBody>
      </p:sp>
      <p:sp>
        <p:nvSpPr>
          <p:cNvPr id="92162" name="Content Placeholder 2"/>
          <p:cNvSpPr>
            <a:spLocks noGrp="1"/>
          </p:cNvSpPr>
          <p:nvPr>
            <p:ph idx="1"/>
          </p:nvPr>
        </p:nvSpPr>
        <p:spPr>
          <a:xfrm>
            <a:off x="1981200" y="1798638"/>
            <a:ext cx="8229600" cy="4525963"/>
          </a:xfrm>
        </p:spPr>
        <p:txBody>
          <a:bodyPr/>
          <a:lstStyle/>
          <a:p>
            <a:pPr marL="514350" indent="-514350">
              <a:buClr>
                <a:schemeClr val="bg1"/>
              </a:buClr>
              <a:buFont typeface="Corbel" charset="0"/>
              <a:buAutoNum type="arabicPeriod"/>
            </a:pPr>
            <a:r>
              <a:rPr altLang="en-US" noProof="1">
                <a:ea typeface="ＭＳ Ｐゴシック" charset="-128"/>
              </a:rPr>
              <a:t>Amoxicilin-clavulanat 1-2g x 3 /ngày TM + clarithromycin 500 mg x 2 /ngày TM</a:t>
            </a:r>
          </a:p>
          <a:p>
            <a:pPr marL="514350" indent="-514350">
              <a:buClr>
                <a:schemeClr val="bg1"/>
              </a:buClr>
              <a:buFont typeface="Corbel" charset="0"/>
              <a:buAutoNum type="arabicPeriod"/>
            </a:pPr>
            <a:r>
              <a:rPr altLang="en-US" noProof="1">
                <a:ea typeface="ＭＳ Ｐゴシック" charset="-128"/>
              </a:rPr>
              <a:t>Penicilin G 1- 2g x 4 lần/ngày + levofloxacin 500 mg x 2 lần/ngày TTM hoặc ciprofloxacin 400 mg x 2 lần/ngày TTM</a:t>
            </a:r>
          </a:p>
          <a:p>
            <a:pPr marL="514350" indent="-514350">
              <a:buClr>
                <a:schemeClr val="bg1"/>
              </a:buClr>
              <a:buFont typeface="Corbel" charset="0"/>
              <a:buAutoNum type="arabicPeriod"/>
            </a:pPr>
            <a:r>
              <a:rPr altLang="en-US" noProof="1">
                <a:ea typeface="ＭＳ Ｐゴシック" charset="-128"/>
              </a:rPr>
              <a:t>Cefuroxim 1,5g x 3/ngày hoặc cefotaxim 1g x 3/ngày hoặc ceftriaxon 2 g/ngày TM + clarithromycin 500 mg x 2/ngày TM. </a:t>
            </a:r>
          </a:p>
          <a:p>
            <a:pPr marL="514350" indent="-514350">
              <a:buNone/>
            </a:pPr>
            <a:endParaRPr altLang="en-US" noProof="1">
              <a:ea typeface="ＭＳ Ｐゴシック" charset="-128"/>
            </a:endParaRPr>
          </a:p>
        </p:txBody>
      </p:sp>
      <p:sp>
        <p:nvSpPr>
          <p:cNvPr id="92163" name="TextBox 1"/>
          <p:cNvSpPr txBox="1">
            <a:spLocks noChangeArrowheads="1"/>
          </p:cNvSpPr>
          <p:nvPr/>
        </p:nvSpPr>
        <p:spPr bwMode="auto">
          <a:xfrm>
            <a:off x="5410201" y="6343687"/>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vi-VN" altLang="en-US">
                <a:solidFill>
                  <a:prstClr val="white"/>
                </a:solidFill>
              </a:rPr>
              <a:t>Bộ Y Tế 2015</a:t>
            </a:r>
            <a:endParaRPr lang="en-US" altLang="en-US">
              <a:solidFill>
                <a:prstClr val="white"/>
              </a:solidFill>
            </a:endParaRPr>
          </a:p>
        </p:txBody>
      </p:sp>
    </p:spTree>
    <p:custDataLst>
      <p:tags r:id="rId1"/>
    </p:custDataLst>
    <p:extLst>
      <p:ext uri="{BB962C8B-B14F-4D97-AF65-F5344CB8AC3E}">
        <p14:creationId xmlns:p14="http://schemas.microsoft.com/office/powerpoint/2010/main" val="2767484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Content Placeholder 2"/>
          <p:cNvSpPr>
            <a:spLocks noGrp="1"/>
          </p:cNvSpPr>
          <p:nvPr>
            <p:ph idx="1"/>
          </p:nvPr>
        </p:nvSpPr>
        <p:spPr>
          <a:xfrm>
            <a:off x="1981200" y="1798638"/>
            <a:ext cx="8229600" cy="4525963"/>
          </a:xfrm>
        </p:spPr>
        <p:txBody>
          <a:bodyPr/>
          <a:lstStyle/>
          <a:p>
            <a:pPr>
              <a:buClr>
                <a:schemeClr val="bg1"/>
              </a:buClr>
              <a:buFont typeface="Arial" charset="0"/>
              <a:buChar char="•"/>
            </a:pPr>
            <a:r>
              <a:rPr lang="en-US" altLang="en-US" noProof="1">
                <a:ea typeface="ＭＳ Ｐゴシック" charset="-128"/>
              </a:rPr>
              <a:t>BN</a:t>
            </a:r>
            <a:r>
              <a:rPr altLang="en-US" noProof="1">
                <a:ea typeface="ＭＳ Ｐゴシック" charset="-128"/>
              </a:rPr>
              <a:t> dị ứng penicilin sử dụng fluoroquinolon đường hô hấp và aztreonam</a:t>
            </a:r>
          </a:p>
          <a:p>
            <a:pPr>
              <a:buClr>
                <a:schemeClr val="bg1"/>
              </a:buClr>
              <a:buFont typeface="Arial" charset="0"/>
              <a:buChar char="•"/>
            </a:pPr>
            <a:r>
              <a:rPr altLang="en-US" noProof="1">
                <a:ea typeface="ＭＳ Ｐゴシック" charset="-128"/>
              </a:rPr>
              <a:t>Nếu nghi ngờ Legionella thêm levofloxacin (750mg/ngày) </a:t>
            </a:r>
          </a:p>
          <a:p>
            <a:pPr>
              <a:buClr>
                <a:schemeClr val="bg1"/>
              </a:buClr>
              <a:buFont typeface="Arial" charset="0"/>
              <a:buChar char="•"/>
            </a:pPr>
            <a:r>
              <a:rPr altLang="en-US" noProof="1">
                <a:ea typeface="ＭＳ Ｐゴシック" charset="-128"/>
              </a:rPr>
              <a:t>Nếu nghi do tụ cầu vàng kháng methicilin thêm vancomycin (1g/12 giờ) hoặc linezolid (600mg/12 giờ) </a:t>
            </a:r>
          </a:p>
          <a:p>
            <a:pPr>
              <a:buClr>
                <a:schemeClr val="tx1"/>
              </a:buClr>
              <a:buFont typeface="Arial" charset="0"/>
              <a:buChar char="•"/>
            </a:pPr>
            <a:endParaRPr altLang="en-US" noProof="1">
              <a:ea typeface="ＭＳ Ｐゴシック" charset="-128"/>
            </a:endParaRPr>
          </a:p>
        </p:txBody>
      </p:sp>
      <p:sp>
        <p:nvSpPr>
          <p:cNvPr id="93186" name="Title 1"/>
          <p:cNvSpPr>
            <a:spLocks noGrp="1"/>
          </p:cNvSpPr>
          <p:nvPr>
            <p:ph type="title"/>
          </p:nvPr>
        </p:nvSpPr>
        <p:spPr/>
        <p:txBody>
          <a:bodyPr>
            <a:normAutofit fontScale="90000"/>
          </a:bodyPr>
          <a:lstStyle/>
          <a:p>
            <a:pPr algn="ctr"/>
            <a:r>
              <a:rPr lang="en-US" altLang="en-US" sz="3200">
                <a:latin typeface="+mn-lt"/>
                <a:ea typeface="ＭＳ Ｐゴシック" charset="-128"/>
              </a:rPr>
              <a:t>Bộ Y Tế 2015</a:t>
            </a:r>
            <a:br>
              <a:rPr lang="en-US" altLang="en-US" sz="3200">
                <a:latin typeface="+mn-lt"/>
                <a:ea typeface="ＭＳ Ｐゴシック" charset="-128"/>
              </a:rPr>
            </a:br>
            <a:r>
              <a:rPr lang="vi-VN" altLang="en-US" sz="3200">
                <a:latin typeface="+mn-lt"/>
                <a:ea typeface="ＭＳ Ｐゴシック" charset="-128"/>
              </a:rPr>
              <a:t>Điều trị viêm phổi cộng đồng nặng</a:t>
            </a:r>
            <a:br>
              <a:rPr lang="vi-VN" altLang="en-US" sz="3200">
                <a:latin typeface="+mn-lt"/>
                <a:ea typeface="ＭＳ Ｐゴシック" charset="-128"/>
              </a:rPr>
            </a:br>
            <a:r>
              <a:rPr lang="vi-VN" altLang="en-US" sz="3200">
                <a:latin typeface="+mn-lt"/>
                <a:ea typeface="ＭＳ Ｐゴシック" charset="-128"/>
              </a:rPr>
              <a:t>(</a:t>
            </a:r>
            <a:r>
              <a:rPr altLang="en-US" sz="3200" noProof="1">
                <a:latin typeface="+mn-lt"/>
                <a:ea typeface="ＭＳ Ｐゴシック" charset="-128"/>
              </a:rPr>
              <a:t>CURB65 = 3-5 điểm)</a:t>
            </a:r>
            <a:endParaRPr lang="en-US" altLang="en-US" sz="3200">
              <a:latin typeface="+mn-lt"/>
              <a:ea typeface="ＭＳ Ｐゴシック" charset="-128"/>
            </a:endParaRPr>
          </a:p>
        </p:txBody>
      </p:sp>
      <p:sp>
        <p:nvSpPr>
          <p:cNvPr id="93187" name="TextBox 5"/>
          <p:cNvSpPr txBox="1">
            <a:spLocks noChangeArrowheads="1"/>
          </p:cNvSpPr>
          <p:nvPr/>
        </p:nvSpPr>
        <p:spPr bwMode="auto">
          <a:xfrm>
            <a:off x="5181601" y="6172200"/>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vi-VN" altLang="en-US">
                <a:solidFill>
                  <a:prstClr val="white"/>
                </a:solidFill>
              </a:rPr>
              <a:t>Bộ Y Tế 2015</a:t>
            </a:r>
            <a:endParaRPr lang="en-US" altLang="en-US">
              <a:solidFill>
                <a:prstClr val="white"/>
              </a:solidFill>
            </a:endParaRPr>
          </a:p>
        </p:txBody>
      </p:sp>
    </p:spTree>
    <p:custDataLst>
      <p:tags r:id="rId1"/>
    </p:custDataLst>
    <p:extLst>
      <p:ext uri="{BB962C8B-B14F-4D97-AF65-F5344CB8AC3E}">
        <p14:creationId xmlns:p14="http://schemas.microsoft.com/office/powerpoint/2010/main" val="601617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Content Placeholder 2"/>
          <p:cNvSpPr>
            <a:spLocks noGrp="1"/>
          </p:cNvSpPr>
          <p:nvPr>
            <p:ph idx="1"/>
          </p:nvPr>
        </p:nvSpPr>
        <p:spPr>
          <a:xfrm>
            <a:off x="1981201" y="1873250"/>
            <a:ext cx="8382000" cy="4451350"/>
          </a:xfrm>
        </p:spPr>
        <p:txBody>
          <a:bodyPr>
            <a:normAutofit/>
          </a:bodyPr>
          <a:lstStyle/>
          <a:p>
            <a:pPr marL="0" indent="0">
              <a:lnSpc>
                <a:spcPct val="150000"/>
              </a:lnSpc>
              <a:spcBef>
                <a:spcPts val="600"/>
              </a:spcBef>
              <a:buClr>
                <a:schemeClr val="bg1"/>
              </a:buClr>
              <a:buNone/>
            </a:pPr>
            <a:r>
              <a:rPr altLang="en-US" sz="2400" noProof="1">
                <a:ea typeface="Arial" charset="0"/>
                <a:cs typeface="Arial" charset="0"/>
              </a:rPr>
              <a:t>Nghi do Pseudomonas: Beta-lactam (piperacilin- tazobactam 4,5g x 3/ngày), cefepim (1g x 3/ngày), imipenem (1g x 3/ngày), hoặc meropenem (1g x 3/ngày), kết hợp với:</a:t>
            </a:r>
          </a:p>
          <a:p>
            <a:pPr>
              <a:lnSpc>
                <a:spcPct val="150000"/>
              </a:lnSpc>
              <a:spcBef>
                <a:spcPts val="600"/>
              </a:spcBef>
              <a:buClr>
                <a:schemeClr val="bg1"/>
              </a:buClr>
              <a:buFont typeface="Wingdings" charset="2"/>
              <a:buChar char="ü"/>
            </a:pPr>
            <a:r>
              <a:rPr altLang="en-US" sz="2400" noProof="1">
                <a:ea typeface="Arial" charset="0"/>
                <a:cs typeface="Arial" charset="0"/>
              </a:rPr>
              <a:t>Ciprofloxacin hoặc levofloxacin</a:t>
            </a:r>
          </a:p>
          <a:p>
            <a:pPr>
              <a:lnSpc>
                <a:spcPct val="150000"/>
              </a:lnSpc>
              <a:spcBef>
                <a:spcPts val="600"/>
              </a:spcBef>
              <a:buClr>
                <a:schemeClr val="bg1"/>
              </a:buClr>
              <a:buFont typeface="Wingdings" charset="2"/>
              <a:buChar char="ü"/>
            </a:pPr>
            <a:r>
              <a:rPr altLang="en-US" sz="2400" noProof="1">
                <a:ea typeface="Arial" charset="0"/>
                <a:cs typeface="Arial" charset="0"/>
              </a:rPr>
              <a:t>Aminoglycosid và azithromycin </a:t>
            </a:r>
          </a:p>
          <a:p>
            <a:pPr>
              <a:lnSpc>
                <a:spcPct val="150000"/>
              </a:lnSpc>
              <a:spcBef>
                <a:spcPts val="600"/>
              </a:spcBef>
              <a:buClr>
                <a:schemeClr val="bg1"/>
              </a:buClr>
              <a:buFont typeface="Wingdings" charset="2"/>
              <a:buChar char="ü"/>
            </a:pPr>
            <a:r>
              <a:rPr altLang="en-US" sz="2400" noProof="1">
                <a:ea typeface="Arial" charset="0"/>
                <a:cs typeface="Arial" charset="0"/>
              </a:rPr>
              <a:t>Aminoglycosid và fluoroquinolon có tác dụng với phế cầu</a:t>
            </a:r>
            <a:endParaRPr lang="vi-VN" altLang="en-US" sz="2400" noProof="1">
              <a:ea typeface="Arial" charset="0"/>
              <a:cs typeface="Arial" charset="0"/>
            </a:endParaRPr>
          </a:p>
          <a:p>
            <a:pPr>
              <a:lnSpc>
                <a:spcPct val="150000"/>
              </a:lnSpc>
              <a:spcBef>
                <a:spcPts val="600"/>
              </a:spcBef>
              <a:buClr>
                <a:schemeClr val="tx1"/>
              </a:buClr>
              <a:buFont typeface="Wingdings" charset="2"/>
              <a:buChar char="ü"/>
            </a:pPr>
            <a:endParaRPr altLang="en-US" sz="2400" noProof="1">
              <a:ea typeface="Arial" charset="0"/>
              <a:cs typeface="Arial" charset="0"/>
            </a:endParaRPr>
          </a:p>
        </p:txBody>
      </p:sp>
      <p:sp>
        <p:nvSpPr>
          <p:cNvPr id="94210" name="Title 1"/>
          <p:cNvSpPr>
            <a:spLocks noGrp="1"/>
          </p:cNvSpPr>
          <p:nvPr>
            <p:ph type="title"/>
          </p:nvPr>
        </p:nvSpPr>
        <p:spPr>
          <a:xfrm>
            <a:off x="1981200" y="381000"/>
            <a:ext cx="8229600" cy="1143000"/>
          </a:xfrm>
        </p:spPr>
        <p:txBody>
          <a:bodyPr>
            <a:normAutofit fontScale="90000"/>
          </a:bodyPr>
          <a:lstStyle/>
          <a:p>
            <a:pPr algn="ctr"/>
            <a:r>
              <a:rPr lang="en-US" altLang="en-US" sz="3200">
                <a:latin typeface="+mn-lt"/>
                <a:ea typeface="ＭＳ Ｐゴシック" charset="-128"/>
              </a:rPr>
              <a:t>Bộ Y Tế</a:t>
            </a:r>
            <a:br>
              <a:rPr lang="en-US" altLang="en-US" sz="3200">
                <a:latin typeface="+mn-lt"/>
                <a:ea typeface="ＭＳ Ｐゴシック" charset="-128"/>
              </a:rPr>
            </a:br>
            <a:r>
              <a:rPr lang="vi-VN" altLang="en-US" sz="3200">
                <a:latin typeface="+mn-lt"/>
                <a:ea typeface="ＭＳ Ｐゴシック" charset="-128"/>
              </a:rPr>
              <a:t>Điều </a:t>
            </a:r>
            <a:r>
              <a:rPr lang="vi-VN" altLang="en-US" sz="3200" dirty="0">
                <a:latin typeface="+mn-lt"/>
                <a:ea typeface="ＭＳ Ｐゴシック" charset="-128"/>
              </a:rPr>
              <a:t>trị viêm phổi cộng đồng nặng</a:t>
            </a:r>
            <a:br>
              <a:rPr lang="vi-VN" altLang="en-US" sz="3200" dirty="0">
                <a:latin typeface="+mn-lt"/>
                <a:ea typeface="ＭＳ Ｐゴシック" charset="-128"/>
              </a:rPr>
            </a:br>
            <a:r>
              <a:rPr lang="vi-VN" altLang="en-US" sz="3200" dirty="0">
                <a:latin typeface="+mn-lt"/>
                <a:ea typeface="ＭＳ Ｐゴシック" charset="-128"/>
              </a:rPr>
              <a:t>(</a:t>
            </a:r>
            <a:r>
              <a:rPr altLang="en-US" sz="3200" noProof="1">
                <a:latin typeface="+mn-lt"/>
                <a:ea typeface="ＭＳ Ｐゴシック" charset="-128"/>
              </a:rPr>
              <a:t>CURB65 = 3-5 điểm)</a:t>
            </a:r>
            <a:endParaRPr lang="en-US" altLang="en-US" sz="3200" dirty="0">
              <a:latin typeface="+mn-lt"/>
              <a:ea typeface="ＭＳ Ｐゴシック" charset="-128"/>
            </a:endParaRPr>
          </a:p>
        </p:txBody>
      </p:sp>
      <p:sp>
        <p:nvSpPr>
          <p:cNvPr id="94211" name="TextBox 5"/>
          <p:cNvSpPr txBox="1">
            <a:spLocks noChangeArrowheads="1"/>
          </p:cNvSpPr>
          <p:nvPr/>
        </p:nvSpPr>
        <p:spPr bwMode="auto">
          <a:xfrm>
            <a:off x="5257801" y="6357755"/>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vi-VN" altLang="en-US">
                <a:solidFill>
                  <a:prstClr val="white"/>
                </a:solidFill>
              </a:rPr>
              <a:t>Bộ Y Tế 2015</a:t>
            </a:r>
            <a:endParaRPr lang="en-US" altLang="en-US">
              <a:solidFill>
                <a:prstClr val="white"/>
              </a:solidFill>
            </a:endParaRPr>
          </a:p>
        </p:txBody>
      </p:sp>
    </p:spTree>
    <p:custDataLst>
      <p:tags r:id="rId1"/>
    </p:custDataLst>
    <p:extLst>
      <p:ext uri="{BB962C8B-B14F-4D97-AF65-F5344CB8AC3E}">
        <p14:creationId xmlns:p14="http://schemas.microsoft.com/office/powerpoint/2010/main" val="1048808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05001"/>
            <a:ext cx="8229600" cy="4525963"/>
          </a:xfrm>
        </p:spPr>
        <p:txBody>
          <a:bodyPr/>
          <a:lstStyle/>
          <a:p>
            <a:pPr marL="0" indent="0">
              <a:buNone/>
            </a:pPr>
            <a:r>
              <a:rPr lang="vi-VN" dirty="0">
                <a:ea typeface="Arial" charset="0"/>
                <a:cs typeface="Arial" charset="0"/>
              </a:rPr>
              <a:t>Yếu tố nguy cơ của nhiễm Pseudomonas </a:t>
            </a:r>
            <a:endParaRPr lang="en-US" dirty="0">
              <a:ea typeface="Arial" charset="0"/>
              <a:cs typeface="Arial" charset="0"/>
            </a:endParaRPr>
          </a:p>
          <a:p>
            <a:pPr>
              <a:buClr>
                <a:schemeClr val="bg1"/>
              </a:buClr>
              <a:buFont typeface="Arial" charset="0"/>
              <a:buChar char="•"/>
            </a:pPr>
            <a:r>
              <a:rPr lang="en-US" dirty="0">
                <a:ea typeface="Arial" charset="0"/>
                <a:cs typeface="Arial" charset="0"/>
              </a:rPr>
              <a:t>D</a:t>
            </a:r>
            <a:r>
              <a:rPr lang="vi-VN" dirty="0">
                <a:ea typeface="Arial" charset="0"/>
                <a:cs typeface="Arial" charset="0"/>
              </a:rPr>
              <a:t>ùng </a:t>
            </a:r>
            <a:r>
              <a:rPr lang="en-US" dirty="0">
                <a:ea typeface="Arial" charset="0"/>
                <a:cs typeface="Arial" charset="0"/>
              </a:rPr>
              <a:t>corticosteroids</a:t>
            </a:r>
          </a:p>
          <a:p>
            <a:pPr>
              <a:buClr>
                <a:schemeClr val="bg1"/>
              </a:buClr>
              <a:buFont typeface="Arial" charset="0"/>
              <a:buChar char="•"/>
            </a:pPr>
            <a:r>
              <a:rPr lang="en-US" dirty="0">
                <a:ea typeface="Arial" charset="0"/>
                <a:cs typeface="Arial" charset="0"/>
              </a:rPr>
              <a:t>D</a:t>
            </a:r>
            <a:r>
              <a:rPr lang="vi-VN" dirty="0">
                <a:ea typeface="Arial" charset="0"/>
                <a:cs typeface="Arial" charset="0"/>
              </a:rPr>
              <a:t>ùng KS phổ rộng hơn 1 tuần trong tháng gần nhất</a:t>
            </a:r>
          </a:p>
          <a:p>
            <a:pPr>
              <a:buClr>
                <a:schemeClr val="bg1"/>
              </a:buClr>
              <a:buFont typeface="Arial" charset="0"/>
              <a:buChar char="•"/>
            </a:pPr>
            <a:r>
              <a:rPr lang="vi-VN" dirty="0">
                <a:ea typeface="Arial" charset="0"/>
                <a:cs typeface="Arial" charset="0"/>
              </a:rPr>
              <a:t>Suy dinh dưỡng</a:t>
            </a:r>
          </a:p>
          <a:p>
            <a:pPr>
              <a:buClr>
                <a:schemeClr val="bg1"/>
              </a:buClr>
              <a:buFont typeface="Arial" charset="0"/>
              <a:buChar char="•"/>
            </a:pPr>
            <a:r>
              <a:rPr lang="vi-VN" dirty="0">
                <a:ea typeface="Arial" charset="0"/>
                <a:cs typeface="Arial" charset="0"/>
              </a:rPr>
              <a:t>Bệnh phổi cấu trúc như giãn phế quản</a:t>
            </a:r>
          </a:p>
          <a:p>
            <a:pPr marL="0" indent="0">
              <a:lnSpc>
                <a:spcPct val="100000"/>
              </a:lnSpc>
              <a:spcBef>
                <a:spcPts val="0"/>
              </a:spcBef>
              <a:buNone/>
              <a:defRPr/>
            </a:pPr>
            <a:endParaRPr lang="vi-VN" dirty="0"/>
          </a:p>
        </p:txBody>
      </p:sp>
      <p:sp>
        <p:nvSpPr>
          <p:cNvPr id="4" name="Title 1"/>
          <p:cNvSpPr>
            <a:spLocks noGrp="1"/>
          </p:cNvSpPr>
          <p:nvPr>
            <p:ph type="title"/>
          </p:nvPr>
        </p:nvSpPr>
        <p:spPr>
          <a:xfrm>
            <a:off x="1752600" y="381000"/>
            <a:ext cx="8229600" cy="1143000"/>
          </a:xfrm>
        </p:spPr>
        <p:txBody>
          <a:bodyPr>
            <a:normAutofit fontScale="90000"/>
          </a:bodyPr>
          <a:lstStyle/>
          <a:p>
            <a:pPr algn="ctr"/>
            <a:r>
              <a:rPr lang="en-US" altLang="en-US" sz="3200">
                <a:latin typeface="+mn-lt"/>
                <a:ea typeface="ＭＳ Ｐゴシック" charset="-128"/>
              </a:rPr>
              <a:t>Bộ Y Tế</a:t>
            </a:r>
            <a:br>
              <a:rPr lang="en-US" altLang="en-US" sz="3200">
                <a:latin typeface="+mn-lt"/>
                <a:ea typeface="ＭＳ Ｐゴシック" charset="-128"/>
              </a:rPr>
            </a:br>
            <a:r>
              <a:rPr lang="vi-VN" altLang="en-US" sz="3200">
                <a:latin typeface="+mn-lt"/>
                <a:ea typeface="ＭＳ Ｐゴシック" charset="-128"/>
              </a:rPr>
              <a:t>Điều </a:t>
            </a:r>
            <a:r>
              <a:rPr lang="vi-VN" altLang="en-US" sz="3200" dirty="0">
                <a:latin typeface="+mn-lt"/>
                <a:ea typeface="ＭＳ Ｐゴシック" charset="-128"/>
              </a:rPr>
              <a:t>trị viêm phổi cộng đồng nặng</a:t>
            </a:r>
            <a:br>
              <a:rPr lang="vi-VN" altLang="en-US" sz="3200" dirty="0">
                <a:latin typeface="+mn-lt"/>
                <a:ea typeface="ＭＳ Ｐゴシック" charset="-128"/>
              </a:rPr>
            </a:br>
            <a:r>
              <a:rPr lang="vi-VN" altLang="en-US" sz="3200" dirty="0">
                <a:latin typeface="+mn-lt"/>
                <a:ea typeface="ＭＳ Ｐゴシック" charset="-128"/>
              </a:rPr>
              <a:t>(</a:t>
            </a:r>
            <a:r>
              <a:rPr altLang="en-US" sz="3200" noProof="1">
                <a:latin typeface="+mn-lt"/>
                <a:ea typeface="ＭＳ Ｐゴシック" charset="-128"/>
              </a:rPr>
              <a:t>CURB65 = 3-5 điểm)</a:t>
            </a:r>
            <a:endParaRPr lang="en-US" altLang="en-US" sz="3200" dirty="0">
              <a:latin typeface="+mn-lt"/>
              <a:ea typeface="ＭＳ Ｐゴシック" charset="-128"/>
            </a:endParaRPr>
          </a:p>
        </p:txBody>
      </p:sp>
    </p:spTree>
    <p:custDataLst>
      <p:tags r:id="rId1"/>
    </p:custDataLst>
    <p:extLst>
      <p:ext uri="{BB962C8B-B14F-4D97-AF65-F5344CB8AC3E}">
        <p14:creationId xmlns:p14="http://schemas.microsoft.com/office/powerpoint/2010/main" val="2448019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1752600" y="114133"/>
            <a:ext cx="8458200" cy="685800"/>
          </a:xfrm>
        </p:spPr>
        <p:txBody>
          <a:bodyPr/>
          <a:lstStyle/>
          <a:p>
            <a:r>
              <a:rPr lang="en-US" altLang="en-US" sz="3200" dirty="0">
                <a:solidFill>
                  <a:srgbClr val="FFFF00"/>
                </a:solidFill>
              </a:rPr>
              <a:t>KHUYẾN CÁO CỦA IDSA 2019</a:t>
            </a:r>
            <a:endParaRPr lang="vi-VN" altLang="en-US" sz="3200" dirty="0">
              <a:solidFill>
                <a:srgbClr val="FFFF00"/>
              </a:solidFill>
            </a:endParaRPr>
          </a:p>
        </p:txBody>
      </p:sp>
      <p:pic>
        <p:nvPicPr>
          <p:cNvPr id="3" name="Picture 2">
            <a:extLst>
              <a:ext uri="{FF2B5EF4-FFF2-40B4-BE49-F238E27FC236}">
                <a16:creationId xmlns:a16="http://schemas.microsoft.com/office/drawing/2014/main" id="{27D73F40-6D85-463A-83BA-7E482DDE9148}"/>
              </a:ext>
            </a:extLst>
          </p:cNvPr>
          <p:cNvPicPr>
            <a:picLocks noChangeAspect="1"/>
          </p:cNvPicPr>
          <p:nvPr/>
        </p:nvPicPr>
        <p:blipFill>
          <a:blip r:embed="rId2"/>
          <a:stretch>
            <a:fillRect/>
          </a:stretch>
        </p:blipFill>
        <p:spPr>
          <a:xfrm>
            <a:off x="3303028" y="762000"/>
            <a:ext cx="7022072" cy="3688264"/>
          </a:xfrm>
          <a:prstGeom prst="rect">
            <a:avLst/>
          </a:prstGeom>
        </p:spPr>
      </p:pic>
      <p:pic>
        <p:nvPicPr>
          <p:cNvPr id="8" name="Picture 7">
            <a:extLst>
              <a:ext uri="{FF2B5EF4-FFF2-40B4-BE49-F238E27FC236}">
                <a16:creationId xmlns:a16="http://schemas.microsoft.com/office/drawing/2014/main" id="{19A0EFF9-D2D0-4856-B160-660B1C664F0A}"/>
              </a:ext>
            </a:extLst>
          </p:cNvPr>
          <p:cNvPicPr>
            <a:picLocks noChangeAspect="1"/>
          </p:cNvPicPr>
          <p:nvPr/>
        </p:nvPicPr>
        <p:blipFill>
          <a:blip r:embed="rId3"/>
          <a:stretch>
            <a:fillRect/>
          </a:stretch>
        </p:blipFill>
        <p:spPr>
          <a:xfrm>
            <a:off x="3303028" y="4419600"/>
            <a:ext cx="7022072" cy="2336736"/>
          </a:xfrm>
          <a:prstGeom prst="rect">
            <a:avLst/>
          </a:prstGeom>
        </p:spPr>
      </p:pic>
    </p:spTree>
    <p:extLst>
      <p:ext uri="{BB962C8B-B14F-4D97-AF65-F5344CB8AC3E}">
        <p14:creationId xmlns:p14="http://schemas.microsoft.com/office/powerpoint/2010/main" val="106619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fontScale="92500" lnSpcReduction="10000"/>
          </a:bodyPr>
          <a:lstStyle/>
          <a:p>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c</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ơng</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lvl="1"/>
            <a:r>
              <a:rPr lang="en-US" sz="2400" dirty="0" err="1">
                <a:solidFill>
                  <a:srgbClr val="FFFF00"/>
                </a:solidFill>
                <a:latin typeface="Arial" panose="020B0604020202020204" pitchFamily="34" charset="0"/>
                <a:cs typeface="Arial" panose="020B0604020202020204" pitchFamily="34" charset="0"/>
              </a:rPr>
              <a:t>Các</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thành</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tố</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của</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chẩn</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đoán</a:t>
            </a:r>
            <a:endParaRPr lang="en-US" sz="2400" dirty="0">
              <a:solidFill>
                <a:srgbClr val="FFFF00"/>
              </a:solidFill>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endParaRPr lang="en-US" sz="2400" dirty="0">
              <a:latin typeface="Arial" panose="020B0604020202020204" pitchFamily="34" charset="0"/>
              <a:cs typeface="Arial" panose="020B0604020202020204" pitchFamily="34" charset="0"/>
            </a:endParaRPr>
          </a:p>
          <a:p>
            <a:pPr lvl="1"/>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nặng</a:t>
            </a:r>
            <a:endParaRPr lang="en-US" sz="24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84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1866900" y="228600"/>
            <a:ext cx="8458200" cy="685800"/>
          </a:xfrm>
        </p:spPr>
        <p:txBody>
          <a:bodyPr/>
          <a:lstStyle/>
          <a:p>
            <a:r>
              <a:rPr lang="en-US" altLang="en-US" sz="3200" dirty="0">
                <a:solidFill>
                  <a:srgbClr val="FFFF00"/>
                </a:solidFill>
              </a:rPr>
              <a:t>KHUYẾN CÁO CỦA IDSA 2019</a:t>
            </a:r>
            <a:endParaRPr lang="vi-VN" altLang="en-US" sz="3200"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9144000" cy="586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16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B1AF-AA03-4C9F-BF90-F66A4239871E}"/>
              </a:ext>
            </a:extLst>
          </p:cNvPr>
          <p:cNvSpPr>
            <a:spLocks noGrp="1"/>
          </p:cNvSpPr>
          <p:nvPr>
            <p:ph type="title"/>
          </p:nvPr>
        </p:nvSpPr>
        <p:spPr/>
        <p:txBody>
          <a:bodyPr/>
          <a:lstStyle/>
          <a:p>
            <a:r>
              <a:rPr lang="en-US" dirty="0" err="1"/>
              <a:t>Các</a:t>
            </a:r>
            <a:r>
              <a:rPr lang="en-US" dirty="0"/>
              <a:t> </a:t>
            </a:r>
            <a:r>
              <a:rPr lang="en-US" dirty="0" err="1"/>
              <a:t>điểm</a:t>
            </a:r>
            <a:r>
              <a:rPr lang="en-US" dirty="0"/>
              <a:t> </a:t>
            </a:r>
            <a:r>
              <a:rPr lang="en-US" dirty="0" err="1"/>
              <a:t>mới</a:t>
            </a:r>
            <a:r>
              <a:rPr lang="en-US" dirty="0"/>
              <a:t> </a:t>
            </a:r>
            <a:r>
              <a:rPr lang="en-US" dirty="0" err="1"/>
              <a:t>của</a:t>
            </a:r>
            <a:r>
              <a:rPr lang="en-US" dirty="0"/>
              <a:t> </a:t>
            </a:r>
            <a:r>
              <a:rPr lang="en-US" dirty="0" err="1"/>
              <a:t>hướng</a:t>
            </a:r>
            <a:r>
              <a:rPr lang="en-US" dirty="0"/>
              <a:t> </a:t>
            </a:r>
            <a:r>
              <a:rPr lang="en-US" dirty="0" err="1"/>
              <a:t>dẫn</a:t>
            </a:r>
            <a:r>
              <a:rPr lang="en-US" dirty="0"/>
              <a:t> </a:t>
            </a:r>
            <a:r>
              <a:rPr lang="en-US" dirty="0" err="1"/>
              <a:t>idsa</a:t>
            </a:r>
            <a:r>
              <a:rPr lang="en-US" dirty="0"/>
              <a:t> 2019</a:t>
            </a:r>
          </a:p>
        </p:txBody>
      </p:sp>
      <p:sp>
        <p:nvSpPr>
          <p:cNvPr id="3" name="Content Placeholder 2">
            <a:extLst>
              <a:ext uri="{FF2B5EF4-FFF2-40B4-BE49-F238E27FC236}">
                <a16:creationId xmlns:a16="http://schemas.microsoft.com/office/drawing/2014/main" id="{DADD6DD2-DEED-4696-9988-4ADF331B9E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7542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5" y="249382"/>
            <a:ext cx="9739746" cy="1343891"/>
          </a:xfrm>
        </p:spPr>
        <p:txBody>
          <a:bodyPr>
            <a:normAutofit fontScale="90000"/>
          </a:bodyPr>
          <a:lstStyle/>
          <a:p>
            <a:r>
              <a:rPr lang="en-US" sz="4000" dirty="0"/>
              <a:t>Bệnh nhân nội trú nặng và không có yếu tố nguy cơ nhiễm MRSA và P.aeruginosa</a:t>
            </a:r>
          </a:p>
        </p:txBody>
      </p:sp>
      <p:sp>
        <p:nvSpPr>
          <p:cNvPr id="3" name="Content Placeholder 2"/>
          <p:cNvSpPr>
            <a:spLocks noGrp="1"/>
          </p:cNvSpPr>
          <p:nvPr>
            <p:ph idx="1"/>
          </p:nvPr>
        </p:nvSpPr>
        <p:spPr/>
        <p:txBody>
          <a:bodyPr/>
          <a:lstStyle/>
          <a:p>
            <a:endParaRPr lang="en-US"/>
          </a:p>
        </p:txBody>
      </p:sp>
      <p:pic>
        <p:nvPicPr>
          <p:cNvPr id="4" name="Picture 2" descr="C:\Users\Dell\Pictures\My Screen Shots\Screen Shot 09-06-20 at 05.08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6" y="1593273"/>
            <a:ext cx="6170532" cy="527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024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60DC7BB9-513A-4FD7-9E7E-9391325E9204}"/>
              </a:ext>
            </a:extLst>
          </p:cNvPr>
          <p:cNvPicPr>
            <a:picLocks noChangeAspect="1"/>
          </p:cNvPicPr>
          <p:nvPr/>
        </p:nvPicPr>
        <p:blipFill>
          <a:blip r:embed="rId2"/>
          <a:stretch>
            <a:fillRect/>
          </a:stretch>
        </p:blipFill>
        <p:spPr>
          <a:xfrm>
            <a:off x="771451" y="332509"/>
            <a:ext cx="10645148" cy="5985163"/>
          </a:xfrm>
          <a:prstGeom prst="rect">
            <a:avLst/>
          </a:prstGeom>
        </p:spPr>
      </p:pic>
      <p:grpSp>
        <p:nvGrpSpPr>
          <p:cNvPr id="5" name="Group 4"/>
          <p:cNvGrpSpPr/>
          <p:nvPr/>
        </p:nvGrpSpPr>
        <p:grpSpPr>
          <a:xfrm>
            <a:off x="771451" y="4696689"/>
            <a:ext cx="10645148" cy="651163"/>
            <a:chOff x="771451" y="2327564"/>
            <a:chExt cx="10645148" cy="401782"/>
          </a:xfrm>
        </p:grpSpPr>
        <p:cxnSp>
          <p:nvCxnSpPr>
            <p:cNvPr id="8" name="Straight Connector 7"/>
            <p:cNvCxnSpPr/>
            <p:nvPr/>
          </p:nvCxnSpPr>
          <p:spPr>
            <a:xfrm>
              <a:off x="771451" y="2327564"/>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416599" y="2327564"/>
              <a:ext cx="0" cy="401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71451" y="2729345"/>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71451" y="2327564"/>
              <a:ext cx="0" cy="401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4897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descr="C:\Users\Dell\Pictures\My Screen Shots\Screen Shot 09-06-20 at 05.34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6" y="138531"/>
            <a:ext cx="11399999" cy="56738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7818" y="6281033"/>
            <a:ext cx="11817927" cy="523220"/>
          </a:xfrm>
          <a:prstGeom prst="rect">
            <a:avLst/>
          </a:prstGeom>
          <a:noFill/>
        </p:spPr>
        <p:txBody>
          <a:bodyPr wrap="square" rtlCol="0">
            <a:spAutoFit/>
          </a:bodyPr>
          <a:lstStyle/>
          <a:p>
            <a:r>
              <a:rPr lang="en-US" sz="1400" dirty="0"/>
              <a:t>Vardakas KZ, Trigkidis KK, Falagas ME. Fluoroquinolones or macrolides in combination with b-lactams in adult patients hospitalized with community acquired pneumonia: a systematic review and meta-analysis. Clin Microbiol Infect 2017;23:234–241</a:t>
            </a:r>
          </a:p>
        </p:txBody>
      </p:sp>
    </p:spTree>
    <p:extLst>
      <p:ext uri="{BB962C8B-B14F-4D97-AF65-F5344CB8AC3E}">
        <p14:creationId xmlns:p14="http://schemas.microsoft.com/office/powerpoint/2010/main" val="22002554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87928" y="-110840"/>
            <a:ext cx="1151312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Khi có yếu tố nguy cơ nhiễm MRSA và P.aeruginosa</a:t>
            </a:r>
          </a:p>
        </p:txBody>
      </p:sp>
      <p:sp>
        <p:nvSpPr>
          <p:cNvPr id="2" name="TextBox 1"/>
          <p:cNvSpPr txBox="1"/>
          <p:nvPr/>
        </p:nvSpPr>
        <p:spPr>
          <a:xfrm>
            <a:off x="1205345" y="1080640"/>
            <a:ext cx="9892146" cy="5615704"/>
          </a:xfrm>
          <a:prstGeom prst="rect">
            <a:avLst/>
          </a:prstGeom>
          <a:noFill/>
        </p:spPr>
        <p:txBody>
          <a:bodyPr wrap="square" rtlCol="0">
            <a:spAutoFit/>
          </a:bodyPr>
          <a:lstStyle/>
          <a:p>
            <a:pPr marL="285750" indent="-285750">
              <a:lnSpc>
                <a:spcPct val="150000"/>
              </a:lnSpc>
              <a:buFont typeface="Wingdings" pitchFamily="2" charset="2"/>
              <a:buChar char="Ø"/>
            </a:pPr>
            <a:r>
              <a:rPr lang="en-US" sz="2200" dirty="0"/>
              <a:t>Liệu pháp kháng sinh theo kinh nghiệm cho MRSA:</a:t>
            </a:r>
          </a:p>
          <a:p>
            <a:pPr marL="342900" indent="-342900">
              <a:lnSpc>
                <a:spcPct val="150000"/>
              </a:lnSpc>
              <a:buFont typeface="Arial" pitchFamily="34" charset="0"/>
              <a:buChar char="•"/>
            </a:pPr>
            <a:r>
              <a:rPr lang="en-US" sz="2200" dirty="0"/>
              <a:t>Vancomycin liều 15 mg/kg mỗi 12h, chỉnh liều theo chức năng thận</a:t>
            </a:r>
          </a:p>
          <a:p>
            <a:pPr marL="342900" indent="-342900">
              <a:lnSpc>
                <a:spcPct val="150000"/>
              </a:lnSpc>
              <a:buFont typeface="Arial" pitchFamily="34" charset="0"/>
              <a:buChar char="•"/>
            </a:pPr>
            <a:r>
              <a:rPr lang="en-US" sz="2200" dirty="0"/>
              <a:t>Linezolid 600mg mỗi 12h</a:t>
            </a:r>
          </a:p>
          <a:p>
            <a:pPr>
              <a:lnSpc>
                <a:spcPct val="150000"/>
              </a:lnSpc>
            </a:pPr>
            <a:r>
              <a:rPr lang="en-US" sz="2200" dirty="0"/>
              <a:t> </a:t>
            </a:r>
          </a:p>
          <a:p>
            <a:pPr marL="342900" indent="-342900">
              <a:lnSpc>
                <a:spcPct val="150000"/>
              </a:lnSpc>
              <a:buFont typeface="Wingdings" pitchFamily="2" charset="2"/>
              <a:buChar char="Ø"/>
            </a:pPr>
            <a:r>
              <a:rPr lang="en-US" sz="2200" dirty="0"/>
              <a:t>Liệu pháp kháng sinh theo kinh nghiệm cho P.aeruginosa:</a:t>
            </a:r>
          </a:p>
          <a:p>
            <a:pPr marL="342900" indent="-342900">
              <a:lnSpc>
                <a:spcPct val="150000"/>
              </a:lnSpc>
              <a:buFont typeface="Arial" pitchFamily="34" charset="0"/>
              <a:buChar char="•"/>
            </a:pPr>
            <a:r>
              <a:rPr lang="en-US" sz="2200" dirty="0"/>
              <a:t>Piperacillin-tazobactam: 4.5 g mỗi 6h</a:t>
            </a:r>
          </a:p>
          <a:p>
            <a:pPr marL="342900" indent="-342900">
              <a:lnSpc>
                <a:spcPct val="150000"/>
              </a:lnSpc>
              <a:buFont typeface="Arial" pitchFamily="34" charset="0"/>
              <a:buChar char="•"/>
            </a:pPr>
            <a:r>
              <a:rPr lang="en-US" sz="2200" dirty="0"/>
              <a:t>Cefepime: 2 g mỗi 8h</a:t>
            </a:r>
          </a:p>
          <a:p>
            <a:pPr marL="342900" indent="-342900">
              <a:lnSpc>
                <a:spcPct val="150000"/>
              </a:lnSpc>
              <a:buFont typeface="Arial" pitchFamily="34" charset="0"/>
              <a:buChar char="•"/>
            </a:pPr>
            <a:r>
              <a:rPr lang="en-US" sz="2200" dirty="0"/>
              <a:t>Ceftazidime 2 g mỗi 8 h</a:t>
            </a:r>
          </a:p>
          <a:p>
            <a:pPr marL="342900" indent="-342900">
              <a:lnSpc>
                <a:spcPct val="150000"/>
              </a:lnSpc>
              <a:buFont typeface="Arial" pitchFamily="34" charset="0"/>
              <a:buChar char="•"/>
            </a:pPr>
            <a:r>
              <a:rPr lang="en-US" sz="2200" dirty="0"/>
              <a:t>Aztreonam 2 g mỗi 8 h</a:t>
            </a:r>
          </a:p>
          <a:p>
            <a:pPr marL="342900" indent="-342900">
              <a:lnSpc>
                <a:spcPct val="150000"/>
              </a:lnSpc>
              <a:buFont typeface="Arial" pitchFamily="34" charset="0"/>
              <a:buChar char="•"/>
            </a:pPr>
            <a:r>
              <a:rPr lang="en-US" sz="2200" dirty="0"/>
              <a:t>Meropenem 1 g mỗi 8 h</a:t>
            </a:r>
          </a:p>
          <a:p>
            <a:pPr marL="342900" indent="-342900">
              <a:lnSpc>
                <a:spcPct val="150000"/>
              </a:lnSpc>
              <a:buFont typeface="Arial" pitchFamily="34" charset="0"/>
              <a:buChar char="•"/>
            </a:pPr>
            <a:r>
              <a:rPr lang="en-US" sz="2200" dirty="0"/>
              <a:t>Imipenem 500 mg mỗi 6 h</a:t>
            </a:r>
          </a:p>
        </p:txBody>
      </p:sp>
    </p:spTree>
    <p:extLst>
      <p:ext uri="{BB962C8B-B14F-4D97-AF65-F5344CB8AC3E}">
        <p14:creationId xmlns:p14="http://schemas.microsoft.com/office/powerpoint/2010/main" val="2224914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95" y="0"/>
            <a:ext cx="7749034" cy="1524000"/>
          </a:xfrm>
        </p:spPr>
        <p:txBody>
          <a:bodyPr>
            <a:normAutofit fontScale="90000"/>
          </a:bodyPr>
          <a:lstStyle/>
          <a:p>
            <a:r>
              <a:rPr lang="en-US" sz="3800" dirty="0"/>
              <a:t>Các yếu tố nguy cơ gây viêm phổi liên quan đến chăm sóc y tế (HCAP)</a:t>
            </a:r>
          </a:p>
        </p:txBody>
      </p:sp>
      <p:pic>
        <p:nvPicPr>
          <p:cNvPr id="1027" name="Picture 3" descr="C:\Users\Dell\Pictures\My Screen Shots\Screen Shot 09-06-20 at 06.08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86" y="1274251"/>
            <a:ext cx="7407167" cy="46416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3401" y="6145591"/>
            <a:ext cx="7060792" cy="523220"/>
          </a:xfrm>
          <a:prstGeom prst="rect">
            <a:avLst/>
          </a:prstGeom>
          <a:noFill/>
        </p:spPr>
        <p:txBody>
          <a:bodyPr wrap="square" rtlCol="0">
            <a:spAutoFit/>
          </a:bodyPr>
          <a:lstStyle/>
          <a:p>
            <a:r>
              <a:rPr lang="en-US" sz="1400" dirty="0"/>
              <a:t>Guidelines for the management of adults with hospital-acquired, ventilator-associated, and healthcare-associated pneumonia. Am J Respir Crit Care Med 2005; 171:388–416.</a:t>
            </a:r>
          </a:p>
        </p:txBody>
      </p:sp>
      <p:grpSp>
        <p:nvGrpSpPr>
          <p:cNvPr id="7" name="Group 6"/>
          <p:cNvGrpSpPr/>
          <p:nvPr/>
        </p:nvGrpSpPr>
        <p:grpSpPr>
          <a:xfrm>
            <a:off x="623401" y="3740728"/>
            <a:ext cx="5569581" cy="1814945"/>
            <a:chOff x="771451" y="2327564"/>
            <a:chExt cx="10645148" cy="401782"/>
          </a:xfrm>
        </p:grpSpPr>
        <p:cxnSp>
          <p:nvCxnSpPr>
            <p:cNvPr id="8" name="Straight Connector 7"/>
            <p:cNvCxnSpPr/>
            <p:nvPr/>
          </p:nvCxnSpPr>
          <p:spPr>
            <a:xfrm>
              <a:off x="771451" y="2327564"/>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416599" y="2327564"/>
              <a:ext cx="0" cy="401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71451" y="2729345"/>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1451" y="2327564"/>
              <a:ext cx="0" cy="401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8030636" y="4189468"/>
            <a:ext cx="3574473" cy="1200329"/>
          </a:xfrm>
          <a:prstGeom prst="rect">
            <a:avLst/>
          </a:prstGeom>
          <a:noFill/>
        </p:spPr>
        <p:txBody>
          <a:bodyPr wrap="square" rtlCol="0">
            <a:spAutoFit/>
          </a:bodyPr>
          <a:lstStyle/>
          <a:p>
            <a:pPr algn="ctr"/>
            <a:r>
              <a:rPr lang="en-US" sz="3600" b="1" dirty="0"/>
              <a:t>Không còn được sử dụng</a:t>
            </a:r>
          </a:p>
        </p:txBody>
      </p:sp>
      <p:sp>
        <p:nvSpPr>
          <p:cNvPr id="12" name="Right Arrow 11"/>
          <p:cNvSpPr/>
          <p:nvPr/>
        </p:nvSpPr>
        <p:spPr>
          <a:xfrm>
            <a:off x="6373090" y="4195234"/>
            <a:ext cx="1172626" cy="944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71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DC7BB9-513A-4FD7-9E7E-9391325E9204}"/>
              </a:ext>
            </a:extLst>
          </p:cNvPr>
          <p:cNvPicPr>
            <a:picLocks noChangeAspect="1"/>
          </p:cNvPicPr>
          <p:nvPr/>
        </p:nvPicPr>
        <p:blipFill>
          <a:blip r:embed="rId2"/>
          <a:stretch>
            <a:fillRect/>
          </a:stretch>
        </p:blipFill>
        <p:spPr>
          <a:xfrm>
            <a:off x="1159391" y="1149137"/>
            <a:ext cx="9882688" cy="5556475"/>
          </a:xfrm>
          <a:prstGeom prst="rect">
            <a:avLst/>
          </a:prstGeom>
        </p:spPr>
      </p:pic>
      <p:grpSp>
        <p:nvGrpSpPr>
          <p:cNvPr id="5" name="Group 4"/>
          <p:cNvGrpSpPr/>
          <p:nvPr/>
        </p:nvGrpSpPr>
        <p:grpSpPr>
          <a:xfrm>
            <a:off x="1159391" y="4126641"/>
            <a:ext cx="9882688" cy="985699"/>
            <a:chOff x="771451" y="2327564"/>
            <a:chExt cx="10645148" cy="401782"/>
          </a:xfrm>
        </p:grpSpPr>
        <p:cxnSp>
          <p:nvCxnSpPr>
            <p:cNvPr id="8" name="Straight Connector 7"/>
            <p:cNvCxnSpPr/>
            <p:nvPr/>
          </p:nvCxnSpPr>
          <p:spPr>
            <a:xfrm>
              <a:off x="771451" y="2327564"/>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416599" y="2327564"/>
              <a:ext cx="0" cy="401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71451" y="2729345"/>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71451" y="2327564"/>
              <a:ext cx="0" cy="401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Title 1"/>
          <p:cNvSpPr txBox="1">
            <a:spLocks/>
          </p:cNvSpPr>
          <p:nvPr/>
        </p:nvSpPr>
        <p:spPr>
          <a:xfrm>
            <a:off x="387928" y="-152405"/>
            <a:ext cx="1151312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Khi có yếu tố nguy cơ nhiễm MRSA và P.aeruginosa</a:t>
            </a:r>
          </a:p>
        </p:txBody>
      </p:sp>
    </p:spTree>
    <p:extLst>
      <p:ext uri="{BB962C8B-B14F-4D97-AF65-F5344CB8AC3E}">
        <p14:creationId xmlns:p14="http://schemas.microsoft.com/office/powerpoint/2010/main" val="3106645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73" y="-221680"/>
            <a:ext cx="11236036" cy="1524000"/>
          </a:xfrm>
        </p:spPr>
        <p:txBody>
          <a:bodyPr>
            <a:normAutofit/>
          </a:bodyPr>
          <a:lstStyle/>
          <a:p>
            <a:r>
              <a:rPr lang="en-US" sz="3000" b="1" dirty="0"/>
              <a:t>HCAP không phải là yếu tố dự đoán tốt các vi khuẩn đề kháng</a:t>
            </a:r>
          </a:p>
        </p:txBody>
      </p:sp>
      <p:pic>
        <p:nvPicPr>
          <p:cNvPr id="3074" name="Picture 2" descr="C:\Users\Dell\Pictures\My Screen Shots\Screen Shot 09-06-20 at 06.29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482" y="762843"/>
            <a:ext cx="10022020" cy="274233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Dell\Pictures\My Screen Shots\Screen Shot 09-06-20 at 06.30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82" y="3350176"/>
            <a:ext cx="10022020" cy="2918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49481" y="6212881"/>
            <a:ext cx="10189573" cy="523220"/>
          </a:xfrm>
          <a:prstGeom prst="rect">
            <a:avLst/>
          </a:prstGeom>
          <a:noFill/>
        </p:spPr>
        <p:txBody>
          <a:bodyPr wrap="square" rtlCol="0">
            <a:spAutoFit/>
          </a:bodyPr>
          <a:lstStyle/>
          <a:p>
            <a:r>
              <a:rPr lang="en-US" sz="1400" dirty="0"/>
              <a:t>Chalmers JD, Rother C, Salih W, Ewig S. Healthcare-associated pneumonia does not accurately identify potentially resistant pathogens: a systematic review and meta-analysis. Clin Infect Dis 2014;58:330–339.</a:t>
            </a:r>
          </a:p>
        </p:txBody>
      </p:sp>
    </p:spTree>
    <p:extLst>
      <p:ext uri="{BB962C8B-B14F-4D97-AF65-F5344CB8AC3E}">
        <p14:creationId xmlns:p14="http://schemas.microsoft.com/office/powerpoint/2010/main" val="62310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308" y="678873"/>
            <a:ext cx="11152909" cy="4154984"/>
          </a:xfrm>
          <a:prstGeom prst="rect">
            <a:avLst/>
          </a:prstGeom>
          <a:noFill/>
        </p:spPr>
        <p:txBody>
          <a:bodyPr wrap="square" rtlCol="0">
            <a:spAutoFit/>
          </a:bodyPr>
          <a:lstStyle/>
          <a:p>
            <a:pPr algn="just"/>
            <a:r>
              <a:rPr lang="en-US" sz="2400" dirty="0"/>
              <a:t>Khuyến cáo hiện tại: Chỉ định kháng sinh kháng MRSA hoặc P.aeruginosa kinh nghiệm dựa trên yếu tố nguy cơ nhiễm theo dịch tễ địa phương</a:t>
            </a:r>
          </a:p>
          <a:p>
            <a:pPr algn="just"/>
            <a:endParaRPr lang="en-US" sz="2400" dirty="0"/>
          </a:p>
          <a:p>
            <a:pPr algn="just"/>
            <a:r>
              <a:rPr lang="en-US" sz="2400" dirty="0"/>
              <a:t>Các yếu tố có tương quan chặt được xác định là: tiền căn nhiễm các vi khuẩn này, đặc biệt từ đường hô hấp; nhập viện gần đây và được chỉ định kháng sinh tĩnh mạch. Tuy nhiên hiện tại chưa có các thang điểm được công nhận trong xác định nguy cơ nhiễm các tác nhân này. </a:t>
            </a:r>
          </a:p>
          <a:p>
            <a:pPr algn="just"/>
            <a:endParaRPr lang="en-US" sz="2400" dirty="0"/>
          </a:p>
          <a:p>
            <a:pPr algn="just"/>
            <a:r>
              <a:rPr lang="en-US" sz="2400" dirty="0"/>
              <a:t>Nếu đang dùng kháng sinh theo kinh nghiệm và kết quả cấy không gợi ý các tác nhân đa kháng (MRSA, P.aeruginosa) + lâm sàng ổn định, có thể xuống thang kháng sinh, trở về điều trị chuẩn sau 48h</a:t>
            </a:r>
          </a:p>
        </p:txBody>
      </p:sp>
      <p:sp>
        <p:nvSpPr>
          <p:cNvPr id="5" name="TextBox 4"/>
          <p:cNvSpPr txBox="1"/>
          <p:nvPr/>
        </p:nvSpPr>
        <p:spPr>
          <a:xfrm>
            <a:off x="318655" y="5796950"/>
            <a:ext cx="11693236" cy="1015663"/>
          </a:xfrm>
          <a:prstGeom prst="rect">
            <a:avLst/>
          </a:prstGeom>
          <a:noFill/>
        </p:spPr>
        <p:txBody>
          <a:bodyPr wrap="square" rtlCol="0">
            <a:spAutoFit/>
          </a:bodyPr>
          <a:lstStyle/>
          <a:p>
            <a:pPr algn="just"/>
            <a:r>
              <a:rPr lang="en-US" sz="1200" dirty="0"/>
              <a:t>Webb BJ, Dascomb K, Stenehjem E, Dean N. Predicting risk of drugresistant organisms in pneumonia: moving beyond the HCAP model. Respir Med 2015;109:1–10.</a:t>
            </a:r>
          </a:p>
          <a:p>
            <a:pPr algn="just"/>
            <a:r>
              <a:rPr lang="en-US" sz="1200" dirty="0"/>
              <a:t>Aliberti S, Reyes LF, Faverio P, Sotgiu G, Dore S, Rodriguez AH, et al.; GLIMP Investigators. Global initiative for methicillin-resistant Staphylococcus aureus pneumonia (GLIMP): an international, observational cohort study. Lancet Infect Dis 2016;16:1364–1376</a:t>
            </a:r>
          </a:p>
          <a:p>
            <a:pPr algn="just"/>
            <a:r>
              <a:rPr lang="en-US" sz="1200" dirty="0"/>
              <a:t> Restrepo MI, Babu BL, Reyes LF, Chalmers JD, Soni NJ, Sibila O, et al.; GLIMP. Burden and risk factors for Pseudomonas aeruginosa community-acquired pneumonia: a multinational point prevalence study of hospitalised patients. Eur Respir J 2018;52:1701190.</a:t>
            </a:r>
          </a:p>
        </p:txBody>
      </p:sp>
    </p:spTree>
    <p:extLst>
      <p:ext uri="{BB962C8B-B14F-4D97-AF65-F5344CB8AC3E}">
        <p14:creationId xmlns:p14="http://schemas.microsoft.com/office/powerpoint/2010/main" val="414962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a:extLst>
              <a:ext uri="{FF2B5EF4-FFF2-40B4-BE49-F238E27FC236}">
                <a16:creationId xmlns:a16="http://schemas.microsoft.com/office/drawing/2014/main" id="{4BCCB9F9-80E4-4BE1-820B-A0D16209EC7E}"/>
              </a:ext>
            </a:extLst>
          </p:cNvPr>
          <p:cNvSpPr>
            <a:spLocks noGrp="1" noChangeArrowheads="1"/>
          </p:cNvSpPr>
          <p:nvPr>
            <p:ph type="title"/>
          </p:nvPr>
        </p:nvSpPr>
        <p:spPr/>
        <p:txBody>
          <a:bodyPr/>
          <a:lstStyle/>
          <a:p>
            <a:pPr eaLnBrk="1" hangingPunct="1"/>
            <a:r>
              <a:rPr lang="en-US" altLang="en-US" dirty="0" err="1">
                <a:latin typeface="Arial" panose="020B0604020202020204" pitchFamily="34" charset="0"/>
                <a:cs typeface="Arial" panose="020B0604020202020204" pitchFamily="34" charset="0"/>
              </a:rPr>
              <a:t>Viêm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phổi</a:t>
            </a:r>
            <a:r>
              <a:rPr lang="en-US" altLang="en-US" dirty="0">
                <a:latin typeface="Arial" panose="020B0604020202020204" pitchFamily="34" charset="0"/>
                <a:cs typeface="Arial" panose="020B0604020202020204" pitchFamily="34" charset="0"/>
              </a:rPr>
              <a:t> – </a:t>
            </a:r>
            <a:r>
              <a:rPr lang="en-US" altLang="en-US" dirty="0" err="1">
                <a:latin typeface="Arial" panose="020B0604020202020204" pitchFamily="34" charset="0"/>
                <a:cs typeface="Arial" panose="020B0604020202020204" pitchFamily="34" charset="0"/>
              </a:rPr>
              <a:t>cơ</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năng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thực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thể</a:t>
            </a:r>
            <a:r>
              <a:rPr lang="en-US" altLang="en-US" dirty="0">
                <a:latin typeface="Arial" panose="020B0604020202020204" pitchFamily="34" charset="0"/>
                <a:cs typeface="Arial" panose="020B0604020202020204" pitchFamily="34" charset="0"/>
              </a:rPr>
              <a:t> &amp; CLS</a:t>
            </a:r>
          </a:p>
        </p:txBody>
      </p:sp>
      <p:sp>
        <p:nvSpPr>
          <p:cNvPr id="6147" name="Rectangle 3">
            <a:extLst>
              <a:ext uri="{FF2B5EF4-FFF2-40B4-BE49-F238E27FC236}">
                <a16:creationId xmlns:a16="http://schemas.microsoft.com/office/drawing/2014/main" id="{25F0CDF0-091D-4DCF-A20E-A321464F0027}"/>
              </a:ext>
            </a:extLst>
          </p:cNvPr>
          <p:cNvSpPr>
            <a:spLocks noGrp="1" noChangeArrowheads="1"/>
          </p:cNvSpPr>
          <p:nvPr>
            <p:ph sz="half" idx="1"/>
          </p:nvPr>
        </p:nvSpPr>
        <p:spPr>
          <a:xfrm>
            <a:off x="304800" y="2142067"/>
            <a:ext cx="5376336" cy="3649134"/>
          </a:xfrm>
        </p:spPr>
        <p:txBody>
          <a:bodyPr>
            <a:normAutofit fontScale="70000" lnSpcReduction="20000"/>
          </a:bodyPr>
          <a:lstStyle/>
          <a:p>
            <a:pPr eaLnBrk="1" hangingPunct="1"/>
            <a:r>
              <a:rPr lang="vi-VN" altLang="en-US" sz="2400" dirty="0">
                <a:latin typeface="Arial" panose="020B0604020202020204" pitchFamily="34" charset="0"/>
                <a:cs typeface="Arial" panose="020B0604020202020204" pitchFamily="34" charset="0"/>
              </a:rPr>
              <a:t>Ho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đàm</a:t>
            </a:r>
            <a:r>
              <a:rPr lang="en-US"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hoặc</a:t>
            </a:r>
            <a:r>
              <a:rPr lang="vi-VN" altLang="en-US" sz="2400" dirty="0">
                <a:latin typeface="Arial" panose="020B0604020202020204" pitchFamily="34" charset="0"/>
                <a:cs typeface="Arial" panose="020B0604020202020204" pitchFamily="34" charset="0"/>
              </a:rPr>
              <a:t> không </a:t>
            </a:r>
            <a:r>
              <a:rPr lang="en-US" altLang="en-US" sz="2400" dirty="0" err="1">
                <a:latin typeface="Arial" panose="020B0604020202020204" pitchFamily="34" charset="0"/>
                <a:cs typeface="Arial" panose="020B0604020202020204" pitchFamily="34" charset="0"/>
              </a:rPr>
              <a:t>đàm</a:t>
            </a:r>
            <a:r>
              <a:rPr lang="en-US" altLang="en-US" sz="2400" dirty="0">
                <a:latin typeface="Arial" panose="020B0604020202020204" pitchFamily="34" charset="0"/>
                <a:cs typeface="Arial" panose="020B0604020202020204" pitchFamily="34" charset="0"/>
              </a:rPr>
              <a:t>)</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err="1">
                <a:latin typeface="Arial" panose="020B0604020202020204" pitchFamily="34" charset="0"/>
                <a:cs typeface="Arial" panose="020B0604020202020204" pitchFamily="34" charset="0"/>
              </a:rPr>
              <a:t>Khó</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thở</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a:latin typeface="Arial" panose="020B0604020202020204" pitchFamily="34" charset="0"/>
                <a:cs typeface="Arial" panose="020B0604020202020204" pitchFamily="34" charset="0"/>
              </a:rPr>
              <a:t>Đau </a:t>
            </a:r>
            <a:r>
              <a:rPr lang="vi-VN" altLang="en-US" sz="2400" dirty="0" err="1">
                <a:latin typeface="Arial" panose="020B0604020202020204" pitchFamily="34" charset="0"/>
                <a:cs typeface="Arial" panose="020B0604020202020204" pitchFamily="34" charset="0"/>
              </a:rPr>
              <a:t>ngực</a:t>
            </a:r>
            <a:r>
              <a:rPr lang="vi-VN"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kiểu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màng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phổi</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err="1">
                <a:latin typeface="Arial" panose="020B0604020202020204" pitchFamily="34" charset="0"/>
                <a:cs typeface="Arial" panose="020B0604020202020204" pitchFamily="34" charset="0"/>
              </a:rPr>
              <a:t>Sốt</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hoặc</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hạ</a:t>
            </a:r>
            <a:r>
              <a:rPr lang="vi-VN" altLang="en-US" sz="2400" dirty="0">
                <a:latin typeface="Arial" panose="020B0604020202020204" pitchFamily="34" charset="0"/>
                <a:cs typeface="Arial" panose="020B0604020202020204" pitchFamily="34" charset="0"/>
              </a:rPr>
              <a:t> thân </a:t>
            </a:r>
            <a:r>
              <a:rPr lang="vi-VN" altLang="en-US" sz="2400" dirty="0" err="1">
                <a:latin typeface="Arial" panose="020B0604020202020204" pitchFamily="34" charset="0"/>
                <a:cs typeface="Arial" panose="020B0604020202020204" pitchFamily="34" charset="0"/>
              </a:rPr>
              <a:t>nhiệt</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a:latin typeface="Arial" panose="020B0604020202020204" pitchFamily="34" charset="0"/>
                <a:cs typeface="Arial" panose="020B0604020202020204" pitchFamily="34" charset="0"/>
              </a:rPr>
              <a:t>Đau cơ</a:t>
            </a:r>
          </a:p>
          <a:p>
            <a:pPr eaLnBrk="1" hangingPunct="1"/>
            <a:r>
              <a:rPr lang="vi-VN" altLang="en-US" sz="2400" dirty="0" err="1">
                <a:latin typeface="Arial" panose="020B0604020202020204" pitchFamily="34" charset="0"/>
                <a:cs typeface="Arial" panose="020B0604020202020204" pitchFamily="34" charset="0"/>
              </a:rPr>
              <a:t>Ớn</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lạnh</a:t>
            </a:r>
            <a:r>
              <a:rPr lang="vi-VN" altLang="en-US" sz="2400" dirty="0">
                <a:latin typeface="Arial" panose="020B0604020202020204" pitchFamily="34" charset="0"/>
                <a:cs typeface="Arial" panose="020B0604020202020204" pitchFamily="34" charset="0"/>
              </a:rPr>
              <a:t> / </a:t>
            </a:r>
            <a:r>
              <a:rPr lang="vi-VN" altLang="en-US" sz="2400" dirty="0" err="1">
                <a:latin typeface="Arial" panose="020B0604020202020204" pitchFamily="34" charset="0"/>
                <a:cs typeface="Arial" panose="020B0604020202020204" pitchFamily="34" charset="0"/>
              </a:rPr>
              <a:t>đổ</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mồ</a:t>
            </a:r>
            <a:r>
              <a:rPr lang="vi-VN" altLang="en-US" sz="2400" dirty="0">
                <a:latin typeface="Arial" panose="020B0604020202020204" pitchFamily="34" charset="0"/>
                <a:cs typeface="Arial" panose="020B0604020202020204" pitchFamily="34" charset="0"/>
              </a:rPr>
              <a:t> hôi</a:t>
            </a:r>
          </a:p>
          <a:p>
            <a:pPr eaLnBrk="1" hangingPunct="1"/>
            <a:r>
              <a:rPr lang="vi-VN" altLang="en-US" sz="2400" dirty="0" err="1">
                <a:latin typeface="Arial" panose="020B0604020202020204" pitchFamily="34" charset="0"/>
                <a:cs typeface="Arial" panose="020B0604020202020204" pitchFamily="34" charset="0"/>
              </a:rPr>
              <a:t>Mệt</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mỏi</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a:latin typeface="Arial" panose="020B0604020202020204" pitchFamily="34" charset="0"/>
                <a:cs typeface="Arial" panose="020B0604020202020204" pitchFamily="34" charset="0"/>
              </a:rPr>
              <a:t>Đau </a:t>
            </a:r>
            <a:r>
              <a:rPr lang="vi-VN" altLang="en-US" sz="2400" dirty="0" err="1">
                <a:latin typeface="Arial" panose="020B0604020202020204" pitchFamily="34" charset="0"/>
                <a:cs typeface="Arial" panose="020B0604020202020204" pitchFamily="34" charset="0"/>
              </a:rPr>
              <a:t>đầu</a:t>
            </a:r>
            <a:endParaRPr lang="vi-VN" altLang="en-US" sz="2400" dirty="0">
              <a:latin typeface="Arial" panose="020B0604020202020204" pitchFamily="34" charset="0"/>
              <a:cs typeface="Arial" panose="020B0604020202020204" pitchFamily="34" charset="0"/>
            </a:endParaRPr>
          </a:p>
          <a:p>
            <a:pPr eaLnBrk="1" hangingPunct="1"/>
            <a:r>
              <a:rPr lang="vi-VN" altLang="en-US" sz="2400" dirty="0">
                <a:latin typeface="Arial" panose="020B0604020202020204" pitchFamily="34" charset="0"/>
                <a:cs typeface="Arial" panose="020B0604020202020204" pitchFamily="34" charset="0"/>
              </a:rPr>
              <a:t>Tiêu </a:t>
            </a:r>
            <a:r>
              <a:rPr lang="vi-VN" altLang="en-US" sz="2400" dirty="0" err="1">
                <a:latin typeface="Arial" panose="020B0604020202020204" pitchFamily="34" charset="0"/>
                <a:cs typeface="Arial" panose="020B0604020202020204" pitchFamily="34" charset="0"/>
              </a:rPr>
              <a:t>chảy</a:t>
            </a:r>
            <a:r>
              <a:rPr lang="vi-VN" altLang="en-US" sz="2400" dirty="0">
                <a:latin typeface="Arial" panose="020B0604020202020204" pitchFamily="34" charset="0"/>
                <a:cs typeface="Arial" panose="020B0604020202020204" pitchFamily="34" charset="0"/>
              </a:rPr>
              <a:t> (</a:t>
            </a:r>
            <a:r>
              <a:rPr lang="vi-VN" altLang="en-US" sz="2400" dirty="0" err="1">
                <a:latin typeface="Arial" panose="020B0604020202020204" pitchFamily="34" charset="0"/>
                <a:cs typeface="Arial" panose="020B0604020202020204" pitchFamily="34" charset="0"/>
              </a:rPr>
              <a:t>Legionella</a:t>
            </a:r>
            <a:r>
              <a:rPr lang="vi-VN" altLang="en-US" sz="2400" dirty="0">
                <a:latin typeface="Arial" panose="020B0604020202020204" pitchFamily="34" charset="0"/>
                <a:cs typeface="Arial" panose="020B0604020202020204" pitchFamily="34" charset="0"/>
              </a:rPr>
              <a:t>)</a:t>
            </a:r>
          </a:p>
          <a:p>
            <a:pPr eaLnBrk="1" hangingPunct="1"/>
            <a:r>
              <a:rPr lang="en-US" altLang="en-US" sz="2400" dirty="0" err="1">
                <a:latin typeface="Arial" panose="020B0604020202020204" pitchFamily="34" charset="0"/>
                <a:cs typeface="Arial" panose="020B0604020202020204" pitchFamily="34" charset="0"/>
              </a:rPr>
              <a:t>Nhiễm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trùng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hô</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hấp</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trên</a:t>
            </a:r>
            <a:r>
              <a:rPr lang="vi-VN" altLang="en-US" sz="2400" dirty="0">
                <a:latin typeface="Arial" panose="020B0604020202020204" pitchFamily="34" charset="0"/>
                <a:cs typeface="Arial" panose="020B0604020202020204" pitchFamily="34" charset="0"/>
              </a:rPr>
              <a:t>, viêm xoang (</a:t>
            </a:r>
            <a:r>
              <a:rPr lang="vi-VN" altLang="en-US" sz="2400" dirty="0" err="1">
                <a:latin typeface="Arial" panose="020B0604020202020204" pitchFamily="34" charset="0"/>
                <a:cs typeface="Arial" panose="020B0604020202020204" pitchFamily="34" charset="0"/>
              </a:rPr>
              <a:t>Mycoplasma</a:t>
            </a:r>
            <a:r>
              <a:rPr lang="vi-VN"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p:txBody>
      </p:sp>
      <p:sp>
        <p:nvSpPr>
          <p:cNvPr id="6148" name="Rectangle 4">
            <a:extLst>
              <a:ext uri="{FF2B5EF4-FFF2-40B4-BE49-F238E27FC236}">
                <a16:creationId xmlns:a16="http://schemas.microsoft.com/office/drawing/2014/main" id="{31588EAF-61DC-4762-8B41-22EF41A5223F}"/>
              </a:ext>
            </a:extLst>
          </p:cNvPr>
          <p:cNvSpPr>
            <a:spLocks noGrp="1" noChangeArrowheads="1"/>
          </p:cNvSpPr>
          <p:nvPr>
            <p:ph sz="half" idx="2"/>
          </p:nvPr>
        </p:nvSpPr>
        <p:spPr/>
        <p:txBody>
          <a:bodyPr>
            <a:normAutofit fontScale="70000" lnSpcReduction="20000"/>
          </a:bodyPr>
          <a:lstStyle/>
          <a:p>
            <a:r>
              <a:rPr lang="en-US" altLang="en-US" sz="3100" dirty="0" err="1">
                <a:latin typeface="Arial" panose="020B0604020202020204" pitchFamily="34" charset="0"/>
                <a:cs typeface="Arial" panose="020B0604020202020204" pitchFamily="34" charset="0"/>
              </a:rPr>
              <a:t>Thực</a:t>
            </a:r>
            <a:r>
              <a:rPr lang="en-US" altLang="en-US" sz="3100" dirty="0">
                <a:latin typeface="Arial" panose="020B0604020202020204" pitchFamily="34" charset="0"/>
                <a:cs typeface="Arial" panose="020B0604020202020204" pitchFamily="34" charset="0"/>
              </a:rPr>
              <a:t> </a:t>
            </a:r>
            <a:r>
              <a:rPr lang="en-US" altLang="en-US" sz="3100" dirty="0" err="1">
                <a:latin typeface="Arial" panose="020B0604020202020204" pitchFamily="34" charset="0"/>
                <a:cs typeface="Arial" panose="020B0604020202020204" pitchFamily="34" charset="0"/>
              </a:rPr>
              <a:t>thể</a:t>
            </a:r>
            <a:r>
              <a:rPr lang="en-US" altLang="en-US" sz="3100" dirty="0">
                <a:latin typeface="Arial" panose="020B0604020202020204" pitchFamily="34" charset="0"/>
                <a:cs typeface="Arial" panose="020B0604020202020204" pitchFamily="34" charset="0"/>
              </a:rPr>
              <a:t>:</a:t>
            </a:r>
          </a:p>
          <a:p>
            <a:pPr lvl="1"/>
            <a:r>
              <a:rPr lang="en-US" altLang="en-US" sz="2900" dirty="0" err="1">
                <a:latin typeface="Arial" panose="020B0604020202020204" pitchFamily="34" charset="0"/>
                <a:cs typeface="Arial" panose="020B0604020202020204" pitchFamily="34" charset="0"/>
              </a:rPr>
              <a:t>Sinh</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hiệu</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Sốt</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hoặc</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hạ</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thân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nhiệt</a:t>
            </a:r>
            <a:endParaRPr lang="en-US" altLang="en-US" sz="2900" dirty="0">
              <a:latin typeface="Arial" panose="020B0604020202020204" pitchFamily="34" charset="0"/>
              <a:cs typeface="Arial" panose="020B0604020202020204" pitchFamily="34" charset="0"/>
            </a:endParaRPr>
          </a:p>
          <a:p>
            <a:pPr lvl="1"/>
            <a:r>
              <a:rPr lang="en-US" altLang="en-US" sz="2900" dirty="0" err="1">
                <a:latin typeface="Arial" panose="020B0604020202020204" pitchFamily="34" charset="0"/>
                <a:cs typeface="Arial" panose="020B0604020202020204" pitchFamily="34" charset="0"/>
              </a:rPr>
              <a:t>Khám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Phổi</a:t>
            </a:r>
            <a:r>
              <a:rPr lang="en-US" altLang="en-US" sz="2900" dirty="0">
                <a:latin typeface="Arial" panose="020B0604020202020204" pitchFamily="34" charset="0"/>
                <a:cs typeface="Arial" panose="020B0604020202020204" pitchFamily="34" charset="0"/>
              </a:rPr>
              <a:t>: ran </a:t>
            </a:r>
            <a:r>
              <a:rPr lang="en-US" altLang="en-US" sz="2900" dirty="0" err="1">
                <a:latin typeface="Arial" panose="020B0604020202020204" pitchFamily="34" charset="0"/>
                <a:cs typeface="Arial" panose="020B0604020202020204" pitchFamily="34" charset="0"/>
              </a:rPr>
              <a:t>nổ</a:t>
            </a:r>
            <a:r>
              <a:rPr lang="en-US" altLang="en-US" sz="2900" dirty="0">
                <a:latin typeface="Arial" panose="020B0604020202020204" pitchFamily="34" charset="0"/>
                <a:cs typeface="Arial" panose="020B0604020202020204" pitchFamily="34" charset="0"/>
              </a:rPr>
              <a:t>, ran </a:t>
            </a:r>
            <a:r>
              <a:rPr lang="en-US" altLang="en-US" sz="2900" dirty="0" err="1">
                <a:latin typeface="Arial" panose="020B0604020202020204" pitchFamily="34" charset="0"/>
                <a:cs typeface="Arial" panose="020B0604020202020204" pitchFamily="34" charset="0"/>
              </a:rPr>
              <a:t>nổ</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âm</a:t>
            </a:r>
            <a:r>
              <a:rPr lang="en-US" altLang="en-US" sz="2900" dirty="0">
                <a:latin typeface="Arial" panose="020B0604020202020204" pitchFamily="34" charset="0"/>
                <a:cs typeface="Arial" panose="020B0604020202020204" pitchFamily="34" charset="0"/>
              </a:rPr>
              <a:t> ỉ </a:t>
            </a:r>
            <a:r>
              <a:rPr lang="en-US" altLang="en-US" sz="2900" dirty="0" err="1">
                <a:latin typeface="Arial" panose="020B0604020202020204" pitchFamily="34" charset="0"/>
                <a:cs typeface="Arial" panose="020B0604020202020204" pitchFamily="34" charset="0"/>
              </a:rPr>
              <a:t>khi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gõ</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hoặc</a:t>
            </a:r>
            <a:r>
              <a:rPr lang="en-US" altLang="en-US" sz="2900" dirty="0">
                <a:latin typeface="Arial" panose="020B0604020202020204" pitchFamily="34" charset="0"/>
                <a:cs typeface="Arial" panose="020B0604020202020204" pitchFamily="34" charset="0"/>
              </a:rPr>
              <a:t> ran </a:t>
            </a:r>
            <a:r>
              <a:rPr lang="en-US" altLang="en-US" sz="2900" dirty="0" err="1">
                <a:latin typeface="Arial" panose="020B0604020202020204" pitchFamily="34" charset="0"/>
                <a:cs typeface="Arial" panose="020B0604020202020204" pitchFamily="34" charset="0"/>
              </a:rPr>
              <a:t>rít</a:t>
            </a:r>
            <a:r>
              <a:rPr lang="en-US" altLang="en-US" sz="2900" dirty="0">
                <a:latin typeface="Arial" panose="020B0604020202020204" pitchFamily="34" charset="0"/>
                <a:cs typeface="Arial" panose="020B0604020202020204" pitchFamily="34" charset="0"/>
              </a:rPr>
              <a:t>.</a:t>
            </a:r>
          </a:p>
          <a:p>
            <a:r>
              <a:rPr lang="en-US" altLang="en-US" sz="3100" dirty="0" err="1">
                <a:latin typeface="Arial" panose="020B0604020202020204" pitchFamily="34" charset="0"/>
                <a:cs typeface="Arial" panose="020B0604020202020204" pitchFamily="34" charset="0"/>
              </a:rPr>
              <a:t>Xét</a:t>
            </a:r>
            <a:r>
              <a:rPr lang="en-US" altLang="en-US" sz="3100" dirty="0">
                <a:latin typeface="Arial" panose="020B0604020202020204" pitchFamily="34" charset="0"/>
                <a:cs typeface="Arial" panose="020B0604020202020204" pitchFamily="34" charset="0"/>
              </a:rPr>
              <a:t> </a:t>
            </a:r>
            <a:r>
              <a:rPr lang="en-US" altLang="en-US" sz="3100" dirty="0" err="1">
                <a:latin typeface="Arial" panose="020B0604020202020204" pitchFamily="34" charset="0"/>
                <a:cs typeface="Arial" panose="020B0604020202020204" pitchFamily="34" charset="0"/>
              </a:rPr>
              <a:t>nghiệm</a:t>
            </a:r>
            <a:r>
              <a:rPr lang="en-US" altLang="en-US" sz="3100" dirty="0">
                <a:latin typeface="Arial" panose="020B0604020202020204" pitchFamily="34" charset="0"/>
                <a:cs typeface="Arial" panose="020B0604020202020204" pitchFamily="34" charset="0"/>
              </a:rPr>
              <a:t>:</a:t>
            </a:r>
          </a:p>
          <a:p>
            <a:pPr lvl="1"/>
            <a:r>
              <a:rPr lang="en-US" altLang="en-US" sz="2900" dirty="0">
                <a:latin typeface="Arial" panose="020B0604020202020204" pitchFamily="34" charset="0"/>
                <a:cs typeface="Arial" panose="020B0604020202020204" pitchFamily="34" charset="0"/>
              </a:rPr>
              <a:t>WBC </a:t>
            </a:r>
            <a:r>
              <a:rPr lang="en-US" altLang="en-US" sz="2900" dirty="0" err="1">
                <a:latin typeface="Arial" panose="020B0604020202020204" pitchFamily="34" charset="0"/>
                <a:cs typeface="Arial" panose="020B0604020202020204" pitchFamily="34" charset="0"/>
              </a:rPr>
              <a:t>tăng</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cao</a:t>
            </a:r>
            <a:endParaRPr lang="en-US" altLang="en-US" sz="2900" dirty="0">
              <a:latin typeface="Arial" panose="020B0604020202020204" pitchFamily="34" charset="0"/>
              <a:cs typeface="Arial" panose="020B0604020202020204" pitchFamily="34" charset="0"/>
            </a:endParaRPr>
          </a:p>
          <a:p>
            <a:pPr lvl="1"/>
            <a:r>
              <a:rPr lang="en-US" altLang="en-US" sz="2900" dirty="0" err="1">
                <a:latin typeface="Arial" panose="020B0604020202020204" pitchFamily="34" charset="0"/>
                <a:cs typeface="Arial" panose="020B0604020202020204" pitchFamily="34" charset="0"/>
              </a:rPr>
              <a:t>Hạ</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natri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máu</a:t>
            </a:r>
            <a:r>
              <a:rPr lang="en-US" altLang="en-US" sz="2900" dirty="0">
                <a:latin typeface="Arial" panose="020B0604020202020204" pitchFamily="34" charset="0"/>
                <a:cs typeface="Arial" panose="020B0604020202020204" pitchFamily="34" charset="0"/>
              </a:rPr>
              <a:t> - </a:t>
            </a:r>
            <a:r>
              <a:rPr lang="en-US" altLang="en-US" sz="2900" dirty="0" err="1">
                <a:latin typeface="Arial" panose="020B0604020202020204" pitchFamily="34" charset="0"/>
                <a:cs typeface="Arial" panose="020B0604020202020204" pitchFamily="34" charset="0"/>
              </a:rPr>
              <a:t>viêm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phổi</a:t>
            </a:r>
            <a:r>
              <a:rPr lang="en-US" altLang="en-US" sz="2900" dirty="0">
                <a:latin typeface="Arial" panose="020B0604020202020204" pitchFamily="34" charset="0"/>
                <a:cs typeface="Arial" panose="020B0604020202020204" pitchFamily="34" charset="0"/>
              </a:rPr>
              <a:t> do Legionella</a:t>
            </a:r>
            <a:endParaRPr lang="en-US" altLang="en-US" sz="2200" dirty="0">
              <a:latin typeface="Arial" panose="020B0604020202020204" pitchFamily="34" charset="0"/>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5164" y="0"/>
            <a:ext cx="7564582" cy="1524000"/>
          </a:xfrm>
        </p:spPr>
        <p:txBody>
          <a:bodyPr/>
          <a:lstStyle/>
          <a:p>
            <a:r>
              <a:rPr lang="en-US" dirty="0"/>
              <a:t>Nghi ngờ viêm phổi do hít</a:t>
            </a:r>
          </a:p>
        </p:txBody>
      </p:sp>
      <p:sp>
        <p:nvSpPr>
          <p:cNvPr id="3" name="Content Placeholder 2"/>
          <p:cNvSpPr>
            <a:spLocks noGrp="1"/>
          </p:cNvSpPr>
          <p:nvPr>
            <p:ph idx="1"/>
          </p:nvPr>
        </p:nvSpPr>
        <p:spPr>
          <a:xfrm>
            <a:off x="6608619" y="1828800"/>
            <a:ext cx="5112326" cy="3796145"/>
          </a:xfrm>
        </p:spPr>
        <p:txBody>
          <a:bodyPr/>
          <a:lstStyle/>
          <a:p>
            <a:pPr algn="just"/>
            <a:r>
              <a:rPr lang="en-US" b="1" dirty="0">
                <a:solidFill>
                  <a:srgbClr val="FFFFFF"/>
                </a:solidFill>
              </a:rPr>
              <a:t>Không chỉ định kháng sinh bao phủ vi khuẩn kị khí thường quy khi nghi ngờ viêm phổi do hít trừ trường hợp có áp xe phổi hoặc tràn mủ màng phổi</a:t>
            </a:r>
          </a:p>
        </p:txBody>
      </p:sp>
      <p:pic>
        <p:nvPicPr>
          <p:cNvPr id="5122" name="Picture 2" descr="C:\Users\Dell\Pictures\My Screen Shots\Screen Shot 09-06-20 at 09.25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2" y="1376886"/>
            <a:ext cx="5634904" cy="488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133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60DC7BB9-513A-4FD7-9E7E-9391325E9204}"/>
              </a:ext>
            </a:extLst>
          </p:cNvPr>
          <p:cNvPicPr>
            <a:picLocks noChangeAspect="1"/>
          </p:cNvPicPr>
          <p:nvPr/>
        </p:nvPicPr>
        <p:blipFill>
          <a:blip r:embed="rId2"/>
          <a:stretch>
            <a:fillRect/>
          </a:stretch>
        </p:blipFill>
        <p:spPr>
          <a:xfrm>
            <a:off x="771451" y="775869"/>
            <a:ext cx="10645148" cy="5985163"/>
          </a:xfrm>
          <a:prstGeom prst="rect">
            <a:avLst/>
          </a:prstGeom>
        </p:spPr>
      </p:pic>
      <p:grpSp>
        <p:nvGrpSpPr>
          <p:cNvPr id="5" name="Group 4"/>
          <p:cNvGrpSpPr/>
          <p:nvPr/>
        </p:nvGrpSpPr>
        <p:grpSpPr>
          <a:xfrm>
            <a:off x="771451" y="3657615"/>
            <a:ext cx="10645148" cy="450272"/>
            <a:chOff x="771451" y="2327564"/>
            <a:chExt cx="10645148" cy="410330"/>
          </a:xfrm>
        </p:grpSpPr>
        <p:cxnSp>
          <p:nvCxnSpPr>
            <p:cNvPr id="8" name="Straight Connector 7"/>
            <p:cNvCxnSpPr/>
            <p:nvPr/>
          </p:nvCxnSpPr>
          <p:spPr>
            <a:xfrm>
              <a:off x="771451" y="2327564"/>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416599" y="2327564"/>
              <a:ext cx="0" cy="401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71451" y="2737894"/>
              <a:ext cx="106451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71451" y="2327564"/>
              <a:ext cx="0" cy="401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951045" y="41556"/>
            <a:ext cx="6345355" cy="646331"/>
          </a:xfrm>
          <a:prstGeom prst="rect">
            <a:avLst/>
          </a:prstGeom>
          <a:noFill/>
        </p:spPr>
        <p:txBody>
          <a:bodyPr wrap="square" rtlCol="0">
            <a:spAutoFit/>
          </a:bodyPr>
          <a:lstStyle/>
          <a:p>
            <a:r>
              <a:rPr lang="en-US" sz="3600" b="1" dirty="0">
                <a:latin typeface="Calibri" pitchFamily="34" charset="0"/>
                <a:cs typeface="Calibri" pitchFamily="34" charset="0"/>
              </a:rPr>
              <a:t>Vấn đề sử dụng corticosteroids</a:t>
            </a:r>
          </a:p>
        </p:txBody>
      </p:sp>
    </p:spTree>
    <p:extLst>
      <p:ext uri="{BB962C8B-B14F-4D97-AF65-F5344CB8AC3E}">
        <p14:creationId xmlns:p14="http://schemas.microsoft.com/office/powerpoint/2010/main" val="26939204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ell\Pictures\My Screen Shots\Screen Shot 09-06-20 at 06.41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 y="209966"/>
            <a:ext cx="5106046" cy="65371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02036" y="477741"/>
            <a:ext cx="5985164" cy="6001643"/>
          </a:xfrm>
          <a:prstGeom prst="rect">
            <a:avLst/>
          </a:prstGeom>
          <a:noFill/>
        </p:spPr>
        <p:txBody>
          <a:bodyPr wrap="square" rtlCol="0">
            <a:spAutoFit/>
          </a:bodyPr>
          <a:lstStyle/>
          <a:p>
            <a:pPr marL="342900" indent="-342900" algn="just">
              <a:buFont typeface="Wingdings" pitchFamily="2" charset="2"/>
              <a:buChar char="§"/>
            </a:pPr>
            <a:r>
              <a:rPr lang="en-US" sz="2400" dirty="0"/>
              <a:t>Không khuyến cáo sử dụng thường quy corticosteroid ở bệnh nhân VPCĐ không nặng (khuyến cáo mạnh, chất lượng bằng chứng cao) và VPCĐ nặng (khuyến cáo yếu, chất lượng bằng chứng trung bình)</a:t>
            </a:r>
          </a:p>
          <a:p>
            <a:pPr marL="342900" indent="-342900" algn="just">
              <a:buFont typeface="Wingdings" pitchFamily="2" charset="2"/>
              <a:buChar char="§"/>
            </a:pPr>
            <a:endParaRPr lang="en-US" sz="2400" dirty="0"/>
          </a:p>
          <a:p>
            <a:pPr marL="342900" indent="-342900" algn="just">
              <a:buFont typeface="Wingdings" pitchFamily="2" charset="2"/>
              <a:buChar char="§"/>
            </a:pPr>
            <a:r>
              <a:rPr lang="en-US" sz="2400" dirty="0"/>
              <a:t> Không khuyến cáo sử dụng thường quy corticosteroid ở bệnh nhân viêm phổi nặng do influenza (khuyến cáo yếu, chất lượng bằng chứng thấp)</a:t>
            </a:r>
          </a:p>
          <a:p>
            <a:pPr marL="342900" indent="-342900" algn="just">
              <a:buFont typeface="Wingdings" pitchFamily="2" charset="2"/>
              <a:buChar char="§"/>
            </a:pPr>
            <a:endParaRPr lang="en-US" sz="2400" dirty="0"/>
          </a:p>
          <a:p>
            <a:pPr marL="342900" indent="-342900" algn="just">
              <a:buFont typeface="Wingdings" pitchFamily="2" charset="2"/>
              <a:buChar char="§"/>
            </a:pPr>
            <a:r>
              <a:rPr lang="en-US" sz="2400" dirty="0"/>
              <a:t>Tán thành với các khuyến cáo của Surviving Sepsis Campaign trong sử dụng corticosteroid ở bệnh nhân VPCĐ có septic shock kháng trị</a:t>
            </a:r>
          </a:p>
        </p:txBody>
      </p:sp>
    </p:spTree>
    <p:extLst>
      <p:ext uri="{BB962C8B-B14F-4D97-AF65-F5344CB8AC3E}">
        <p14:creationId xmlns:p14="http://schemas.microsoft.com/office/powerpoint/2010/main" val="3898950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3310" y="-138545"/>
            <a:ext cx="6123709" cy="1413164"/>
          </a:xfrm>
        </p:spPr>
        <p:txBody>
          <a:bodyPr/>
          <a:lstStyle/>
          <a:p>
            <a:r>
              <a:rPr lang="en-US" dirty="0"/>
              <a:t>Khi test influenza (+)</a:t>
            </a:r>
          </a:p>
        </p:txBody>
      </p:sp>
      <p:sp>
        <p:nvSpPr>
          <p:cNvPr id="5" name="TextBox 4"/>
          <p:cNvSpPr txBox="1"/>
          <p:nvPr/>
        </p:nvSpPr>
        <p:spPr>
          <a:xfrm>
            <a:off x="1246909" y="1454727"/>
            <a:ext cx="9892146" cy="1200329"/>
          </a:xfrm>
          <a:prstGeom prst="rect">
            <a:avLst/>
          </a:prstGeom>
          <a:noFill/>
        </p:spPr>
        <p:txBody>
          <a:bodyPr wrap="square" rtlCol="0">
            <a:spAutoFit/>
          </a:bodyPr>
          <a:lstStyle/>
          <a:p>
            <a:r>
              <a:rPr lang="en-US" sz="2400" dirty="0"/>
              <a:t>Kháng virus: khuyến cáo sử dụng ở bệnh nhân VPCĐ có test influeza (+) điều trị nội trú (khuyến cáo mạnh, bằng chứng trung bình) và ngoại trú (khuyến cáo yếu, bằng chứng thấp)</a:t>
            </a:r>
          </a:p>
        </p:txBody>
      </p:sp>
      <p:pic>
        <p:nvPicPr>
          <p:cNvPr id="6146" name="Picture 2" descr="C:\Users\Dell\Pictures\My Screen Shots\Screen Shot 09-06-20 at 09.35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02" y="3283527"/>
            <a:ext cx="10440152" cy="331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85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3310" y="-138545"/>
            <a:ext cx="6123709" cy="1413164"/>
          </a:xfrm>
        </p:spPr>
        <p:txBody>
          <a:bodyPr/>
          <a:lstStyle/>
          <a:p>
            <a:r>
              <a:rPr lang="en-US" dirty="0"/>
              <a:t>Khi test influenza (+)</a:t>
            </a:r>
          </a:p>
        </p:txBody>
      </p:sp>
      <p:sp>
        <p:nvSpPr>
          <p:cNvPr id="5" name="TextBox 4"/>
          <p:cNvSpPr txBox="1"/>
          <p:nvPr/>
        </p:nvSpPr>
        <p:spPr>
          <a:xfrm>
            <a:off x="1246909" y="1454727"/>
            <a:ext cx="9892146" cy="1200329"/>
          </a:xfrm>
          <a:prstGeom prst="rect">
            <a:avLst/>
          </a:prstGeom>
          <a:noFill/>
        </p:spPr>
        <p:txBody>
          <a:bodyPr wrap="square" rtlCol="0">
            <a:spAutoFit/>
          </a:bodyPr>
          <a:lstStyle/>
          <a:p>
            <a:pPr algn="just"/>
            <a:r>
              <a:rPr lang="en-US" sz="2400" dirty="0"/>
              <a:t>Kháng sinh : khuyến cáo sử dụng phác đồ kháng sinh chuẩn ở bệnh nhân VPCĐ có test influeza (+) điều trị nội trú và ngoại trú (khuyến cáo mạnh, bằng chứng thấp)</a:t>
            </a:r>
          </a:p>
        </p:txBody>
      </p:sp>
      <p:pic>
        <p:nvPicPr>
          <p:cNvPr id="7170" name="Picture 2" descr="C:\Users\Dell\Pictures\My Screen Shots\Screen Shot 09-06-20 at 09.36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420" y="3560619"/>
            <a:ext cx="10257635" cy="238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370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1" y="568036"/>
            <a:ext cx="10889672" cy="4154984"/>
          </a:xfrm>
          <a:prstGeom prst="rect">
            <a:avLst/>
          </a:prstGeom>
          <a:noFill/>
        </p:spPr>
        <p:txBody>
          <a:bodyPr wrap="square" rtlCol="0">
            <a:spAutoFit/>
          </a:bodyPr>
          <a:lstStyle/>
          <a:p>
            <a:pPr marL="342900" indent="-342900" algn="just">
              <a:buFont typeface="Arial" pitchFamily="34" charset="0"/>
              <a:buChar char="•"/>
            </a:pPr>
            <a:r>
              <a:rPr lang="en-US" sz="2400" dirty="0"/>
              <a:t>Bệnh nhân viêm phổi có test influenza (+) có thể đồng nhiễm vi khuẩn, hay gặp nhất là S.aureus, S.pneumoniae, H.influenza, group A Streptococcus. Tỉ lệ tử vong có thể lên đến 10%</a:t>
            </a:r>
          </a:p>
          <a:p>
            <a:pPr marL="342900" indent="-342900" algn="just">
              <a:buFont typeface="Arial" pitchFamily="34" charset="0"/>
              <a:buChar char="•"/>
            </a:pPr>
            <a:endParaRPr lang="en-US" sz="2400" dirty="0"/>
          </a:p>
          <a:p>
            <a:pPr marL="342900" indent="-342900" algn="just">
              <a:buFont typeface="Arial" pitchFamily="34" charset="0"/>
              <a:buChar char="•"/>
            </a:pPr>
            <a:r>
              <a:rPr lang="en-US" sz="2400" dirty="0"/>
              <a:t>Đồng thời, khó loại trừ sự đồng nhiễm vi khuẩn ở bệnh nhân VPCĐ có test influenza (+). Procalcitonin và các biomarker khác không giúp loại trừ hoàn toàn chẩn đoán viêm phổi do vi khuẩn.</a:t>
            </a:r>
          </a:p>
          <a:p>
            <a:pPr marL="342900" indent="-342900" algn="just">
              <a:buFont typeface="Arial" pitchFamily="34" charset="0"/>
              <a:buChar char="•"/>
            </a:pPr>
            <a:endParaRPr lang="en-US" sz="2400" dirty="0"/>
          </a:p>
          <a:p>
            <a:pPr marL="342900" indent="-342900" algn="just">
              <a:buFont typeface="Arial" pitchFamily="34" charset="0"/>
              <a:buChar char="•"/>
            </a:pPr>
            <a:r>
              <a:rPr lang="en-US" sz="2400" dirty="0"/>
              <a:t>Tuy nhiên, ở bệnh nhân viêm phổi có test influenza (+), không có bằng chứng đồng nhiễm vi khuẩn (bao gồm procalcitonin thấp) và lâm sàng cải thiện sớm, có thể cân nhắc ngưng kháng sinh trong vòng 48-72h</a:t>
            </a:r>
          </a:p>
        </p:txBody>
      </p:sp>
      <p:sp>
        <p:nvSpPr>
          <p:cNvPr id="5" name="TextBox 4"/>
          <p:cNvSpPr txBox="1"/>
          <p:nvPr/>
        </p:nvSpPr>
        <p:spPr>
          <a:xfrm>
            <a:off x="332509" y="5874328"/>
            <a:ext cx="11568545" cy="830997"/>
          </a:xfrm>
          <a:prstGeom prst="rect">
            <a:avLst/>
          </a:prstGeom>
          <a:noFill/>
        </p:spPr>
        <p:txBody>
          <a:bodyPr wrap="square" rtlCol="0">
            <a:spAutoFit/>
          </a:bodyPr>
          <a:lstStyle/>
          <a:p>
            <a:r>
              <a:rPr lang="en-US" sz="1200" dirty="0"/>
              <a:t>Metersky ML, Masterton RG, Lode H, File TM, Jr., Babinchak T. Epidemiology, microbiology, and treatment considerations for bacterial pneumonia complicating influenza. Int J Infect Dis 2012; 16:e321–e331.</a:t>
            </a:r>
          </a:p>
          <a:p>
            <a:r>
              <a:rPr lang="en-US" sz="1200" dirty="0"/>
              <a:t>Rodrıguez AH, Avil ´es-Jurado FX, D´ıaz E, Schuetz P, Trefler SI, Sol ´eViol ´an J, et al.; SEMICYUC/GETGAG Working Group. Procalcitonin (PCT) levels for ruling-out bacterial coinfection in ICU patients with influenza: a CHAID decision-tree analysis. J Infect 2016;72:143–151.</a:t>
            </a:r>
          </a:p>
        </p:txBody>
      </p:sp>
    </p:spTree>
    <p:extLst>
      <p:ext uri="{BB962C8B-B14F-4D97-AF65-F5344CB8AC3E}">
        <p14:creationId xmlns:p14="http://schemas.microsoft.com/office/powerpoint/2010/main" val="4194185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618" y="0"/>
            <a:ext cx="7800109" cy="1524000"/>
          </a:xfrm>
        </p:spPr>
        <p:txBody>
          <a:bodyPr/>
          <a:lstStyle/>
          <a:p>
            <a:r>
              <a:rPr lang="en-US" dirty="0"/>
              <a:t>Thời gian sử dụng kháng sinh</a:t>
            </a:r>
          </a:p>
        </p:txBody>
      </p:sp>
      <p:pic>
        <p:nvPicPr>
          <p:cNvPr id="1026" name="Picture 2" descr="C:\Users\Dell\Pictures\My Screen Shots\Screen Shot 09-07-20 at 03.04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13" y="1034646"/>
            <a:ext cx="5228359" cy="5738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80909" y="1427018"/>
            <a:ext cx="4696691" cy="4524315"/>
          </a:xfrm>
          <a:prstGeom prst="rect">
            <a:avLst/>
          </a:prstGeom>
          <a:noFill/>
        </p:spPr>
        <p:txBody>
          <a:bodyPr wrap="square" rtlCol="0">
            <a:spAutoFit/>
          </a:bodyPr>
          <a:lstStyle/>
          <a:p>
            <a:pPr algn="just"/>
            <a:r>
              <a:rPr lang="en-US" sz="2400" dirty="0"/>
              <a:t>Khuyến cáo thời gian sử dụng kháng sinh dựa trên tình trạng ổn định lâm sàng (cải thiện các dấu hiệu sinh tồn [nhịp tim, tần số thở, huyết áp, độ bão hòa oxy, nhiệt độ), khả năng ăn uống, trạng thái ý thức. Liệu pháp kháng sinh nên tiếp tục cho đến khi bệnh nhân ổn định và thời gian điều trị tối thiểu là 5 ngày (khuyến cáo mạnh, chất lượng bằng chứng trung bình) </a:t>
            </a:r>
          </a:p>
        </p:txBody>
      </p:sp>
    </p:spTree>
    <p:extLst>
      <p:ext uri="{BB962C8B-B14F-4D97-AF65-F5344CB8AC3E}">
        <p14:creationId xmlns:p14="http://schemas.microsoft.com/office/powerpoint/2010/main" val="1021796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454" y="872830"/>
            <a:ext cx="11097491" cy="5847755"/>
          </a:xfrm>
          <a:prstGeom prst="rect">
            <a:avLst/>
          </a:prstGeom>
          <a:noFill/>
        </p:spPr>
        <p:txBody>
          <a:bodyPr wrap="square" rtlCol="0">
            <a:spAutoFit/>
          </a:bodyPr>
          <a:lstStyle/>
          <a:p>
            <a:pPr marL="285750" indent="-285750">
              <a:buFont typeface="Wingdings" pitchFamily="2" charset="2"/>
              <a:buChar char="§"/>
            </a:pPr>
            <a:r>
              <a:rPr lang="en-US" sz="2200" dirty="0"/>
              <a:t>Bệnh nhân thường đạt ổn định lâm sàng sau 48-72h → thời gian điều trị kháng sinh tối thiểu 5 ngày có thể áp dụng cho hầu hết bệnh nhân</a:t>
            </a:r>
          </a:p>
          <a:p>
            <a:pPr marL="285750" indent="-285750">
              <a:buFont typeface="Wingdings" pitchFamily="2" charset="2"/>
              <a:buChar char="§"/>
            </a:pPr>
            <a:endParaRPr lang="en-US" sz="2200" dirty="0"/>
          </a:p>
          <a:p>
            <a:pPr marL="285750" indent="-285750">
              <a:buFont typeface="Wingdings" pitchFamily="2" charset="2"/>
              <a:buChar char="§"/>
            </a:pPr>
            <a:r>
              <a:rPr lang="en-US" sz="2200" dirty="0"/>
              <a:t>Nếu bệnh nhân nghi nhiễm hoặc cấy được MRSA hoặc P.aeruginosa: tối thiểu 7 ngày</a:t>
            </a:r>
          </a:p>
          <a:p>
            <a:pPr marL="285750" indent="-285750">
              <a:buFont typeface="Wingdings" pitchFamily="2" charset="2"/>
              <a:buChar char="§"/>
            </a:pPr>
            <a:endParaRPr lang="en-US" sz="2200" dirty="0"/>
          </a:p>
          <a:p>
            <a:pPr marL="285750" indent="-285750">
              <a:buFont typeface="Wingdings" pitchFamily="2" charset="2"/>
              <a:buChar char="§"/>
            </a:pPr>
            <a:r>
              <a:rPr lang="en-US" sz="2200" dirty="0"/>
              <a:t>Liệu trình kháng sinh dài hơn được khuyến cáo trong các trường hợp:</a:t>
            </a:r>
          </a:p>
          <a:p>
            <a:r>
              <a:rPr lang="en-US" sz="2200" dirty="0"/>
              <a:t>+ VPCĐ kèm viêm màng nào, viêm nội tâm mạc và các nhiễm trùng sâu khác</a:t>
            </a:r>
          </a:p>
          <a:p>
            <a:r>
              <a:rPr lang="en-US" sz="2200" dirty="0"/>
              <a:t>+ Nhiễm các tác nhân ít gặp như Burkholderia pseudomallei, lao, nấm </a:t>
            </a:r>
          </a:p>
          <a:p>
            <a:endParaRPr lang="en-US" sz="2200" dirty="0"/>
          </a:p>
          <a:p>
            <a:pPr marL="285750" indent="-285750">
              <a:buFont typeface="Wingdings" pitchFamily="2" charset="2"/>
              <a:buChar char="§"/>
            </a:pPr>
            <a:r>
              <a:rPr lang="en-US" sz="2200" dirty="0"/>
              <a:t>Chỉ nên sử dụng Procalcitonin để định hướng thời gian sử dụng kháng sinh khi thời gian nằm viện của bệnh nhân vượt thời gian nằm viện trung bình (thường khoảng 5-7 ngày)</a:t>
            </a:r>
          </a:p>
          <a:p>
            <a:pPr marL="285750" indent="-285750">
              <a:buFont typeface="Wingdings" pitchFamily="2" charset="2"/>
              <a:buChar char="§"/>
            </a:pPr>
            <a:endParaRPr lang="en-US" sz="2200" dirty="0"/>
          </a:p>
          <a:p>
            <a:pPr marL="285750" indent="-285750">
              <a:buFont typeface="Wingdings" pitchFamily="2" charset="2"/>
              <a:buChar char="§"/>
            </a:pPr>
            <a:r>
              <a:rPr lang="en-US" sz="2200" dirty="0"/>
              <a:t>Nếu bệnh nhân không đạt ổn định lâm sàng sau 5 ngày điều trị thì tăng nguy cơ tử vong và kết cục bất lợi. Cần đánh giá kĩ sự đề kháng của vi khuẩn với điều trị hiện tại và/hoặc các biến chứng của viêm phổi (vd: áp xe phổi, tràn mủ màng phổi), tìm tiêu điểm nhiễm trùng hoặc nguyên nhân gây đáp ứng viêm khác.</a:t>
            </a:r>
          </a:p>
        </p:txBody>
      </p:sp>
      <p:sp>
        <p:nvSpPr>
          <p:cNvPr id="5" name="Title 1"/>
          <p:cNvSpPr>
            <a:spLocks noGrp="1"/>
          </p:cNvSpPr>
          <p:nvPr>
            <p:ph type="title"/>
          </p:nvPr>
        </p:nvSpPr>
        <p:spPr>
          <a:xfrm>
            <a:off x="2036618" y="-235535"/>
            <a:ext cx="7800109" cy="1524000"/>
          </a:xfrm>
        </p:spPr>
        <p:txBody>
          <a:bodyPr/>
          <a:lstStyle/>
          <a:p>
            <a:r>
              <a:rPr lang="en-US" dirty="0"/>
              <a:t>Thời gian sử dụng kháng sinh</a:t>
            </a:r>
          </a:p>
        </p:txBody>
      </p:sp>
    </p:spTree>
    <p:extLst>
      <p:ext uri="{BB962C8B-B14F-4D97-AF65-F5344CB8AC3E}">
        <p14:creationId xmlns:p14="http://schemas.microsoft.com/office/powerpoint/2010/main" val="1255449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2CA-1DBF-42E5-9052-E031314C97E5}"/>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DE2090-1CEC-4F41-BF0B-423AD1617A77}"/>
              </a:ext>
            </a:extLst>
          </p:cNvPr>
          <p:cNvSpPr>
            <a:spLocks noGrp="1"/>
          </p:cNvSpPr>
          <p:nvPr>
            <p:ph idx="1"/>
          </p:nvPr>
        </p:nvSpPr>
        <p:spPr/>
        <p:txBody>
          <a:bodyPr>
            <a:normAutofit/>
          </a:bodyPr>
          <a:lstStyle/>
          <a:p>
            <a:r>
              <a:rPr lang="en-US" sz="3600" dirty="0" err="1">
                <a:latin typeface="Arial" panose="020B0604020202020204" pitchFamily="34" charset="0"/>
                <a:cs typeface="Arial" panose="020B0604020202020204" pitchFamily="34" charset="0"/>
              </a:rPr>
              <a:t>Đại</a:t>
            </a:r>
            <a:r>
              <a:rPr lang="en-US" sz="3600" dirty="0">
                <a:latin typeface="Arial" panose="020B0604020202020204" pitchFamily="34" charset="0"/>
                <a:cs typeface="Arial" panose="020B0604020202020204" pitchFamily="34" charset="0"/>
              </a:rPr>
              <a:t> c</a:t>
            </a:r>
            <a:r>
              <a:rPr lang="vi-VN" sz="3600" dirty="0">
                <a:latin typeface="Arial" panose="020B0604020202020204" pitchFamily="34" charset="0"/>
                <a:cs typeface="Arial" panose="020B0604020202020204" pitchFamily="34" charset="0"/>
              </a:rPr>
              <a:t>ư</a:t>
            </a:r>
            <a:r>
              <a:rPr lang="en-US" sz="3600" dirty="0" err="1">
                <a:latin typeface="Arial" panose="020B0604020202020204" pitchFamily="34" charset="0"/>
                <a:cs typeface="Arial" panose="020B0604020202020204" pitchFamily="34" charset="0"/>
              </a:rPr>
              <a:t>ơng</a:t>
            </a:r>
            <a:endParaRPr lang="en-US" sz="3600" dirty="0">
              <a:latin typeface="Arial" panose="020B0604020202020204" pitchFamily="34" charset="0"/>
              <a:cs typeface="Arial" panose="020B0604020202020204" pitchFamily="34" charset="0"/>
            </a:endParaRPr>
          </a:p>
          <a:p>
            <a:r>
              <a:rPr lang="en-US" sz="3600" dirty="0" err="1">
                <a:latin typeface="Arial" panose="020B0604020202020204" pitchFamily="34" charset="0"/>
                <a:cs typeface="Arial" panose="020B0604020202020204" pitchFamily="34" charset="0"/>
              </a:rPr>
              <a:t>Chẩn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đoán</a:t>
            </a:r>
            <a:endParaRPr lang="en-US" sz="3600" dirty="0">
              <a:latin typeface="Arial" panose="020B0604020202020204" pitchFamily="34" charset="0"/>
              <a:cs typeface="Arial" panose="020B0604020202020204" pitchFamily="34" charset="0"/>
            </a:endParaRPr>
          </a:p>
          <a:p>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trị</a:t>
            </a:r>
            <a:endParaRPr lang="en-US" sz="3600" dirty="0">
              <a:latin typeface="Arial" panose="020B0604020202020204" pitchFamily="34" charset="0"/>
              <a:cs typeface="Arial" panose="020B0604020202020204" pitchFamily="34" charset="0"/>
            </a:endParaRPr>
          </a:p>
          <a:p>
            <a:pPr lvl="1"/>
            <a:r>
              <a:rPr lang="en-US" sz="3200" dirty="0" err="1">
                <a:latin typeface="Arial" panose="020B0604020202020204" pitchFamily="34" charset="0"/>
                <a:cs typeface="Arial" panose="020B0604020202020204" pitchFamily="34" charset="0"/>
              </a:rPr>
              <a:t>Điều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trị</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theo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kinh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nghiệm</a:t>
            </a:r>
            <a:endParaRPr lang="en-US" sz="3200" dirty="0">
              <a:latin typeface="Arial" panose="020B0604020202020204" pitchFamily="34" charset="0"/>
              <a:cs typeface="Arial" panose="020B0604020202020204" pitchFamily="34" charset="0"/>
            </a:endParaRPr>
          </a:p>
          <a:p>
            <a:pPr lvl="1"/>
            <a:r>
              <a:rPr lang="en-US" sz="3200" dirty="0" err="1">
                <a:latin typeface="Arial" panose="020B0604020202020204" pitchFamily="34" charset="0"/>
                <a:cs typeface="Arial" panose="020B0604020202020204" pitchFamily="34" charset="0"/>
              </a:rPr>
              <a:t>Các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nguyên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tắc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điều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trị</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kháng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sinh</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587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F4E89156-77C3-4D4D-9CBB-3E53CAB186C8}"/>
              </a:ext>
            </a:extLst>
          </p:cNvPr>
          <p:cNvSpPr>
            <a:spLocks noGrp="1"/>
          </p:cNvSpPr>
          <p:nvPr>
            <p:ph type="title"/>
          </p:nvPr>
        </p:nvSpPr>
        <p:spPr>
          <a:xfrm>
            <a:off x="762000" y="171796"/>
            <a:ext cx="10131425" cy="1456267"/>
          </a:xfrm>
        </p:spPr>
        <p:txBody>
          <a:bodyPr/>
          <a:lstStyle/>
          <a:p>
            <a:pPr eaLnBrk="1" hangingPunct="1">
              <a:defRPr/>
            </a:pPr>
            <a:r>
              <a:rPr lang="vi-VN" altLang="en-US" dirty="0">
                <a:solidFill>
                  <a:srgbClr val="FFFF00"/>
                </a:solidFill>
                <a:latin typeface="Arial" panose="020B0604020202020204" pitchFamily="34" charset="0"/>
                <a:cs typeface="Arial" panose="020B0604020202020204" pitchFamily="34" charset="0"/>
              </a:rPr>
              <a:t>ĐIỀU TRỊ VIÊM PHỔI</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theo</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kinh</a:t>
            </a:r>
            <a:r>
              <a:rPr lang="en-US" altLang="en-US" dirty="0">
                <a:solidFill>
                  <a:srgbClr val="FFFF00"/>
                </a:solidFill>
                <a:latin typeface="Arial" panose="020B0604020202020204" pitchFamily="34" charset="0"/>
                <a:cs typeface="Arial" panose="020B0604020202020204" pitchFamily="34" charset="0"/>
              </a:rPr>
              <a:t> </a:t>
            </a:r>
            <a:r>
              <a:rPr lang="en-US" altLang="en-US" dirty="0" err="1">
                <a:solidFill>
                  <a:srgbClr val="FFFF00"/>
                </a:solidFill>
                <a:latin typeface="Arial" panose="020B0604020202020204" pitchFamily="34" charset="0"/>
                <a:cs typeface="Arial" panose="020B0604020202020204" pitchFamily="34" charset="0"/>
              </a:rPr>
              <a:t>nghiệm</a:t>
            </a:r>
            <a:endParaRPr lang="en-US" altLang="en-US" dirty="0">
              <a:solidFill>
                <a:srgbClr val="FFFF00"/>
              </a:solidFill>
              <a:latin typeface="Arial" panose="020B0604020202020204" pitchFamily="34" charset="0"/>
              <a:cs typeface="Arial" panose="020B0604020202020204" pitchFamily="34" charset="0"/>
            </a:endParaRPr>
          </a:p>
        </p:txBody>
      </p:sp>
      <p:pic>
        <p:nvPicPr>
          <p:cNvPr id="4" name="Picture 5">
            <a:extLst>
              <a:ext uri="{FF2B5EF4-FFF2-40B4-BE49-F238E27FC236}">
                <a16:creationId xmlns:a16="http://schemas.microsoft.com/office/drawing/2014/main" id="{53B845AF-DB44-4453-BCD9-75D82CB05B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971800" y="1785364"/>
            <a:ext cx="6270889" cy="492023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25141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Vai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trò</a:t>
            </a:r>
            <a:r>
              <a:rPr lang="en-US" b="1" dirty="0">
                <a:latin typeface="Arial" panose="020B0604020202020204" pitchFamily="34" charset="0"/>
                <a:cs typeface="Arial" panose="020B0604020202020204" pitchFamily="34" charset="0"/>
              </a:rPr>
              <a:t> X </a:t>
            </a:r>
            <a:r>
              <a:rPr lang="en-US" b="1" dirty="0" err="1">
                <a:latin typeface="Arial" panose="020B0604020202020204" pitchFamily="34" charset="0"/>
                <a:cs typeface="Arial" panose="020B0604020202020204" pitchFamily="34" charset="0"/>
              </a:rPr>
              <a:t>quang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chẩn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viêm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phổi</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05060" y="1797840"/>
            <a:ext cx="9753600" cy="3459960"/>
          </a:xfrm>
        </p:spPr>
        <p:txBody>
          <a:bodyPr>
            <a:noAutofit/>
          </a:bodyPr>
          <a:lstStyle/>
          <a:p>
            <a:r>
              <a:rPr lang="vi-VN" sz="2800" dirty="0">
                <a:latin typeface="Arial" panose="020B0604020202020204" pitchFamily="34" charset="0"/>
                <a:cs typeface="Arial" panose="020B0604020202020204" pitchFamily="34" charset="0"/>
              </a:rPr>
              <a:t>Xác định chẩn đoán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tổn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thương</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nhu</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mô</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tiến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triển</a:t>
            </a:r>
            <a:endParaRPr lang="en-US"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Xác định các bệnh kèm theo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chẩn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Đánh giá độ nặng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lượng</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T</a:t>
            </a:r>
            <a:r>
              <a:rPr lang="vi-VN" sz="2800" dirty="0">
                <a:latin typeface="Arial" panose="020B0604020202020204" pitchFamily="34" charset="0"/>
                <a:cs typeface="Arial" panose="020B0604020202020204" pitchFamily="34" charset="0"/>
              </a:rPr>
              <a:t>heo dõi điều trị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chứng</a:t>
            </a:r>
            <a:r>
              <a:rPr lang="en-US" sz="2800" dirty="0">
                <a:latin typeface="Arial" panose="020B0604020202020204" pitchFamily="34" charset="0"/>
                <a:cs typeface="Arial" panose="020B0604020202020204" pitchFamily="34" charset="0"/>
              </a:rPr>
              <a:t>.</a:t>
            </a:r>
          </a:p>
        </p:txBody>
      </p:sp>
      <p:pic>
        <p:nvPicPr>
          <p:cNvPr id="5" name="Picture 9" descr="CHF">
            <a:extLst>
              <a:ext uri="{FF2B5EF4-FFF2-40B4-BE49-F238E27FC236}">
                <a16:creationId xmlns:a16="http://schemas.microsoft.com/office/drawing/2014/main" id="{7481E0F2-CD8A-47CA-823F-1CAE9213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422864" y="3733800"/>
            <a:ext cx="3769136" cy="3140947"/>
          </a:xfrm>
          <a:prstGeom prst="rect">
            <a:avLst/>
          </a:prstGeom>
        </p:spPr>
      </p:pic>
    </p:spTree>
    <p:extLst>
      <p:ext uri="{BB962C8B-B14F-4D97-AF65-F5344CB8AC3E}">
        <p14:creationId xmlns:p14="http://schemas.microsoft.com/office/powerpoint/2010/main" val="3512233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fontScale="90000"/>
          </a:bodyPr>
          <a:lstStyle/>
          <a:p>
            <a:pPr>
              <a:defRPr/>
            </a:pPr>
            <a:br>
              <a:rPr lang="en-US" sz="3200" dirty="0">
                <a:solidFill>
                  <a:srgbClr val="FFFF00"/>
                </a:solidFill>
                <a:latin typeface="Arial" panose="020B0604020202020204" pitchFamily="34" charset="0"/>
                <a:cs typeface="Arial" panose="020B0604020202020204" pitchFamily="34" charset="0"/>
              </a:rPr>
            </a:br>
            <a:r>
              <a:rPr lang="vi-VN" sz="3200" dirty="0">
                <a:solidFill>
                  <a:srgbClr val="FFFF00"/>
                </a:solidFill>
                <a:latin typeface="Arial" panose="020B0604020202020204" pitchFamily="34" charset="0"/>
                <a:cs typeface="Arial" panose="020B0604020202020204" pitchFamily="34" charset="0"/>
              </a:rPr>
              <a:t>ĐIỀU TRỊ VPCĐ (TT)</a:t>
            </a:r>
            <a:br>
              <a:rPr lang="vi-VN" sz="3200" dirty="0">
                <a:solidFill>
                  <a:srgbClr val="FFFF00"/>
                </a:solidFill>
                <a:latin typeface="Arial" panose="020B0604020202020204" pitchFamily="34" charset="0"/>
                <a:cs typeface="Arial" panose="020B0604020202020204" pitchFamily="34" charset="0"/>
              </a:rPr>
            </a:br>
            <a:r>
              <a:rPr lang="vi-VN" sz="3200" dirty="0">
                <a:solidFill>
                  <a:srgbClr val="FFFF00"/>
                </a:solidFill>
                <a:latin typeface="Arial" panose="020B0604020202020204" pitchFamily="34" charset="0"/>
                <a:cs typeface="Arial" panose="020B0604020202020204" pitchFamily="34" charset="0"/>
              </a:rPr>
              <a:t>Nguyên tắc dùng kháng sinh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5801" y="1600200"/>
            <a:ext cx="10439399" cy="4648199"/>
          </a:xfrm>
        </p:spPr>
        <p:txBody>
          <a:bodyPr>
            <a:normAutofit fontScale="92500" lnSpcReduction="10000"/>
          </a:bodyPr>
          <a:lstStyle/>
          <a:p>
            <a:pPr>
              <a:lnSpc>
                <a:spcPct val="150000"/>
              </a:lnSpc>
              <a:buFont typeface="Wingdings" pitchFamily="2" charset="2"/>
              <a:buChar char="n"/>
              <a:defRPr/>
            </a:pPr>
            <a:r>
              <a:rPr lang="en-US" sz="2400" dirty="0">
                <a:latin typeface="Arial" panose="020B0604020202020204" pitchFamily="34" charset="0"/>
                <a:cs typeface="Arial" panose="020B0604020202020204" pitchFamily="34" charset="0"/>
              </a:rPr>
              <a:t>D</a:t>
            </a:r>
            <a:r>
              <a:rPr lang="vi-VN" sz="2400" dirty="0">
                <a:latin typeface="Arial" panose="020B0604020202020204" pitchFamily="34" charset="0"/>
                <a:cs typeface="Arial" panose="020B0604020202020204" pitchFamily="34" charset="0"/>
              </a:rPr>
              <a:t>ùng KS đủ </a:t>
            </a:r>
            <a:r>
              <a:rPr lang="vi-VN" sz="2400" dirty="0" err="1">
                <a:latin typeface="Arial" panose="020B0604020202020204" pitchFamily="34" charset="0"/>
                <a:cs typeface="Arial" panose="020B0604020202020204" pitchFamily="34" charset="0"/>
              </a:rPr>
              <a:t>liều</a:t>
            </a:r>
            <a:r>
              <a:rPr lang="vi-V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a:lnSpc>
                <a:spcPct val="150000"/>
              </a:lnSpc>
              <a:buFont typeface="Wingdings" pitchFamily="2" charset="2"/>
              <a:buChar char="n"/>
              <a:defRPr/>
            </a:pPr>
            <a:r>
              <a:rPr lang="en-US" sz="2400" dirty="0">
                <a:latin typeface="Arial" panose="020B0604020202020204" pitchFamily="34" charset="0"/>
                <a:cs typeface="Arial" panose="020B0604020202020204" pitchFamily="34" charset="0"/>
              </a:rPr>
              <a:t>N</a:t>
            </a:r>
            <a:r>
              <a:rPr lang="vi-VN" sz="2400" dirty="0">
                <a:latin typeface="Arial" panose="020B0604020202020204" pitchFamily="34" charset="0"/>
                <a:cs typeface="Arial" panose="020B0604020202020204" pitchFamily="34" charset="0"/>
              </a:rPr>
              <a:t>ên dùng KS diệt khuẩn</a:t>
            </a:r>
          </a:p>
          <a:p>
            <a:pPr>
              <a:lnSpc>
                <a:spcPct val="150000"/>
              </a:lnSpc>
              <a:buFont typeface="Wingdings" pitchFamily="2" charset="2"/>
              <a:buChar char="n"/>
              <a:defRPr/>
            </a:pPr>
            <a:r>
              <a:rPr lang="en-US" sz="2400" dirty="0">
                <a:latin typeface="Arial" panose="020B0604020202020204" pitchFamily="34" charset="0"/>
                <a:cs typeface="Arial" panose="020B0604020202020204" pitchFamily="34" charset="0"/>
              </a:rPr>
              <a:t>S</a:t>
            </a:r>
            <a:r>
              <a:rPr lang="vi-VN" sz="2400" dirty="0">
                <a:latin typeface="Arial" panose="020B0604020202020204" pitchFamily="34" charset="0"/>
                <a:cs typeface="Arial" panose="020B0604020202020204" pitchFamily="34" charset="0"/>
              </a:rPr>
              <a:t>ử dụng KS theo PK/PD</a:t>
            </a:r>
          </a:p>
          <a:p>
            <a:pPr>
              <a:lnSpc>
                <a:spcPct val="150000"/>
              </a:lnSpc>
              <a:buFont typeface="Wingdings" pitchFamily="2" charset="2"/>
              <a:buChar char="n"/>
              <a:defRPr/>
            </a:pPr>
            <a:r>
              <a:rPr lang="vi-VN" sz="2400" dirty="0">
                <a:latin typeface="Arial" panose="020B0604020202020204" pitchFamily="34" charset="0"/>
                <a:cs typeface="Arial" panose="020B0604020202020204" pitchFamily="34" charset="0"/>
              </a:rPr>
              <a:t>Không thay đổi KS trong 72 giờ đầu , trừ LS xấu hơn hay có bằng chứng vi sinh cần thay đổi</a:t>
            </a:r>
            <a:endParaRPr lang="en-US" sz="2400" dirty="0">
              <a:latin typeface="Arial" panose="020B0604020202020204" pitchFamily="34" charset="0"/>
              <a:cs typeface="Arial" panose="020B0604020202020204" pitchFamily="34" charset="0"/>
            </a:endParaRPr>
          </a:p>
          <a:p>
            <a:pPr>
              <a:lnSpc>
                <a:spcPct val="150000"/>
              </a:lnSpc>
              <a:buFont typeface="Wingdings" pitchFamily="2" charset="2"/>
              <a:buChar char="n"/>
              <a:defRPr/>
            </a:pPr>
            <a:r>
              <a:rPr lang="en-US" sz="2400" dirty="0" err="1">
                <a:latin typeface="Arial" panose="020B0604020202020204" pitchFamily="34" charset="0"/>
                <a:cs typeface="Arial" panose="020B0604020202020204" pitchFamily="34" charset="0"/>
              </a:rPr>
              <a:t>Chuy</a:t>
            </a:r>
            <a:r>
              <a:rPr lang="vi-VN" sz="2400" dirty="0">
                <a:latin typeface="Arial" panose="020B0604020202020204" pitchFamily="34" charset="0"/>
                <a:cs typeface="Arial" panose="020B0604020202020204" pitchFamily="34" charset="0"/>
              </a:rPr>
              <a:t>ển sang uống : giảm ho , giảm khó thở , hết sốt 2 lần cách 8 giờ và BN uống được </a:t>
            </a:r>
          </a:p>
          <a:p>
            <a:pPr>
              <a:lnSpc>
                <a:spcPct val="150000"/>
              </a:lnSpc>
              <a:buFont typeface="Wingdings" pitchFamily="2" charset="2"/>
              <a:buChar char="n"/>
              <a:defRPr/>
            </a:pPr>
            <a:r>
              <a:rPr lang="vi-VN" sz="2400" dirty="0">
                <a:latin typeface="Arial" panose="020B0604020202020204" pitchFamily="34" charset="0"/>
                <a:cs typeface="Arial" panose="020B0604020202020204" pitchFamily="34" charset="0"/>
              </a:rPr>
              <a:t>Xuất viện : ổn định LS và KS đã chuyển sang uống được</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a:xfrm>
            <a:off x="-381000" y="549275"/>
            <a:ext cx="12344400" cy="1143000"/>
          </a:xfrm>
        </p:spPr>
        <p:txBody>
          <a:bodyPr>
            <a:normAutofit fontScale="90000"/>
          </a:bodyPr>
          <a:lstStyle/>
          <a:p>
            <a:pPr eaLnBrk="1" hangingPunct="1">
              <a:defRPr/>
            </a:pPr>
            <a:r>
              <a:rPr lang="en-US" dirty="0" err="1">
                <a:solidFill>
                  <a:srgbClr val="FFFF00"/>
                </a:solidFill>
                <a:latin typeface="Arial" panose="020B0604020202020204" pitchFamily="34" charset="0"/>
                <a:ea typeface="+mj-ea"/>
                <a:cs typeface="Arial" panose="020B0604020202020204" pitchFamily="34" charset="0"/>
              </a:rPr>
              <a:t>Sư</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quan</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trọng</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của</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chọn</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lựa</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kháng</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sinh</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khởi</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đầu</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theo</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kinh</a:t>
            </a:r>
            <a:r>
              <a:rPr lang="en-US" dirty="0">
                <a:solidFill>
                  <a:srgbClr val="FFFF00"/>
                </a:solidFill>
                <a:latin typeface="Arial" panose="020B0604020202020204" pitchFamily="34" charset="0"/>
                <a:ea typeface="+mj-ea"/>
                <a:cs typeface="Arial" panose="020B0604020202020204" pitchFamily="34" charset="0"/>
              </a:rPr>
              <a:t> </a:t>
            </a:r>
            <a:r>
              <a:rPr lang="en-US" dirty="0" err="1">
                <a:solidFill>
                  <a:srgbClr val="FFFF00"/>
                </a:solidFill>
                <a:latin typeface="Arial" panose="020B0604020202020204" pitchFamily="34" charset="0"/>
                <a:ea typeface="+mj-ea"/>
                <a:cs typeface="Arial" panose="020B0604020202020204" pitchFamily="34" charset="0"/>
              </a:rPr>
              <a:t>nghiệm</a:t>
            </a:r>
            <a:endParaRPr lang="en-US" dirty="0">
              <a:solidFill>
                <a:srgbClr val="FFFF00"/>
              </a:solidFill>
              <a:latin typeface="Arial" panose="020B0604020202020204" pitchFamily="34" charset="0"/>
              <a:ea typeface="+mj-ea"/>
              <a:cs typeface="Arial" panose="020B0604020202020204" pitchFamily="34" charset="0"/>
            </a:endParaRPr>
          </a:p>
        </p:txBody>
      </p:sp>
      <p:sp>
        <p:nvSpPr>
          <p:cNvPr id="80900" name="Text Box 4"/>
          <p:cNvSpPr txBox="1">
            <a:spLocks noChangeArrowheads="1"/>
          </p:cNvSpPr>
          <p:nvPr/>
        </p:nvSpPr>
        <p:spPr bwMode="auto">
          <a:xfrm>
            <a:off x="76200" y="6165542"/>
            <a:ext cx="12115800" cy="646331"/>
          </a:xfrm>
          <a:prstGeom prst="rect">
            <a:avLst/>
          </a:prstGeom>
          <a:noFill/>
          <a:ln w="9525">
            <a:noFill/>
            <a:miter lim="800000"/>
            <a:headEnd/>
            <a:tailEnd/>
          </a:ln>
          <a:effectLst/>
        </p:spPr>
        <p:txBody>
          <a:bodyPr wrap="square">
            <a:spAutoFit/>
          </a:bodyPr>
          <a:lstStyle/>
          <a:p>
            <a:pPr eaLnBrk="1" hangingPunct="1">
              <a:spcBef>
                <a:spcPct val="50000"/>
              </a:spcBef>
              <a:defRPr/>
            </a:pPr>
            <a:r>
              <a:rPr lang="en-US" sz="1200" b="1" dirty="0">
                <a:effectLst>
                  <a:outerShdw blurRad="38100" dist="38100" dir="2700000" algn="tl">
                    <a:srgbClr val="000000"/>
                  </a:outerShdw>
                </a:effectLst>
                <a:latin typeface="Tahoma" pitchFamily="34" charset="0"/>
              </a:rPr>
              <a:t>(Alvarez-Lerma F. Intensive Care Med 1996;22:387-94) ; (</a:t>
            </a:r>
            <a:r>
              <a:rPr lang="en-US" sz="1200" b="1" dirty="0" err="1">
                <a:effectLst>
                  <a:outerShdw blurRad="38100" dist="38100" dir="2700000" algn="tl">
                    <a:srgbClr val="000000"/>
                  </a:outerShdw>
                </a:effectLst>
                <a:latin typeface="Tahoma" pitchFamily="34" charset="0"/>
              </a:rPr>
              <a:t>Rello</a:t>
            </a:r>
            <a:r>
              <a:rPr lang="en-US" sz="1200" b="1" dirty="0">
                <a:effectLst>
                  <a:outerShdw blurRad="38100" dist="38100" dir="2700000" algn="tl">
                    <a:srgbClr val="000000"/>
                  </a:outerShdw>
                </a:effectLst>
                <a:latin typeface="Tahoma" pitchFamily="34" charset="0"/>
              </a:rPr>
              <a:t> J, Gallego M, Mariscal D, et al. Am J Respir </a:t>
            </a:r>
            <a:r>
              <a:rPr lang="en-US" sz="1200" b="1" dirty="0" err="1">
                <a:effectLst>
                  <a:outerShdw blurRad="38100" dist="38100" dir="2700000" algn="tl">
                    <a:srgbClr val="000000"/>
                  </a:outerShdw>
                </a:effectLst>
                <a:latin typeface="Tahoma" pitchFamily="34" charset="0"/>
              </a:rPr>
              <a:t>Crit</a:t>
            </a:r>
            <a:r>
              <a:rPr lang="en-US" sz="1200" b="1" dirty="0">
                <a:effectLst>
                  <a:outerShdw blurRad="38100" dist="38100" dir="2700000" algn="tl">
                    <a:srgbClr val="000000"/>
                  </a:outerShdw>
                </a:effectLst>
                <a:latin typeface="Tahoma" pitchFamily="34" charset="0"/>
              </a:rPr>
              <a:t> Care Med 1997;156:196-200); (Luna CM, </a:t>
            </a:r>
            <a:r>
              <a:rPr lang="en-US" sz="1200" b="1" dirty="0" err="1">
                <a:effectLst>
                  <a:outerShdw blurRad="38100" dist="38100" dir="2700000" algn="tl">
                    <a:srgbClr val="000000"/>
                  </a:outerShdw>
                </a:effectLst>
                <a:latin typeface="Tahoma" pitchFamily="34" charset="0"/>
              </a:rPr>
              <a:t>Vujacich</a:t>
            </a:r>
            <a:r>
              <a:rPr lang="en-US" sz="1200" b="1" dirty="0">
                <a:effectLst>
                  <a:outerShdw blurRad="38100" dist="38100" dir="2700000" algn="tl">
                    <a:srgbClr val="000000"/>
                  </a:outerShdw>
                </a:effectLst>
                <a:latin typeface="Tahoma" pitchFamily="34" charset="0"/>
              </a:rPr>
              <a:t> P, Niederman MS et al. Chest 1997;111:676-685); (</a:t>
            </a:r>
            <a:r>
              <a:rPr lang="en-US" sz="1200" b="1" dirty="0" err="1">
                <a:effectLst>
                  <a:outerShdw blurRad="38100" dist="38100" dir="2700000" algn="tl">
                    <a:srgbClr val="000000"/>
                  </a:outerShdw>
                </a:effectLst>
                <a:latin typeface="Tahoma" pitchFamily="34" charset="0"/>
              </a:rPr>
              <a:t>Kollef</a:t>
            </a:r>
            <a:r>
              <a:rPr lang="en-US" sz="1200" b="1" dirty="0">
                <a:effectLst>
                  <a:outerShdw blurRad="38100" dist="38100" dir="2700000" algn="tl">
                    <a:srgbClr val="000000"/>
                  </a:outerShdw>
                </a:effectLst>
                <a:latin typeface="Tahoma" pitchFamily="34" charset="0"/>
              </a:rPr>
              <a:t> MH and Ward S. </a:t>
            </a:r>
            <a:r>
              <a:rPr lang="en-US" sz="1200" b="1" i="1" dirty="0">
                <a:effectLst>
                  <a:outerShdw blurRad="38100" dist="38100" dir="2700000" algn="tl">
                    <a:srgbClr val="000000"/>
                  </a:outerShdw>
                </a:effectLst>
                <a:latin typeface="Tahoma" pitchFamily="34" charset="0"/>
              </a:rPr>
              <a:t>Chest</a:t>
            </a:r>
            <a:r>
              <a:rPr lang="en-US" sz="1200" b="1" dirty="0">
                <a:effectLst>
                  <a:outerShdw blurRad="38100" dist="38100" dir="2700000" algn="tl">
                    <a:srgbClr val="000000"/>
                  </a:outerShdw>
                </a:effectLst>
                <a:latin typeface="Tahoma" pitchFamily="34" charset="0"/>
              </a:rPr>
              <a:t> 1998;113:412-20); (</a:t>
            </a:r>
            <a:r>
              <a:rPr lang="en-US" sz="1200" b="1" dirty="0" err="1">
                <a:effectLst>
                  <a:outerShdw blurRad="38100" dist="38100" dir="2700000" algn="tl">
                    <a:srgbClr val="000000"/>
                  </a:outerShdw>
                </a:effectLst>
                <a:latin typeface="Tahoma" pitchFamily="34" charset="0"/>
              </a:rPr>
              <a:t>Clec’h</a:t>
            </a:r>
            <a:r>
              <a:rPr lang="en-US" sz="1200" b="1" dirty="0">
                <a:effectLst>
                  <a:outerShdw blurRad="38100" dist="38100" dir="2700000" algn="tl">
                    <a:srgbClr val="000000"/>
                  </a:outerShdw>
                </a:effectLst>
                <a:latin typeface="Tahoma" pitchFamily="34" charset="0"/>
              </a:rPr>
              <a:t> C, </a:t>
            </a:r>
            <a:r>
              <a:rPr lang="en-US" sz="1200" b="1" dirty="0" err="1">
                <a:effectLst>
                  <a:outerShdw blurRad="38100" dist="38100" dir="2700000" algn="tl">
                    <a:srgbClr val="000000"/>
                  </a:outerShdw>
                </a:effectLst>
                <a:latin typeface="Tahoma" pitchFamily="34" charset="0"/>
              </a:rPr>
              <a:t>Timsit</a:t>
            </a:r>
            <a:r>
              <a:rPr lang="en-US" sz="1200" b="1" dirty="0">
                <a:effectLst>
                  <a:outerShdw blurRad="38100" dist="38100" dir="2700000" algn="tl">
                    <a:srgbClr val="000000"/>
                  </a:outerShdw>
                </a:effectLst>
                <a:latin typeface="Tahoma" pitchFamily="34" charset="0"/>
              </a:rPr>
              <a:t> J-F, De </a:t>
            </a:r>
            <a:r>
              <a:rPr lang="en-US" sz="1200" b="1" dirty="0" err="1">
                <a:effectLst>
                  <a:outerShdw blurRad="38100" dist="38100" dir="2700000" algn="tl">
                    <a:srgbClr val="000000"/>
                  </a:outerShdw>
                </a:effectLst>
                <a:latin typeface="Tahoma" pitchFamily="34" charset="0"/>
              </a:rPr>
              <a:t>Lassence</a:t>
            </a:r>
            <a:r>
              <a:rPr lang="en-US" sz="1200" b="1" dirty="0">
                <a:effectLst>
                  <a:outerShdw blurRad="38100" dist="38100" dir="2700000" algn="tl">
                    <a:srgbClr val="000000"/>
                  </a:outerShdw>
                </a:effectLst>
                <a:latin typeface="Tahoma" pitchFamily="34" charset="0"/>
              </a:rPr>
              <a:t> A et al. Intensive Care Med 2004;30:1327-1333)</a:t>
            </a:r>
          </a:p>
        </p:txBody>
      </p:sp>
      <p:pic>
        <p:nvPicPr>
          <p:cNvPr id="2" name="Picture 1">
            <a:extLst>
              <a:ext uri="{FF2B5EF4-FFF2-40B4-BE49-F238E27FC236}">
                <a16:creationId xmlns:a16="http://schemas.microsoft.com/office/drawing/2014/main" id="{F8E6F34D-9533-4ABD-87D1-A73AA039AF0D}"/>
              </a:ext>
            </a:extLst>
          </p:cNvPr>
          <p:cNvPicPr>
            <a:picLocks noChangeAspect="1"/>
          </p:cNvPicPr>
          <p:nvPr/>
        </p:nvPicPr>
        <p:blipFill>
          <a:blip r:embed="rId3"/>
          <a:stretch>
            <a:fillRect/>
          </a:stretch>
        </p:blipFill>
        <p:spPr>
          <a:xfrm>
            <a:off x="1761275" y="1692275"/>
            <a:ext cx="8957753" cy="42513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 Box 3"/>
          <p:cNvSpPr txBox="1">
            <a:spLocks noChangeArrowheads="1"/>
          </p:cNvSpPr>
          <p:nvPr/>
        </p:nvSpPr>
        <p:spPr bwMode="auto">
          <a:xfrm>
            <a:off x="2057400" y="1905001"/>
            <a:ext cx="3352800" cy="120032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50000"/>
              </a:spcBef>
              <a:buClrTx/>
              <a:buSzTx/>
              <a:buFontTx/>
              <a:buNone/>
            </a:pPr>
            <a:r>
              <a:rPr lang="en-US" altLang="en-US" sz="2400" b="1" dirty="0" err="1"/>
              <a:t>Diệt</a:t>
            </a:r>
            <a:r>
              <a:rPr lang="en-US" altLang="en-US" sz="2400" b="1" dirty="0"/>
              <a:t> </a:t>
            </a:r>
            <a:r>
              <a:rPr lang="en-US" altLang="en-US" sz="2400" b="1" dirty="0" err="1"/>
              <a:t>hết</a:t>
            </a:r>
            <a:r>
              <a:rPr lang="en-US" altLang="en-US" sz="2400" b="1" dirty="0"/>
              <a:t> VK hay </a:t>
            </a:r>
            <a:r>
              <a:rPr lang="en-US" altLang="en-US" sz="2400" b="1" dirty="0" err="1"/>
              <a:t>giảm</a:t>
            </a:r>
            <a:r>
              <a:rPr lang="en-US" altLang="en-US" sz="2400" b="1" dirty="0"/>
              <a:t> </a:t>
            </a:r>
            <a:r>
              <a:rPr lang="en-US" altLang="en-US" sz="2400" b="1" dirty="0" err="1"/>
              <a:t>tối</a:t>
            </a:r>
            <a:r>
              <a:rPr lang="en-US" altLang="en-US" sz="2400" b="1" dirty="0"/>
              <a:t> </a:t>
            </a:r>
            <a:r>
              <a:rPr lang="en-US" altLang="en-US" sz="2400" b="1" dirty="0" err="1"/>
              <a:t>đa</a:t>
            </a:r>
            <a:r>
              <a:rPr lang="en-US" altLang="en-US" sz="2400" b="1" dirty="0"/>
              <a:t> VK </a:t>
            </a:r>
            <a:r>
              <a:rPr lang="en-US" altLang="en-US" sz="2400" b="1" dirty="0" err="1"/>
              <a:t>tại</a:t>
            </a:r>
            <a:r>
              <a:rPr lang="en-US" altLang="en-US" sz="2400" b="1" dirty="0"/>
              <a:t> </a:t>
            </a:r>
            <a:r>
              <a:rPr lang="en-US" altLang="en-US" sz="2400" b="1" dirty="0" err="1"/>
              <a:t>vị</a:t>
            </a:r>
            <a:r>
              <a:rPr lang="en-US" altLang="en-US" sz="2400" b="1" dirty="0"/>
              <a:t> </a:t>
            </a:r>
            <a:r>
              <a:rPr lang="en-US" altLang="en-US" sz="2400" b="1" dirty="0" err="1"/>
              <a:t>trí</a:t>
            </a:r>
            <a:r>
              <a:rPr lang="en-US" altLang="en-US" sz="2400" b="1" dirty="0"/>
              <a:t> </a:t>
            </a:r>
            <a:r>
              <a:rPr lang="en-US" altLang="en-US" sz="2400" b="1" dirty="0" err="1"/>
              <a:t>nhiễm</a:t>
            </a:r>
            <a:r>
              <a:rPr lang="en-US" altLang="en-US" sz="2400" b="1" dirty="0"/>
              <a:t> </a:t>
            </a:r>
            <a:r>
              <a:rPr lang="en-US" altLang="en-US" sz="2400" b="1" dirty="0" err="1"/>
              <a:t>trùng</a:t>
            </a:r>
            <a:endParaRPr lang="en-US" altLang="en-US" sz="2400" b="1" dirty="0"/>
          </a:p>
        </p:txBody>
      </p:sp>
      <p:sp>
        <p:nvSpPr>
          <p:cNvPr id="78850" name="Text Box 4"/>
          <p:cNvSpPr txBox="1">
            <a:spLocks noChangeArrowheads="1"/>
          </p:cNvSpPr>
          <p:nvPr/>
        </p:nvSpPr>
        <p:spPr bwMode="auto">
          <a:xfrm>
            <a:off x="2057400" y="4191001"/>
            <a:ext cx="3352800" cy="83099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50000"/>
              </a:spcBef>
              <a:buClrTx/>
              <a:buSzTx/>
              <a:buFontTx/>
              <a:buNone/>
            </a:pPr>
            <a:r>
              <a:rPr lang="en-US" altLang="en-US" sz="2400" b="1"/>
              <a:t>Giảm mang VK kháng thuốc </a:t>
            </a:r>
          </a:p>
        </p:txBody>
      </p:sp>
      <p:sp>
        <p:nvSpPr>
          <p:cNvPr id="78851" name="Text Box 5"/>
          <p:cNvSpPr txBox="1">
            <a:spLocks noChangeArrowheads="1"/>
          </p:cNvSpPr>
          <p:nvPr/>
        </p:nvSpPr>
        <p:spPr bwMode="auto">
          <a:xfrm>
            <a:off x="2057400" y="5486401"/>
            <a:ext cx="3352800" cy="83099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50000"/>
              </a:spcBef>
              <a:buClrTx/>
              <a:buSzTx/>
              <a:buFontTx/>
              <a:buNone/>
            </a:pPr>
            <a:r>
              <a:rPr lang="en-US" altLang="en-US" sz="2400" b="1"/>
              <a:t>Hạn chế tác động đến dòng VK bình thường</a:t>
            </a:r>
          </a:p>
        </p:txBody>
      </p:sp>
      <p:sp>
        <p:nvSpPr>
          <p:cNvPr id="78852" name="Text Box 6"/>
          <p:cNvSpPr txBox="1">
            <a:spLocks noChangeArrowheads="1"/>
          </p:cNvSpPr>
          <p:nvPr/>
        </p:nvSpPr>
        <p:spPr bwMode="auto">
          <a:xfrm>
            <a:off x="6934200" y="1524001"/>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2000" dirty="0" err="1"/>
              <a:t>Tối</a:t>
            </a:r>
            <a:r>
              <a:rPr lang="en-US" altLang="en-US" sz="2000" dirty="0"/>
              <a:t> </a:t>
            </a:r>
            <a:r>
              <a:rPr lang="en-US" altLang="en-US" sz="2000" dirty="0" err="1"/>
              <a:t>đa</a:t>
            </a:r>
            <a:r>
              <a:rPr lang="en-US" altLang="en-US" sz="2000" dirty="0"/>
              <a:t> </a:t>
            </a:r>
            <a:r>
              <a:rPr lang="en-US" altLang="en-US" sz="2000" dirty="0" err="1"/>
              <a:t>hiệu</a:t>
            </a:r>
            <a:r>
              <a:rPr lang="en-US" altLang="en-US" sz="2000" dirty="0"/>
              <a:t> </a:t>
            </a:r>
            <a:r>
              <a:rPr lang="en-US" altLang="en-US" sz="2000" dirty="0" err="1"/>
              <a:t>quả</a:t>
            </a:r>
            <a:r>
              <a:rPr lang="en-US" altLang="en-US" sz="2000" dirty="0"/>
              <a:t> LS</a:t>
            </a:r>
          </a:p>
        </p:txBody>
      </p:sp>
      <p:sp>
        <p:nvSpPr>
          <p:cNvPr id="78853" name="Text Box 7"/>
          <p:cNvSpPr txBox="1">
            <a:spLocks noChangeArrowheads="1"/>
          </p:cNvSpPr>
          <p:nvPr/>
        </p:nvSpPr>
        <p:spPr bwMode="auto">
          <a:xfrm>
            <a:off x="6934200" y="2209801"/>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2000"/>
              <a:t>Hiệu quả -giá thành </a:t>
            </a:r>
          </a:p>
        </p:txBody>
      </p:sp>
      <p:sp>
        <p:nvSpPr>
          <p:cNvPr id="78854" name="Text Box 8"/>
          <p:cNvSpPr txBox="1">
            <a:spLocks noChangeArrowheads="1"/>
          </p:cNvSpPr>
          <p:nvPr/>
        </p:nvSpPr>
        <p:spPr bwMode="auto">
          <a:xfrm>
            <a:off x="6934200" y="2971801"/>
            <a:ext cx="350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2000"/>
              <a:t>Giảm thiểu chọn lọc kháng thuốc</a:t>
            </a:r>
          </a:p>
        </p:txBody>
      </p:sp>
      <p:sp>
        <p:nvSpPr>
          <p:cNvPr id="78855" name="Text Box 9"/>
          <p:cNvSpPr txBox="1">
            <a:spLocks noChangeArrowheads="1"/>
          </p:cNvSpPr>
          <p:nvPr/>
        </p:nvSpPr>
        <p:spPr bwMode="auto">
          <a:xfrm>
            <a:off x="6934200" y="4343401"/>
            <a:ext cx="350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2000"/>
              <a:t>Giảm thiểu phát tán VK kháng thuốc</a:t>
            </a:r>
          </a:p>
        </p:txBody>
      </p:sp>
      <p:sp>
        <p:nvSpPr>
          <p:cNvPr id="78856" name="Text Box 10"/>
          <p:cNvSpPr txBox="1">
            <a:spLocks noChangeArrowheads="1"/>
          </p:cNvSpPr>
          <p:nvPr/>
        </p:nvSpPr>
        <p:spPr bwMode="auto">
          <a:xfrm>
            <a:off x="6858000" y="5638801"/>
            <a:ext cx="350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sz="2000"/>
              <a:t>Giảm thiểu chọn lọc dòng VK kháng thuốc</a:t>
            </a:r>
          </a:p>
        </p:txBody>
      </p:sp>
      <p:sp>
        <p:nvSpPr>
          <p:cNvPr id="78857" name="Line 11"/>
          <p:cNvSpPr>
            <a:spLocks noChangeShapeType="1"/>
          </p:cNvSpPr>
          <p:nvPr/>
        </p:nvSpPr>
        <p:spPr bwMode="auto">
          <a:xfrm flipV="1">
            <a:off x="5715000" y="1828800"/>
            <a:ext cx="1066800" cy="15240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58" name="Line 12"/>
          <p:cNvSpPr>
            <a:spLocks noChangeShapeType="1"/>
          </p:cNvSpPr>
          <p:nvPr/>
        </p:nvSpPr>
        <p:spPr bwMode="auto">
          <a:xfrm flipV="1">
            <a:off x="5715000" y="2514600"/>
            <a:ext cx="10668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59" name="Line 13"/>
          <p:cNvSpPr>
            <a:spLocks noChangeShapeType="1"/>
          </p:cNvSpPr>
          <p:nvPr/>
        </p:nvSpPr>
        <p:spPr bwMode="auto">
          <a:xfrm>
            <a:off x="5715000" y="3048000"/>
            <a:ext cx="1066800" cy="22860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60" name="Line 14"/>
          <p:cNvSpPr>
            <a:spLocks noChangeShapeType="1"/>
          </p:cNvSpPr>
          <p:nvPr/>
        </p:nvSpPr>
        <p:spPr bwMode="auto">
          <a:xfrm>
            <a:off x="5715000" y="4572000"/>
            <a:ext cx="10668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61" name="Line 15"/>
          <p:cNvSpPr>
            <a:spLocks noChangeShapeType="1"/>
          </p:cNvSpPr>
          <p:nvPr/>
        </p:nvSpPr>
        <p:spPr bwMode="auto">
          <a:xfrm>
            <a:off x="5715000" y="5943600"/>
            <a:ext cx="10668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62" name="Line 16"/>
          <p:cNvSpPr>
            <a:spLocks noChangeShapeType="1"/>
          </p:cNvSpPr>
          <p:nvPr/>
        </p:nvSpPr>
        <p:spPr bwMode="auto">
          <a:xfrm>
            <a:off x="8153400" y="1905000"/>
            <a:ext cx="0" cy="38100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63" name="Line 17"/>
          <p:cNvSpPr>
            <a:spLocks noChangeShapeType="1"/>
          </p:cNvSpPr>
          <p:nvPr/>
        </p:nvSpPr>
        <p:spPr bwMode="auto">
          <a:xfrm>
            <a:off x="8153400" y="3810000"/>
            <a:ext cx="0" cy="381000"/>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8864" name="Text Box 18"/>
          <p:cNvSpPr txBox="1">
            <a:spLocks noChangeArrowheads="1"/>
          </p:cNvSpPr>
          <p:nvPr/>
        </p:nvSpPr>
        <p:spPr bwMode="auto">
          <a:xfrm>
            <a:off x="1524000" y="609600"/>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50000"/>
              </a:spcBef>
              <a:buClrTx/>
              <a:buSzTx/>
              <a:buFontTx/>
              <a:buNone/>
            </a:pPr>
            <a:r>
              <a:rPr lang="en-US" altLang="en-US" b="1">
                <a:solidFill>
                  <a:srgbClr val="FFFF00"/>
                </a:solidFill>
              </a:rPr>
              <a:t>Mục đích điều trị :</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2"/>
          <p:cNvSpPr txBox="1">
            <a:spLocks noChangeArrowheads="1"/>
          </p:cNvSpPr>
          <p:nvPr/>
        </p:nvSpPr>
        <p:spPr bwMode="auto">
          <a:xfrm>
            <a:off x="2992438" y="1"/>
            <a:ext cx="5948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3600" b="1">
                <a:solidFill>
                  <a:srgbClr val="00FF00"/>
                </a:solidFill>
                <a:latin typeface="Times New Roman" charset="0"/>
              </a:rPr>
              <a:t>Khởi đầu điều trị kháng sinh </a:t>
            </a:r>
          </a:p>
          <a:p>
            <a:pPr algn="ctr">
              <a:spcBef>
                <a:spcPct val="0"/>
              </a:spcBef>
              <a:buClrTx/>
              <a:buSzTx/>
              <a:buFontTx/>
              <a:buNone/>
            </a:pPr>
            <a:r>
              <a:rPr lang="en-US" altLang="en-US" sz="3600" b="1">
                <a:solidFill>
                  <a:srgbClr val="00FF00"/>
                </a:solidFill>
                <a:latin typeface="Times New Roman" charset="0"/>
              </a:rPr>
              <a:t>càng sớm càng tốt</a:t>
            </a:r>
          </a:p>
        </p:txBody>
      </p:sp>
      <p:sp>
        <p:nvSpPr>
          <p:cNvPr id="79874" name="Line 3"/>
          <p:cNvSpPr>
            <a:spLocks noChangeShapeType="1"/>
          </p:cNvSpPr>
          <p:nvPr/>
        </p:nvSpPr>
        <p:spPr bwMode="auto">
          <a:xfrm>
            <a:off x="1965326" y="1149350"/>
            <a:ext cx="8251825"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75" name="Text Box 4"/>
          <p:cNvSpPr txBox="1">
            <a:spLocks noChangeArrowheads="1"/>
          </p:cNvSpPr>
          <p:nvPr/>
        </p:nvSpPr>
        <p:spPr bwMode="auto">
          <a:xfrm>
            <a:off x="2655943" y="2417764"/>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100</a:t>
            </a:r>
          </a:p>
        </p:txBody>
      </p:sp>
      <p:sp>
        <p:nvSpPr>
          <p:cNvPr id="79876" name="Text Box 5"/>
          <p:cNvSpPr txBox="1">
            <a:spLocks noChangeArrowheads="1"/>
          </p:cNvSpPr>
          <p:nvPr/>
        </p:nvSpPr>
        <p:spPr bwMode="auto">
          <a:xfrm>
            <a:off x="1905001" y="6491288"/>
            <a:ext cx="41024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spcBef>
                <a:spcPct val="0"/>
              </a:spcBef>
              <a:buClrTx/>
              <a:buSzTx/>
              <a:buFontTx/>
              <a:buNone/>
            </a:pPr>
            <a:r>
              <a:rPr lang="en-US" altLang="en-US" sz="1800" b="1">
                <a:solidFill>
                  <a:srgbClr val="FFFF00"/>
                </a:solidFill>
                <a:latin typeface="Times New Roman" charset="0"/>
              </a:rPr>
              <a:t>Meehan, et al.,. </a:t>
            </a:r>
            <a:r>
              <a:rPr lang="en-US" altLang="en-US" sz="1800" b="1" i="1">
                <a:solidFill>
                  <a:srgbClr val="FFFF00"/>
                </a:solidFill>
                <a:latin typeface="Times New Roman" charset="0"/>
              </a:rPr>
              <a:t>JAMA</a:t>
            </a:r>
            <a:r>
              <a:rPr lang="en-US" altLang="en-US" sz="1800" b="1">
                <a:solidFill>
                  <a:srgbClr val="FFFF00"/>
                </a:solidFill>
                <a:latin typeface="Times New Roman" charset="0"/>
              </a:rPr>
              <a:t> 1997;278:2080-4.</a:t>
            </a:r>
          </a:p>
        </p:txBody>
      </p:sp>
      <p:sp>
        <p:nvSpPr>
          <p:cNvPr id="79877" name="Text Box 6"/>
          <p:cNvSpPr txBox="1">
            <a:spLocks noChangeArrowheads="1"/>
          </p:cNvSpPr>
          <p:nvPr/>
        </p:nvSpPr>
        <p:spPr bwMode="auto">
          <a:xfrm>
            <a:off x="2733011" y="2709864"/>
            <a:ext cx="3642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80</a:t>
            </a:r>
          </a:p>
        </p:txBody>
      </p:sp>
      <p:sp>
        <p:nvSpPr>
          <p:cNvPr id="79878" name="Text Box 7"/>
          <p:cNvSpPr txBox="1">
            <a:spLocks noChangeArrowheads="1"/>
          </p:cNvSpPr>
          <p:nvPr/>
        </p:nvSpPr>
        <p:spPr bwMode="auto">
          <a:xfrm>
            <a:off x="2733011" y="3025776"/>
            <a:ext cx="3642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60</a:t>
            </a:r>
          </a:p>
        </p:txBody>
      </p:sp>
      <p:sp>
        <p:nvSpPr>
          <p:cNvPr id="79879" name="Text Box 8"/>
          <p:cNvSpPr txBox="1">
            <a:spLocks noChangeArrowheads="1"/>
          </p:cNvSpPr>
          <p:nvPr/>
        </p:nvSpPr>
        <p:spPr bwMode="auto">
          <a:xfrm>
            <a:off x="2733011" y="3659189"/>
            <a:ext cx="3642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20</a:t>
            </a:r>
          </a:p>
        </p:txBody>
      </p:sp>
      <p:sp>
        <p:nvSpPr>
          <p:cNvPr id="79880" name="Text Box 9"/>
          <p:cNvSpPr txBox="1">
            <a:spLocks noChangeArrowheads="1"/>
          </p:cNvSpPr>
          <p:nvPr/>
        </p:nvSpPr>
        <p:spPr bwMode="auto">
          <a:xfrm>
            <a:off x="2827541" y="3967164"/>
            <a:ext cx="2744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0</a:t>
            </a:r>
          </a:p>
        </p:txBody>
      </p:sp>
      <p:sp>
        <p:nvSpPr>
          <p:cNvPr id="79881" name="Text Box 10"/>
          <p:cNvSpPr txBox="1">
            <a:spLocks noChangeArrowheads="1"/>
          </p:cNvSpPr>
          <p:nvPr/>
        </p:nvSpPr>
        <p:spPr bwMode="auto">
          <a:xfrm rot="-5400000">
            <a:off x="1654641" y="3181142"/>
            <a:ext cx="1840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600" b="1" dirty="0">
                <a:latin typeface="Times New Roman" charset="0"/>
              </a:rPr>
              <a:t>Percent of Patients</a:t>
            </a:r>
          </a:p>
        </p:txBody>
      </p:sp>
      <p:sp>
        <p:nvSpPr>
          <p:cNvPr id="79882" name="Text Box 11"/>
          <p:cNvSpPr txBox="1">
            <a:spLocks noChangeArrowheads="1"/>
          </p:cNvSpPr>
          <p:nvPr/>
        </p:nvSpPr>
        <p:spPr bwMode="auto">
          <a:xfrm rot="-5400000">
            <a:off x="5068464" y="3100895"/>
            <a:ext cx="2517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600" b="1">
                <a:latin typeface="Times New Roman" charset="0"/>
              </a:rPr>
              <a:t>Adjusted Odds of</a:t>
            </a:r>
          </a:p>
          <a:p>
            <a:pPr algn="ctr">
              <a:spcBef>
                <a:spcPct val="0"/>
              </a:spcBef>
              <a:buClrTx/>
              <a:buSzTx/>
              <a:buFontTx/>
              <a:buNone/>
            </a:pPr>
            <a:r>
              <a:rPr lang="en-US" altLang="en-US" sz="1600" b="1">
                <a:latin typeface="Times New Roman" charset="0"/>
              </a:rPr>
              <a:t>30 Day Survival (95% CI) </a:t>
            </a:r>
          </a:p>
        </p:txBody>
      </p:sp>
      <p:sp>
        <p:nvSpPr>
          <p:cNvPr id="79883" name="Text Box 12"/>
          <p:cNvSpPr txBox="1">
            <a:spLocks noChangeArrowheads="1"/>
          </p:cNvSpPr>
          <p:nvPr/>
        </p:nvSpPr>
        <p:spPr bwMode="auto">
          <a:xfrm>
            <a:off x="2209801" y="5257801"/>
            <a:ext cx="606448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nSpc>
                <a:spcPct val="85000"/>
              </a:lnSpc>
              <a:spcBef>
                <a:spcPct val="0"/>
              </a:spcBef>
              <a:buClrTx/>
              <a:buSzTx/>
              <a:buFontTx/>
              <a:buNone/>
            </a:pPr>
            <a:r>
              <a:rPr lang="en-US" altLang="en-US" sz="2000" b="1" dirty="0" err="1">
                <a:latin typeface="Times New Roman" charset="0"/>
              </a:rPr>
              <a:t>Tỉ</a:t>
            </a:r>
            <a:r>
              <a:rPr lang="en-US" altLang="en-US" sz="2000" b="1" dirty="0">
                <a:latin typeface="Times New Roman" charset="0"/>
              </a:rPr>
              <a:t> </a:t>
            </a:r>
            <a:r>
              <a:rPr lang="en-US" altLang="en-US" sz="2000" b="1" dirty="0" err="1">
                <a:latin typeface="Times New Roman" charset="0"/>
              </a:rPr>
              <a:t>lệ</a:t>
            </a:r>
            <a:r>
              <a:rPr lang="en-US" altLang="en-US" sz="2000" b="1" dirty="0">
                <a:latin typeface="Times New Roman" charset="0"/>
              </a:rPr>
              <a:t> </a:t>
            </a:r>
            <a:r>
              <a:rPr lang="en-US" altLang="en-US" sz="2000" b="1" dirty="0" err="1">
                <a:latin typeface="Times New Roman" charset="0"/>
              </a:rPr>
              <a:t>tử</a:t>
            </a:r>
            <a:r>
              <a:rPr lang="en-US" altLang="en-US" sz="2000" b="1" dirty="0">
                <a:latin typeface="Times New Roman" charset="0"/>
              </a:rPr>
              <a:t> </a:t>
            </a:r>
            <a:r>
              <a:rPr lang="en-US" altLang="en-US" sz="2000" b="1" dirty="0" err="1">
                <a:latin typeface="Times New Roman" charset="0"/>
              </a:rPr>
              <a:t>vong</a:t>
            </a:r>
            <a:r>
              <a:rPr lang="en-US" altLang="en-US" sz="2000" b="1" dirty="0">
                <a:latin typeface="Times New Roman" charset="0"/>
              </a:rPr>
              <a:t> </a:t>
            </a:r>
            <a:r>
              <a:rPr lang="en-US" altLang="en-US" sz="2000" b="1" dirty="0" err="1">
                <a:latin typeface="Times New Roman" charset="0"/>
              </a:rPr>
              <a:t>gia</a:t>
            </a:r>
            <a:r>
              <a:rPr lang="en-US" altLang="en-US" sz="2000" b="1" dirty="0">
                <a:latin typeface="Times New Roman" charset="0"/>
              </a:rPr>
              <a:t> </a:t>
            </a:r>
            <a:r>
              <a:rPr lang="en-US" altLang="en-US" sz="2000" b="1" dirty="0" err="1">
                <a:latin typeface="Times New Roman" charset="0"/>
              </a:rPr>
              <a:t>tăng</a:t>
            </a:r>
            <a:r>
              <a:rPr lang="en-US" altLang="en-US" sz="2000" b="1" dirty="0">
                <a:latin typeface="Times New Roman" charset="0"/>
              </a:rPr>
              <a:t> </a:t>
            </a:r>
            <a:r>
              <a:rPr lang="en-US" altLang="en-US" sz="2000" b="1" dirty="0" err="1">
                <a:latin typeface="Times New Roman" charset="0"/>
              </a:rPr>
              <a:t>theo</a:t>
            </a:r>
            <a:r>
              <a:rPr lang="en-US" altLang="en-US" sz="2000" b="1" dirty="0">
                <a:latin typeface="Times New Roman" charset="0"/>
              </a:rPr>
              <a:t> </a:t>
            </a:r>
            <a:r>
              <a:rPr lang="en-US" altLang="en-US" sz="2000" b="1" dirty="0" err="1">
                <a:latin typeface="Times New Roman" charset="0"/>
              </a:rPr>
              <a:t>mỗi</a:t>
            </a:r>
            <a:r>
              <a:rPr lang="en-US" altLang="en-US" sz="2000" b="1" dirty="0">
                <a:latin typeface="Times New Roman" charset="0"/>
              </a:rPr>
              <a:t> </a:t>
            </a:r>
            <a:r>
              <a:rPr lang="en-US" altLang="en-US" sz="2000" b="1" dirty="0" err="1">
                <a:latin typeface="Times New Roman" charset="0"/>
              </a:rPr>
              <a:t>giờ</a:t>
            </a:r>
            <a:r>
              <a:rPr lang="en-US" altLang="en-US" sz="2000" b="1" dirty="0">
                <a:latin typeface="Times New Roman" charset="0"/>
              </a:rPr>
              <a:t> </a:t>
            </a:r>
            <a:r>
              <a:rPr lang="en-US" altLang="en-US" sz="2000" b="1" dirty="0" err="1">
                <a:latin typeface="Times New Roman" charset="0"/>
              </a:rPr>
              <a:t>trì</a:t>
            </a:r>
            <a:r>
              <a:rPr lang="en-US" altLang="en-US" sz="2000" b="1" dirty="0">
                <a:latin typeface="Times New Roman" charset="0"/>
              </a:rPr>
              <a:t> </a:t>
            </a:r>
            <a:r>
              <a:rPr lang="en-US" altLang="en-US" sz="2000" b="1" dirty="0" err="1">
                <a:latin typeface="Times New Roman" charset="0"/>
              </a:rPr>
              <a:t>hoãn</a:t>
            </a:r>
            <a:r>
              <a:rPr lang="en-US" altLang="en-US" sz="2000" b="1" dirty="0">
                <a:latin typeface="Times New Roman" charset="0"/>
              </a:rPr>
              <a:t> </a:t>
            </a:r>
          </a:p>
          <a:p>
            <a:pPr>
              <a:lnSpc>
                <a:spcPct val="85000"/>
              </a:lnSpc>
              <a:spcBef>
                <a:spcPct val="0"/>
              </a:spcBef>
              <a:buClrTx/>
              <a:buSzTx/>
              <a:buFontTx/>
              <a:buNone/>
            </a:pPr>
            <a:endParaRPr lang="en-US" altLang="en-US" sz="2000" b="1" dirty="0">
              <a:latin typeface="Times New Roman" charset="0"/>
            </a:endParaRPr>
          </a:p>
          <a:p>
            <a:pPr>
              <a:lnSpc>
                <a:spcPct val="85000"/>
              </a:lnSpc>
              <a:spcBef>
                <a:spcPct val="0"/>
              </a:spcBef>
              <a:buClrTx/>
              <a:buSzTx/>
              <a:buFontTx/>
              <a:buNone/>
            </a:pPr>
            <a:r>
              <a:rPr lang="en-US" altLang="en-US" sz="2000" b="1" dirty="0">
                <a:latin typeface="Times New Roman" charset="0"/>
              </a:rPr>
              <a:t>% </a:t>
            </a:r>
            <a:r>
              <a:rPr lang="en-US" altLang="en-US" sz="2000" b="1" dirty="0" err="1">
                <a:latin typeface="Times New Roman" charset="0"/>
              </a:rPr>
              <a:t>tử</a:t>
            </a:r>
            <a:r>
              <a:rPr lang="en-US" altLang="en-US" sz="2000" b="1" dirty="0">
                <a:latin typeface="Times New Roman" charset="0"/>
              </a:rPr>
              <a:t> </a:t>
            </a:r>
            <a:r>
              <a:rPr lang="en-US" altLang="en-US" sz="2000" b="1" dirty="0" err="1">
                <a:latin typeface="Times New Roman" charset="0"/>
              </a:rPr>
              <a:t>vong</a:t>
            </a:r>
            <a:r>
              <a:rPr lang="en-US" altLang="en-US" sz="2000" b="1" dirty="0">
                <a:latin typeface="Times New Roman" charset="0"/>
              </a:rPr>
              <a:t> </a:t>
            </a:r>
            <a:r>
              <a:rPr lang="en-US" altLang="en-US" sz="2000" b="1" dirty="0" err="1">
                <a:latin typeface="Times New Roman" charset="0"/>
              </a:rPr>
              <a:t>giảm</a:t>
            </a:r>
            <a:r>
              <a:rPr lang="en-US" altLang="en-US" sz="2000" b="1" dirty="0">
                <a:latin typeface="Times New Roman" charset="0"/>
              </a:rPr>
              <a:t> </a:t>
            </a:r>
            <a:r>
              <a:rPr lang="en-US" altLang="en-US" sz="2000" b="1" dirty="0" err="1">
                <a:latin typeface="Times New Roman" charset="0"/>
              </a:rPr>
              <a:t>rõ</a:t>
            </a:r>
            <a:r>
              <a:rPr lang="en-US" altLang="en-US" sz="2000" b="1" dirty="0">
                <a:latin typeface="Times New Roman" charset="0"/>
              </a:rPr>
              <a:t> </a:t>
            </a:r>
            <a:r>
              <a:rPr lang="en-US" altLang="en-US" sz="2000" b="1" dirty="0" err="1">
                <a:latin typeface="Times New Roman" charset="0"/>
              </a:rPr>
              <a:t>nếu</a:t>
            </a:r>
            <a:r>
              <a:rPr lang="en-US" altLang="en-US" sz="2000" b="1" dirty="0">
                <a:latin typeface="Times New Roman" charset="0"/>
              </a:rPr>
              <a:t> KS </a:t>
            </a:r>
            <a:r>
              <a:rPr lang="en-US" altLang="en-US" sz="2000" b="1" dirty="0" err="1">
                <a:latin typeface="Times New Roman" charset="0"/>
              </a:rPr>
              <a:t>dùng</a:t>
            </a:r>
            <a:r>
              <a:rPr lang="en-US" altLang="en-US" sz="2000" b="1" dirty="0">
                <a:latin typeface="Times New Roman" charset="0"/>
              </a:rPr>
              <a:t> </a:t>
            </a:r>
            <a:r>
              <a:rPr lang="en-US" altLang="en-US" sz="2000" b="1" dirty="0" err="1">
                <a:latin typeface="Times New Roman" charset="0"/>
              </a:rPr>
              <a:t>trong</a:t>
            </a:r>
            <a:r>
              <a:rPr lang="en-US" altLang="en-US" sz="2000" b="1" dirty="0">
                <a:latin typeface="Times New Roman" charset="0"/>
              </a:rPr>
              <a:t> </a:t>
            </a:r>
            <a:r>
              <a:rPr lang="en-US" altLang="en-US" sz="2000" b="1" dirty="0" err="1">
                <a:latin typeface="Times New Roman" charset="0"/>
              </a:rPr>
              <a:t>vòng</a:t>
            </a:r>
            <a:r>
              <a:rPr lang="en-US" altLang="en-US" sz="2000" b="1" dirty="0">
                <a:latin typeface="Times New Roman" charset="0"/>
              </a:rPr>
              <a:t> 8 </a:t>
            </a:r>
            <a:r>
              <a:rPr lang="en-US" altLang="en-US" sz="2000" b="1" dirty="0" err="1">
                <a:latin typeface="Times New Roman" charset="0"/>
              </a:rPr>
              <a:t>giờ</a:t>
            </a:r>
            <a:r>
              <a:rPr lang="en-US" altLang="en-US" sz="2000" b="1" dirty="0">
                <a:latin typeface="Times New Roman" charset="0"/>
              </a:rPr>
              <a:t> </a:t>
            </a:r>
            <a:r>
              <a:rPr lang="en-US" altLang="en-US" sz="2000" b="1" dirty="0" err="1">
                <a:latin typeface="Times New Roman" charset="0"/>
              </a:rPr>
              <a:t>đầu</a:t>
            </a:r>
            <a:endParaRPr lang="en-US" altLang="en-US" sz="2000" b="1" dirty="0">
              <a:latin typeface="Times New Roman" charset="0"/>
            </a:endParaRPr>
          </a:p>
        </p:txBody>
      </p:sp>
      <p:sp>
        <p:nvSpPr>
          <p:cNvPr id="79884" name="Text Box 13"/>
          <p:cNvSpPr txBox="1">
            <a:spLocks noChangeArrowheads="1"/>
          </p:cNvSpPr>
          <p:nvPr/>
        </p:nvSpPr>
        <p:spPr bwMode="auto">
          <a:xfrm>
            <a:off x="2737773" y="3338514"/>
            <a:ext cx="3642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40</a:t>
            </a:r>
          </a:p>
        </p:txBody>
      </p:sp>
      <p:grpSp>
        <p:nvGrpSpPr>
          <p:cNvPr id="79885" name="Group 14"/>
          <p:cNvGrpSpPr>
            <a:grpSpLocks/>
          </p:cNvGrpSpPr>
          <p:nvPr/>
        </p:nvGrpSpPr>
        <p:grpSpPr bwMode="auto">
          <a:xfrm>
            <a:off x="3087689" y="2573338"/>
            <a:ext cx="98425" cy="1554162"/>
            <a:chOff x="1074" y="1581"/>
            <a:chExt cx="78" cy="957"/>
          </a:xfrm>
        </p:grpSpPr>
        <p:sp>
          <p:nvSpPr>
            <p:cNvPr id="79941" name="Line 15"/>
            <p:cNvSpPr>
              <a:spLocks noChangeShapeType="1"/>
            </p:cNvSpPr>
            <p:nvPr/>
          </p:nvSpPr>
          <p:spPr bwMode="auto">
            <a:xfrm>
              <a:off x="1074" y="1584"/>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2" name="Line 16"/>
            <p:cNvSpPr>
              <a:spLocks noChangeShapeType="1"/>
            </p:cNvSpPr>
            <p:nvPr/>
          </p:nvSpPr>
          <p:spPr bwMode="auto">
            <a:xfrm>
              <a:off x="1074" y="1761"/>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3" name="Line 17"/>
            <p:cNvSpPr>
              <a:spLocks noChangeShapeType="1"/>
            </p:cNvSpPr>
            <p:nvPr/>
          </p:nvSpPr>
          <p:spPr bwMode="auto">
            <a:xfrm>
              <a:off x="1077" y="1959"/>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4" name="Line 18"/>
            <p:cNvSpPr>
              <a:spLocks noChangeShapeType="1"/>
            </p:cNvSpPr>
            <p:nvPr/>
          </p:nvSpPr>
          <p:spPr bwMode="auto">
            <a:xfrm>
              <a:off x="1080" y="2349"/>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5" name="Line 19"/>
            <p:cNvSpPr>
              <a:spLocks noChangeShapeType="1"/>
            </p:cNvSpPr>
            <p:nvPr/>
          </p:nvSpPr>
          <p:spPr bwMode="auto">
            <a:xfrm>
              <a:off x="1080" y="2538"/>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6" name="Line 20"/>
            <p:cNvSpPr>
              <a:spLocks noChangeShapeType="1"/>
            </p:cNvSpPr>
            <p:nvPr/>
          </p:nvSpPr>
          <p:spPr bwMode="auto">
            <a:xfrm>
              <a:off x="1080" y="2154"/>
              <a:ext cx="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7" name="Line 21"/>
            <p:cNvSpPr>
              <a:spLocks noChangeShapeType="1"/>
            </p:cNvSpPr>
            <p:nvPr/>
          </p:nvSpPr>
          <p:spPr bwMode="auto">
            <a:xfrm>
              <a:off x="1149" y="1581"/>
              <a:ext cx="0" cy="954"/>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9886" name="Line 22"/>
          <p:cNvSpPr>
            <a:spLocks noChangeShapeType="1"/>
          </p:cNvSpPr>
          <p:nvPr/>
        </p:nvSpPr>
        <p:spPr bwMode="auto">
          <a:xfrm flipH="1">
            <a:off x="3178176" y="4122738"/>
            <a:ext cx="2735263"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7" name="Rectangle 23"/>
          <p:cNvSpPr>
            <a:spLocks noChangeArrowheads="1"/>
          </p:cNvSpPr>
          <p:nvPr/>
        </p:nvSpPr>
        <p:spPr bwMode="auto">
          <a:xfrm>
            <a:off x="3233739" y="3878263"/>
            <a:ext cx="420687" cy="239712"/>
          </a:xfrm>
          <a:prstGeom prst="rect">
            <a:avLst/>
          </a:prstGeom>
          <a:solidFill>
            <a:srgbClr val="FFFF00"/>
          </a:solidFill>
          <a:ln w="12700">
            <a:solidFill>
              <a:srgbClr val="FFFF99"/>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888" name="Rectangle 24"/>
          <p:cNvSpPr>
            <a:spLocks noChangeArrowheads="1"/>
          </p:cNvSpPr>
          <p:nvPr/>
        </p:nvSpPr>
        <p:spPr bwMode="auto">
          <a:xfrm>
            <a:off x="3762375" y="3376613"/>
            <a:ext cx="420688" cy="741362"/>
          </a:xfrm>
          <a:prstGeom prst="rect">
            <a:avLst/>
          </a:prstGeom>
          <a:solidFill>
            <a:srgbClr val="FFFF00"/>
          </a:solidFill>
          <a:ln w="12700">
            <a:solidFill>
              <a:srgbClr val="FFFF99"/>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889" name="Rectangle 25"/>
          <p:cNvSpPr>
            <a:spLocks noChangeArrowheads="1"/>
          </p:cNvSpPr>
          <p:nvPr/>
        </p:nvSpPr>
        <p:spPr bwMode="auto">
          <a:xfrm>
            <a:off x="4286250" y="3084513"/>
            <a:ext cx="420688" cy="1033462"/>
          </a:xfrm>
          <a:prstGeom prst="rect">
            <a:avLst/>
          </a:prstGeom>
          <a:solidFill>
            <a:srgbClr val="FFFF00"/>
          </a:solidFill>
          <a:ln w="12700">
            <a:solidFill>
              <a:srgbClr val="FFFF99"/>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890" name="Rectangle 26"/>
          <p:cNvSpPr>
            <a:spLocks noChangeArrowheads="1"/>
          </p:cNvSpPr>
          <p:nvPr/>
        </p:nvSpPr>
        <p:spPr bwMode="auto">
          <a:xfrm>
            <a:off x="5364164" y="2778125"/>
            <a:ext cx="420687" cy="1339850"/>
          </a:xfrm>
          <a:prstGeom prst="rect">
            <a:avLst/>
          </a:prstGeom>
          <a:solidFill>
            <a:srgbClr val="FFFF00"/>
          </a:solidFill>
          <a:ln w="12700">
            <a:solidFill>
              <a:srgbClr val="FFFF99"/>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891" name="Text Box 27"/>
          <p:cNvSpPr txBox="1">
            <a:spLocks noChangeArrowheads="1"/>
          </p:cNvSpPr>
          <p:nvPr/>
        </p:nvSpPr>
        <p:spPr bwMode="auto">
          <a:xfrm>
            <a:off x="3228976"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2 h</a:t>
            </a:r>
          </a:p>
        </p:txBody>
      </p:sp>
      <p:sp>
        <p:nvSpPr>
          <p:cNvPr id="79892" name="Text Box 28"/>
          <p:cNvSpPr txBox="1">
            <a:spLocks noChangeArrowheads="1"/>
          </p:cNvSpPr>
          <p:nvPr/>
        </p:nvSpPr>
        <p:spPr bwMode="auto">
          <a:xfrm>
            <a:off x="3768726"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4 h</a:t>
            </a:r>
          </a:p>
        </p:txBody>
      </p:sp>
      <p:sp>
        <p:nvSpPr>
          <p:cNvPr id="79893" name="Text Box 29"/>
          <p:cNvSpPr txBox="1">
            <a:spLocks noChangeArrowheads="1"/>
          </p:cNvSpPr>
          <p:nvPr/>
        </p:nvSpPr>
        <p:spPr bwMode="auto">
          <a:xfrm>
            <a:off x="4289426"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6 h</a:t>
            </a:r>
          </a:p>
        </p:txBody>
      </p:sp>
      <p:sp>
        <p:nvSpPr>
          <p:cNvPr id="79894" name="Text Box 30"/>
          <p:cNvSpPr txBox="1">
            <a:spLocks noChangeArrowheads="1"/>
          </p:cNvSpPr>
          <p:nvPr/>
        </p:nvSpPr>
        <p:spPr bwMode="auto">
          <a:xfrm>
            <a:off x="4818064"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8 h</a:t>
            </a:r>
          </a:p>
        </p:txBody>
      </p:sp>
      <p:sp>
        <p:nvSpPr>
          <p:cNvPr id="79895" name="Text Box 31"/>
          <p:cNvSpPr txBox="1">
            <a:spLocks noChangeArrowheads="1"/>
          </p:cNvSpPr>
          <p:nvPr/>
        </p:nvSpPr>
        <p:spPr bwMode="auto">
          <a:xfrm>
            <a:off x="5332414" y="4113213"/>
            <a:ext cx="5048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10 h</a:t>
            </a:r>
          </a:p>
        </p:txBody>
      </p:sp>
      <p:sp>
        <p:nvSpPr>
          <p:cNvPr id="79896" name="Text Box 32"/>
          <p:cNvSpPr txBox="1">
            <a:spLocks noChangeArrowheads="1"/>
          </p:cNvSpPr>
          <p:nvPr/>
        </p:nvSpPr>
        <p:spPr bwMode="auto">
          <a:xfrm>
            <a:off x="2726696" y="4495800"/>
            <a:ext cx="3544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800" b="1">
                <a:latin typeface="Times New Roman" charset="0"/>
              </a:rPr>
              <a:t>Time Until Antibiotic Therapy (h)</a:t>
            </a:r>
          </a:p>
        </p:txBody>
      </p:sp>
      <p:sp>
        <p:nvSpPr>
          <p:cNvPr id="79897" name="Text Box 33"/>
          <p:cNvSpPr txBox="1">
            <a:spLocks noChangeArrowheads="1"/>
          </p:cNvSpPr>
          <p:nvPr/>
        </p:nvSpPr>
        <p:spPr bwMode="auto">
          <a:xfrm>
            <a:off x="6556864" y="2451101"/>
            <a:ext cx="409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1.2</a:t>
            </a:r>
          </a:p>
        </p:txBody>
      </p:sp>
      <p:sp>
        <p:nvSpPr>
          <p:cNvPr id="79898" name="Text Box 34"/>
          <p:cNvSpPr txBox="1">
            <a:spLocks noChangeArrowheads="1"/>
          </p:cNvSpPr>
          <p:nvPr/>
        </p:nvSpPr>
        <p:spPr bwMode="auto">
          <a:xfrm>
            <a:off x="6579089" y="2957514"/>
            <a:ext cx="4090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1.0</a:t>
            </a:r>
          </a:p>
        </p:txBody>
      </p:sp>
      <p:sp>
        <p:nvSpPr>
          <p:cNvPr id="79899" name="Text Box 35"/>
          <p:cNvSpPr txBox="1">
            <a:spLocks noChangeArrowheads="1"/>
          </p:cNvSpPr>
          <p:nvPr/>
        </p:nvSpPr>
        <p:spPr bwMode="auto">
          <a:xfrm>
            <a:off x="6579089" y="3465514"/>
            <a:ext cx="4090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0.8</a:t>
            </a:r>
          </a:p>
        </p:txBody>
      </p:sp>
      <p:sp>
        <p:nvSpPr>
          <p:cNvPr id="79900" name="Text Box 36"/>
          <p:cNvSpPr txBox="1">
            <a:spLocks noChangeArrowheads="1"/>
          </p:cNvSpPr>
          <p:nvPr/>
        </p:nvSpPr>
        <p:spPr bwMode="auto">
          <a:xfrm>
            <a:off x="6583852" y="3967164"/>
            <a:ext cx="409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a:spcBef>
                <a:spcPct val="0"/>
              </a:spcBef>
              <a:buClrTx/>
              <a:buSzTx/>
              <a:buFontTx/>
              <a:buNone/>
            </a:pPr>
            <a:r>
              <a:rPr lang="en-US" altLang="en-US" sz="1400" b="1">
                <a:solidFill>
                  <a:schemeClr val="bg1"/>
                </a:solidFill>
                <a:latin typeface="Times New Roman" charset="0"/>
              </a:rPr>
              <a:t>0.6</a:t>
            </a:r>
          </a:p>
        </p:txBody>
      </p:sp>
      <p:sp>
        <p:nvSpPr>
          <p:cNvPr id="79901" name="Line 37"/>
          <p:cNvSpPr>
            <a:spLocks noChangeShapeType="1"/>
          </p:cNvSpPr>
          <p:nvPr/>
        </p:nvSpPr>
        <p:spPr bwMode="auto">
          <a:xfrm>
            <a:off x="6956426" y="2616200"/>
            <a:ext cx="7937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2" name="Line 38"/>
          <p:cNvSpPr>
            <a:spLocks noChangeShapeType="1"/>
          </p:cNvSpPr>
          <p:nvPr/>
        </p:nvSpPr>
        <p:spPr bwMode="auto">
          <a:xfrm>
            <a:off x="6959601" y="3119438"/>
            <a:ext cx="809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3" name="Line 39"/>
          <p:cNvSpPr>
            <a:spLocks noChangeShapeType="1"/>
          </p:cNvSpPr>
          <p:nvPr/>
        </p:nvSpPr>
        <p:spPr bwMode="auto">
          <a:xfrm>
            <a:off x="6962776" y="4127500"/>
            <a:ext cx="7937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4" name="Line 40"/>
          <p:cNvSpPr>
            <a:spLocks noChangeShapeType="1"/>
          </p:cNvSpPr>
          <p:nvPr/>
        </p:nvSpPr>
        <p:spPr bwMode="auto">
          <a:xfrm>
            <a:off x="6962776" y="3621088"/>
            <a:ext cx="7937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5" name="Line 41"/>
          <p:cNvSpPr>
            <a:spLocks noChangeShapeType="1"/>
          </p:cNvSpPr>
          <p:nvPr/>
        </p:nvSpPr>
        <p:spPr bwMode="auto">
          <a:xfrm flipH="1">
            <a:off x="7034213" y="4122738"/>
            <a:ext cx="2736850"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06" name="Rectangle 42"/>
          <p:cNvSpPr>
            <a:spLocks noChangeArrowheads="1"/>
          </p:cNvSpPr>
          <p:nvPr/>
        </p:nvSpPr>
        <p:spPr bwMode="auto">
          <a:xfrm>
            <a:off x="4821239" y="2905125"/>
            <a:ext cx="420687" cy="1212850"/>
          </a:xfrm>
          <a:prstGeom prst="rect">
            <a:avLst/>
          </a:prstGeom>
          <a:solidFill>
            <a:srgbClr val="FFFF00"/>
          </a:solidFill>
          <a:ln w="12700">
            <a:solidFill>
              <a:srgbClr val="FFFF99"/>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07" name="Text Box 43"/>
          <p:cNvSpPr txBox="1">
            <a:spLocks noChangeArrowheads="1"/>
          </p:cNvSpPr>
          <p:nvPr/>
        </p:nvSpPr>
        <p:spPr bwMode="auto">
          <a:xfrm>
            <a:off x="7300914"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2 h</a:t>
            </a:r>
          </a:p>
        </p:txBody>
      </p:sp>
      <p:sp>
        <p:nvSpPr>
          <p:cNvPr id="79908" name="Text Box 44"/>
          <p:cNvSpPr txBox="1">
            <a:spLocks noChangeArrowheads="1"/>
          </p:cNvSpPr>
          <p:nvPr/>
        </p:nvSpPr>
        <p:spPr bwMode="auto">
          <a:xfrm>
            <a:off x="7807326"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4 h</a:t>
            </a:r>
          </a:p>
        </p:txBody>
      </p:sp>
      <p:sp>
        <p:nvSpPr>
          <p:cNvPr id="79909" name="Text Box 45"/>
          <p:cNvSpPr txBox="1">
            <a:spLocks noChangeArrowheads="1"/>
          </p:cNvSpPr>
          <p:nvPr/>
        </p:nvSpPr>
        <p:spPr bwMode="auto">
          <a:xfrm>
            <a:off x="8326439"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6 h</a:t>
            </a:r>
          </a:p>
        </p:txBody>
      </p:sp>
      <p:sp>
        <p:nvSpPr>
          <p:cNvPr id="79910" name="Text Box 46"/>
          <p:cNvSpPr txBox="1">
            <a:spLocks noChangeArrowheads="1"/>
          </p:cNvSpPr>
          <p:nvPr/>
        </p:nvSpPr>
        <p:spPr bwMode="auto">
          <a:xfrm>
            <a:off x="8856664" y="4113213"/>
            <a:ext cx="4159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8 h</a:t>
            </a:r>
          </a:p>
        </p:txBody>
      </p:sp>
      <p:sp>
        <p:nvSpPr>
          <p:cNvPr id="79911" name="Text Box 47"/>
          <p:cNvSpPr txBox="1">
            <a:spLocks noChangeArrowheads="1"/>
          </p:cNvSpPr>
          <p:nvPr/>
        </p:nvSpPr>
        <p:spPr bwMode="auto">
          <a:xfrm>
            <a:off x="9334501" y="4113213"/>
            <a:ext cx="504825" cy="30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400" b="1">
                <a:solidFill>
                  <a:schemeClr val="bg1"/>
                </a:solidFill>
                <a:latin typeface="Times New Roman" charset="0"/>
              </a:rPr>
              <a:t>10 h</a:t>
            </a:r>
          </a:p>
        </p:txBody>
      </p:sp>
      <p:sp>
        <p:nvSpPr>
          <p:cNvPr id="79912" name="Text Box 48"/>
          <p:cNvSpPr txBox="1">
            <a:spLocks noChangeArrowheads="1"/>
          </p:cNvSpPr>
          <p:nvPr/>
        </p:nvSpPr>
        <p:spPr bwMode="auto">
          <a:xfrm>
            <a:off x="6459120" y="4572001"/>
            <a:ext cx="3993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a:spcBef>
                <a:spcPct val="0"/>
              </a:spcBef>
              <a:buClrTx/>
              <a:buSzTx/>
              <a:buFontTx/>
              <a:buNone/>
            </a:pPr>
            <a:r>
              <a:rPr lang="en-US" altLang="en-US" sz="1800" b="1">
                <a:latin typeface="Times New Roman" charset="0"/>
              </a:rPr>
              <a:t>Hours Within Which Antibiotics Were</a:t>
            </a:r>
          </a:p>
          <a:p>
            <a:pPr algn="ctr">
              <a:spcBef>
                <a:spcPct val="0"/>
              </a:spcBef>
              <a:buClrTx/>
              <a:buSzTx/>
              <a:buFontTx/>
              <a:buNone/>
            </a:pPr>
            <a:r>
              <a:rPr lang="en-US" altLang="en-US" sz="1800" b="1">
                <a:latin typeface="Times New Roman" charset="0"/>
              </a:rPr>
              <a:t>Administered</a:t>
            </a:r>
            <a:r>
              <a:rPr lang="en-US" altLang="en-US" sz="1500" b="1">
                <a:latin typeface="Times New Roman" charset="0"/>
              </a:rPr>
              <a:t> </a:t>
            </a:r>
          </a:p>
        </p:txBody>
      </p:sp>
      <p:sp>
        <p:nvSpPr>
          <p:cNvPr id="79913" name="Line 49"/>
          <p:cNvSpPr>
            <a:spLocks noChangeShapeType="1"/>
          </p:cNvSpPr>
          <p:nvPr/>
        </p:nvSpPr>
        <p:spPr bwMode="auto">
          <a:xfrm>
            <a:off x="7035800" y="3113088"/>
            <a:ext cx="2514600" cy="0"/>
          </a:xfrm>
          <a:prstGeom prst="line">
            <a:avLst/>
          </a:prstGeom>
          <a:noFill/>
          <a:ln w="12700">
            <a:solidFill>
              <a:srgbClr val="CCFF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9914" name="Group 50"/>
          <p:cNvGrpSpPr>
            <a:grpSpLocks/>
          </p:cNvGrpSpPr>
          <p:nvPr/>
        </p:nvGrpSpPr>
        <p:grpSpPr bwMode="auto">
          <a:xfrm>
            <a:off x="7359651" y="2830514"/>
            <a:ext cx="100013" cy="604837"/>
            <a:chOff x="4020" y="1671"/>
            <a:chExt cx="69" cy="372"/>
          </a:xfrm>
        </p:grpSpPr>
        <p:sp>
          <p:nvSpPr>
            <p:cNvPr id="79937" name="Oval 51"/>
            <p:cNvSpPr>
              <a:spLocks noChangeArrowheads="1"/>
            </p:cNvSpPr>
            <p:nvPr/>
          </p:nvSpPr>
          <p:spPr bwMode="auto">
            <a:xfrm>
              <a:off x="4023" y="1836"/>
              <a:ext cx="63" cy="63"/>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38" name="Line 52"/>
            <p:cNvSpPr>
              <a:spLocks noChangeShapeType="1"/>
            </p:cNvSpPr>
            <p:nvPr/>
          </p:nvSpPr>
          <p:spPr bwMode="auto">
            <a:xfrm>
              <a:off x="4053" y="1671"/>
              <a:ext cx="0" cy="372"/>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39" name="Line 53"/>
            <p:cNvSpPr>
              <a:spLocks noChangeShapeType="1"/>
            </p:cNvSpPr>
            <p:nvPr/>
          </p:nvSpPr>
          <p:spPr bwMode="auto">
            <a:xfrm>
              <a:off x="4020" y="1674"/>
              <a:ext cx="69"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40" name="Line 54"/>
            <p:cNvSpPr>
              <a:spLocks noChangeShapeType="1"/>
            </p:cNvSpPr>
            <p:nvPr/>
          </p:nvSpPr>
          <p:spPr bwMode="auto">
            <a:xfrm>
              <a:off x="4020" y="2043"/>
              <a:ext cx="69"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9915" name="Oval 55"/>
          <p:cNvSpPr>
            <a:spLocks noChangeArrowheads="1"/>
          </p:cNvSpPr>
          <p:nvPr/>
        </p:nvSpPr>
        <p:spPr bwMode="auto">
          <a:xfrm>
            <a:off x="7904164" y="3198813"/>
            <a:ext cx="90487" cy="101600"/>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16" name="Line 56"/>
          <p:cNvSpPr>
            <a:spLocks noChangeShapeType="1"/>
          </p:cNvSpPr>
          <p:nvPr/>
        </p:nvSpPr>
        <p:spPr bwMode="auto">
          <a:xfrm>
            <a:off x="7947025" y="2989263"/>
            <a:ext cx="0" cy="461962"/>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17" name="Line 57"/>
          <p:cNvSpPr>
            <a:spLocks noChangeShapeType="1"/>
          </p:cNvSpPr>
          <p:nvPr/>
        </p:nvSpPr>
        <p:spPr bwMode="auto">
          <a:xfrm>
            <a:off x="7899401" y="2984500"/>
            <a:ext cx="100013"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18" name="Line 58"/>
          <p:cNvSpPr>
            <a:spLocks noChangeShapeType="1"/>
          </p:cNvSpPr>
          <p:nvPr/>
        </p:nvSpPr>
        <p:spPr bwMode="auto">
          <a:xfrm>
            <a:off x="7899401" y="3451225"/>
            <a:ext cx="100013"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19" name="Oval 59"/>
          <p:cNvSpPr>
            <a:spLocks noChangeArrowheads="1"/>
          </p:cNvSpPr>
          <p:nvPr/>
        </p:nvSpPr>
        <p:spPr bwMode="auto">
          <a:xfrm>
            <a:off x="8437564" y="3276600"/>
            <a:ext cx="90487" cy="101600"/>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20" name="Line 60"/>
          <p:cNvSpPr>
            <a:spLocks noChangeShapeType="1"/>
          </p:cNvSpPr>
          <p:nvPr/>
        </p:nvSpPr>
        <p:spPr bwMode="auto">
          <a:xfrm>
            <a:off x="8480425" y="3057526"/>
            <a:ext cx="0" cy="492125"/>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1" name="Line 61"/>
          <p:cNvSpPr>
            <a:spLocks noChangeShapeType="1"/>
          </p:cNvSpPr>
          <p:nvPr/>
        </p:nvSpPr>
        <p:spPr bwMode="auto">
          <a:xfrm>
            <a:off x="8432801" y="3062288"/>
            <a:ext cx="100013"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2" name="Line 62"/>
          <p:cNvSpPr>
            <a:spLocks noChangeShapeType="1"/>
          </p:cNvSpPr>
          <p:nvPr/>
        </p:nvSpPr>
        <p:spPr bwMode="auto">
          <a:xfrm>
            <a:off x="8432801" y="3549650"/>
            <a:ext cx="100013"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3" name="Oval 63"/>
          <p:cNvSpPr>
            <a:spLocks noChangeArrowheads="1"/>
          </p:cNvSpPr>
          <p:nvPr/>
        </p:nvSpPr>
        <p:spPr bwMode="auto">
          <a:xfrm>
            <a:off x="8969375" y="3432175"/>
            <a:ext cx="90488" cy="103188"/>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24" name="Line 64"/>
          <p:cNvSpPr>
            <a:spLocks noChangeShapeType="1"/>
          </p:cNvSpPr>
          <p:nvPr/>
        </p:nvSpPr>
        <p:spPr bwMode="auto">
          <a:xfrm>
            <a:off x="9012238" y="3198814"/>
            <a:ext cx="0" cy="534987"/>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5" name="Line 65"/>
          <p:cNvSpPr>
            <a:spLocks noChangeShapeType="1"/>
          </p:cNvSpPr>
          <p:nvPr/>
        </p:nvSpPr>
        <p:spPr bwMode="auto">
          <a:xfrm>
            <a:off x="8964613" y="3203575"/>
            <a:ext cx="100012"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6" name="Line 66"/>
          <p:cNvSpPr>
            <a:spLocks noChangeShapeType="1"/>
          </p:cNvSpPr>
          <p:nvPr/>
        </p:nvSpPr>
        <p:spPr bwMode="auto">
          <a:xfrm>
            <a:off x="8964613" y="3729038"/>
            <a:ext cx="100012"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7" name="Oval 67"/>
          <p:cNvSpPr>
            <a:spLocks noChangeArrowheads="1"/>
          </p:cNvSpPr>
          <p:nvPr/>
        </p:nvSpPr>
        <p:spPr bwMode="auto">
          <a:xfrm>
            <a:off x="9493250" y="3455989"/>
            <a:ext cx="90488" cy="103187"/>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28" name="Line 68"/>
          <p:cNvSpPr>
            <a:spLocks noChangeShapeType="1"/>
          </p:cNvSpPr>
          <p:nvPr/>
        </p:nvSpPr>
        <p:spPr bwMode="auto">
          <a:xfrm>
            <a:off x="9536113" y="3198814"/>
            <a:ext cx="0" cy="598487"/>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29" name="Line 69"/>
          <p:cNvSpPr>
            <a:spLocks noChangeShapeType="1"/>
          </p:cNvSpPr>
          <p:nvPr/>
        </p:nvSpPr>
        <p:spPr bwMode="auto">
          <a:xfrm>
            <a:off x="9488488" y="3198813"/>
            <a:ext cx="100012"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30" name="Line 70"/>
          <p:cNvSpPr>
            <a:spLocks noChangeShapeType="1"/>
          </p:cNvSpPr>
          <p:nvPr/>
        </p:nvSpPr>
        <p:spPr bwMode="auto">
          <a:xfrm>
            <a:off x="9488488" y="3792538"/>
            <a:ext cx="100012" cy="0"/>
          </a:xfrm>
          <a:prstGeom prst="line">
            <a:avLst/>
          </a:prstGeom>
          <a:noFill/>
          <a:ln w="12700">
            <a:solidFill>
              <a:srgbClr val="66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31" name="Text Box 71"/>
          <p:cNvSpPr txBox="1">
            <a:spLocks noChangeArrowheads="1"/>
          </p:cNvSpPr>
          <p:nvPr/>
        </p:nvSpPr>
        <p:spPr bwMode="auto">
          <a:xfrm>
            <a:off x="2895601" y="1336676"/>
            <a:ext cx="526618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nSpc>
                <a:spcPct val="85000"/>
              </a:lnSpc>
              <a:spcBef>
                <a:spcPct val="0"/>
              </a:spcBef>
              <a:buClrTx/>
              <a:buSzTx/>
              <a:buFontTx/>
              <a:buNone/>
            </a:pPr>
            <a:r>
              <a:rPr lang="en-US" altLang="en-US" sz="2000" b="1">
                <a:solidFill>
                  <a:srgbClr val="FFFF00"/>
                </a:solidFill>
                <a:latin typeface="Times New Roman" charset="0"/>
              </a:rPr>
              <a:t>NC hồi cứu </a:t>
            </a:r>
          </a:p>
          <a:p>
            <a:pPr>
              <a:lnSpc>
                <a:spcPct val="85000"/>
              </a:lnSpc>
              <a:spcBef>
                <a:spcPct val="0"/>
              </a:spcBef>
              <a:buClrTx/>
              <a:buSzTx/>
              <a:buFontTx/>
              <a:buNone/>
            </a:pPr>
            <a:endParaRPr lang="en-US" altLang="en-US" sz="2000" b="1">
              <a:solidFill>
                <a:srgbClr val="FFFF00"/>
              </a:solidFill>
              <a:latin typeface="Times New Roman" charset="0"/>
            </a:endParaRPr>
          </a:p>
          <a:p>
            <a:pPr>
              <a:lnSpc>
                <a:spcPct val="85000"/>
              </a:lnSpc>
              <a:spcBef>
                <a:spcPct val="0"/>
              </a:spcBef>
              <a:buClrTx/>
              <a:buSzTx/>
              <a:buFontTx/>
              <a:buNone/>
            </a:pPr>
            <a:r>
              <a:rPr lang="en-US" altLang="en-US" sz="2000" b="1">
                <a:solidFill>
                  <a:srgbClr val="FFFF00"/>
                </a:solidFill>
                <a:latin typeface="Times New Roman" charset="0"/>
              </a:rPr>
              <a:t>14, 069 BN Medicare  &gt;65 yrs /3555 BV tại Mỹ</a:t>
            </a:r>
          </a:p>
          <a:p>
            <a:pPr>
              <a:lnSpc>
                <a:spcPct val="85000"/>
              </a:lnSpc>
              <a:spcBef>
                <a:spcPct val="0"/>
              </a:spcBef>
              <a:buClrTx/>
              <a:buSzTx/>
              <a:buFontTx/>
              <a:buNone/>
            </a:pPr>
            <a:endParaRPr lang="en-US" altLang="en-US" sz="2000" b="1">
              <a:solidFill>
                <a:srgbClr val="FFFF00"/>
              </a:solidFill>
              <a:latin typeface="Times New Roman" charset="0"/>
            </a:endParaRPr>
          </a:p>
        </p:txBody>
      </p:sp>
      <p:sp>
        <p:nvSpPr>
          <p:cNvPr id="79932" name="Rectangle 72"/>
          <p:cNvSpPr>
            <a:spLocks noChangeArrowheads="1"/>
          </p:cNvSpPr>
          <p:nvPr/>
        </p:nvSpPr>
        <p:spPr bwMode="auto">
          <a:xfrm>
            <a:off x="2743200" y="1447800"/>
            <a:ext cx="128588" cy="1397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33" name="Rectangle 73"/>
          <p:cNvSpPr>
            <a:spLocks noChangeArrowheads="1"/>
          </p:cNvSpPr>
          <p:nvPr/>
        </p:nvSpPr>
        <p:spPr bwMode="auto">
          <a:xfrm>
            <a:off x="2057401" y="5867400"/>
            <a:ext cx="130175" cy="1397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34" name="Line 74"/>
          <p:cNvSpPr>
            <a:spLocks noChangeShapeType="1"/>
          </p:cNvSpPr>
          <p:nvPr/>
        </p:nvSpPr>
        <p:spPr bwMode="auto">
          <a:xfrm>
            <a:off x="7040563" y="2611438"/>
            <a:ext cx="0" cy="151130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935" name="Rectangle 75"/>
          <p:cNvSpPr>
            <a:spLocks noChangeArrowheads="1"/>
          </p:cNvSpPr>
          <p:nvPr/>
        </p:nvSpPr>
        <p:spPr bwMode="auto">
          <a:xfrm>
            <a:off x="2057401" y="5334000"/>
            <a:ext cx="130175" cy="1397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79936" name="Rectangle 76"/>
          <p:cNvSpPr>
            <a:spLocks noChangeArrowheads="1"/>
          </p:cNvSpPr>
          <p:nvPr/>
        </p:nvSpPr>
        <p:spPr bwMode="auto">
          <a:xfrm>
            <a:off x="2743200" y="1981200"/>
            <a:ext cx="128588" cy="1397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8A833B1-5413-4B5B-BBCB-383241FB8B1B}"/>
              </a:ext>
            </a:extLst>
          </p:cNvPr>
          <p:cNvSpPr>
            <a:spLocks noGrp="1" noChangeArrowheads="1"/>
          </p:cNvSpPr>
          <p:nvPr>
            <p:ph type="title"/>
          </p:nvPr>
        </p:nvSpPr>
        <p:spPr/>
        <p:txBody>
          <a:bodyPr/>
          <a:lstStyle/>
          <a:p>
            <a:pPr eaLnBrk="1" hangingPunct="1">
              <a:defRPr/>
            </a:pP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điều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trị</a:t>
            </a:r>
            <a:endParaRPr lang="en-US" altLang="en-US" dirty="0">
              <a:latin typeface="Arial" panose="020B0604020202020204" pitchFamily="34" charset="0"/>
              <a:cs typeface="Arial" panose="020B0604020202020204" pitchFamily="34" charset="0"/>
            </a:endParaRPr>
          </a:p>
        </p:txBody>
      </p:sp>
      <p:sp>
        <p:nvSpPr>
          <p:cNvPr id="64515" name="Rectangle 3">
            <a:extLst>
              <a:ext uri="{FF2B5EF4-FFF2-40B4-BE49-F238E27FC236}">
                <a16:creationId xmlns:a16="http://schemas.microsoft.com/office/drawing/2014/main" id="{49AAB6D8-023A-4F0E-9F71-04DB7B023B82}"/>
              </a:ext>
            </a:extLst>
          </p:cNvPr>
          <p:cNvSpPr>
            <a:spLocks noGrp="1" noChangeArrowheads="1"/>
          </p:cNvSpPr>
          <p:nvPr>
            <p:ph idx="1"/>
          </p:nvPr>
        </p:nvSpPr>
        <p:spPr>
          <a:xfrm>
            <a:off x="1981200" y="1905000"/>
            <a:ext cx="8229600" cy="3505200"/>
          </a:xfrm>
        </p:spPr>
        <p:txBody>
          <a:bodyPr/>
          <a:lstStyle/>
          <a:p>
            <a:pPr eaLnBrk="1" hangingPunct="1">
              <a:defRPr/>
            </a:pPr>
            <a:r>
              <a:rPr lang="en-US" altLang="en-US" sz="2400" dirty="0">
                <a:latin typeface="Arial" panose="020B0604020202020204" pitchFamily="34" charset="0"/>
                <a:cs typeface="Arial" panose="020B0604020202020204" pitchFamily="34" charset="0"/>
              </a:rPr>
              <a:t>?  ?  ?  ?  ?  ?</a:t>
            </a:r>
          </a:p>
          <a:p>
            <a:pPr eaLnBrk="1" hangingPunct="1">
              <a:defRPr/>
            </a:pPr>
            <a:r>
              <a:rPr lang="en-US" altLang="en-US" sz="2400" dirty="0">
                <a:latin typeface="Arial" panose="020B0604020202020204" pitchFamily="34" charset="0"/>
                <a:cs typeface="Arial" panose="020B0604020202020204" pitchFamily="34" charset="0"/>
              </a:rPr>
              <a:t>5 -7 days – bn </a:t>
            </a:r>
            <a:r>
              <a:rPr lang="en-US" altLang="en-US" sz="2400" dirty="0" err="1">
                <a:latin typeface="Arial" panose="020B0604020202020204" pitchFamily="34" charset="0"/>
                <a:cs typeface="Arial" panose="020B0604020202020204" pitchFamily="34" charset="0"/>
              </a:rPr>
              <a:t>ngoại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trú</a:t>
            </a:r>
            <a:endParaRPr lang="en-US" altLang="en-US" sz="2400" dirty="0">
              <a:latin typeface="Arial" panose="020B0604020202020204" pitchFamily="34" charset="0"/>
              <a:cs typeface="Arial" panose="020B0604020202020204" pitchFamily="34" charset="0"/>
            </a:endParaRPr>
          </a:p>
          <a:p>
            <a:pPr eaLnBrk="1" hangingPunct="1">
              <a:defRPr/>
            </a:pPr>
            <a:r>
              <a:rPr lang="en-US" altLang="en-US" sz="2400" dirty="0">
                <a:latin typeface="Arial" panose="020B0604020202020204" pitchFamily="34" charset="0"/>
                <a:cs typeface="Arial" panose="020B0604020202020204" pitchFamily="34" charset="0"/>
              </a:rPr>
              <a:t>7-10 days – bn </a:t>
            </a:r>
            <a:r>
              <a:rPr lang="en-US" altLang="en-US" sz="2400" dirty="0" err="1">
                <a:latin typeface="Arial" panose="020B0604020202020204" pitchFamily="34" charset="0"/>
                <a:cs typeface="Arial" panose="020B0604020202020204" pitchFamily="34" charset="0"/>
              </a:rPr>
              <a:t>nội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trú</a:t>
            </a:r>
            <a:r>
              <a:rPr lang="en-US" altLang="en-US" sz="2400" dirty="0">
                <a:latin typeface="Arial" panose="020B0604020202020204" pitchFamily="34" charset="0"/>
                <a:cs typeface="Arial" panose="020B0604020202020204" pitchFamily="34" charset="0"/>
              </a:rPr>
              <a:t>, </a:t>
            </a:r>
            <a:r>
              <a:rPr lang="en-US" altLang="en-US" sz="2400" i="1" dirty="0">
                <a:latin typeface="Arial" panose="020B0604020202020204" pitchFamily="34" charset="0"/>
                <a:cs typeface="Arial" panose="020B0604020202020204" pitchFamily="34" charset="0"/>
              </a:rPr>
              <a:t>S. pneumoniae</a:t>
            </a:r>
          </a:p>
          <a:p>
            <a:pPr eaLnBrk="1" hangingPunct="1">
              <a:defRPr/>
            </a:pPr>
            <a:r>
              <a:rPr lang="en-US" altLang="en-US" sz="2400" dirty="0">
                <a:latin typeface="Arial" panose="020B0604020202020204" pitchFamily="34" charset="0"/>
                <a:cs typeface="Arial" panose="020B0604020202020204" pitchFamily="34" charset="0"/>
              </a:rPr>
              <a:t>10-14 days – </a:t>
            </a:r>
            <a:r>
              <a:rPr lang="en-US" altLang="en-US" sz="2400" i="1" dirty="0">
                <a:latin typeface="Arial" panose="020B0604020202020204" pitchFamily="34" charset="0"/>
                <a:cs typeface="Arial" panose="020B0604020202020204" pitchFamily="34" charset="0"/>
              </a:rPr>
              <a:t>Mycoplasma, Chlamydia, Legionella</a:t>
            </a:r>
          </a:p>
          <a:p>
            <a:pPr eaLnBrk="1" hangingPunct="1">
              <a:defRPr/>
            </a:pPr>
            <a:r>
              <a:rPr lang="en-US" altLang="en-US" sz="2400" dirty="0">
                <a:latin typeface="Arial" panose="020B0604020202020204" pitchFamily="34" charset="0"/>
                <a:cs typeface="Arial" panose="020B0604020202020204" pitchFamily="34" charset="0"/>
              </a:rPr>
              <a:t>14+ days – </a:t>
            </a:r>
            <a:r>
              <a:rPr lang="en-US" altLang="en-US" sz="2400" dirty="0" err="1">
                <a:latin typeface="Arial" panose="020B0604020202020204" pitchFamily="34" charset="0"/>
                <a:cs typeface="Arial" panose="020B0604020202020204" pitchFamily="34" charset="0"/>
              </a:rPr>
              <a:t>sử</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dụng</a:t>
            </a:r>
            <a:r>
              <a:rPr lang="en-US" altLang="en-US" sz="2400" dirty="0">
                <a:latin typeface="Arial" panose="020B0604020202020204" pitchFamily="34" charset="0"/>
                <a:cs typeface="Arial" panose="020B0604020202020204" pitchFamily="34" charset="0"/>
              </a:rPr>
              <a:t> corticoid </a:t>
            </a:r>
            <a:r>
              <a:rPr lang="en-US" altLang="en-US" sz="2400" dirty="0" err="1">
                <a:latin typeface="Arial" panose="020B0604020202020204" pitchFamily="34" charset="0"/>
                <a:cs typeface="Arial" panose="020B0604020202020204" pitchFamily="34" charset="0"/>
              </a:rPr>
              <a:t>mạn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tính</a:t>
            </a:r>
            <a:endParaRPr lang="en-US" altLang="en-US" sz="2400" dirty="0">
              <a:latin typeface="Arial" panose="020B0604020202020204" pitchFamily="34" charset="0"/>
              <a:cs typeface="Arial" panose="020B0604020202020204" pitchFamily="34" charset="0"/>
            </a:endParaRPr>
          </a:p>
          <a:p>
            <a:pPr eaLnBrk="1" hangingPunct="1">
              <a:buFontTx/>
              <a:buNone/>
              <a:defRPr/>
            </a:pPr>
            <a:endParaRPr lang="en-US" altLang="en-US" i="1" dirty="0">
              <a:solidFill>
                <a:schemeClr val="bg1"/>
              </a:solidFill>
              <a:latin typeface="Arial" panose="020B0604020202020204" pitchFamily="34" charset="0"/>
              <a:cs typeface="Arial" panose="020B0604020202020204" pitchFamily="34" charset="0"/>
            </a:endParaRPr>
          </a:p>
        </p:txBody>
      </p:sp>
      <p:sp>
        <p:nvSpPr>
          <p:cNvPr id="18436" name="Text Box 4">
            <a:extLst>
              <a:ext uri="{FF2B5EF4-FFF2-40B4-BE49-F238E27FC236}">
                <a16:creationId xmlns:a16="http://schemas.microsoft.com/office/drawing/2014/main" id="{2B15543E-DAF4-4397-8AEC-9FB6D73FC4F7}"/>
              </a:ext>
            </a:extLst>
          </p:cNvPr>
          <p:cNvSpPr txBox="1">
            <a:spLocks noChangeArrowheads="1"/>
          </p:cNvSpPr>
          <p:nvPr/>
        </p:nvSpPr>
        <p:spPr bwMode="auto">
          <a:xfrm>
            <a:off x="2133600" y="5943601"/>
            <a:ext cx="7772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endParaRPr lang="en-US" altLang="en-US"/>
          </a:p>
        </p:txBody>
      </p:sp>
      <p:sp>
        <p:nvSpPr>
          <p:cNvPr id="18437" name="Text Box 5">
            <a:extLst>
              <a:ext uri="{FF2B5EF4-FFF2-40B4-BE49-F238E27FC236}">
                <a16:creationId xmlns:a16="http://schemas.microsoft.com/office/drawing/2014/main" id="{2B466825-7502-481A-9662-C6687E45F179}"/>
              </a:ext>
            </a:extLst>
          </p:cNvPr>
          <p:cNvSpPr txBox="1">
            <a:spLocks noChangeArrowheads="1"/>
          </p:cNvSpPr>
          <p:nvPr/>
        </p:nvSpPr>
        <p:spPr bwMode="auto">
          <a:xfrm>
            <a:off x="2667000" y="5867401"/>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dirty="0"/>
              <a:t>Am J Respir </a:t>
            </a:r>
            <a:r>
              <a:rPr lang="en-US" altLang="en-US" dirty="0" err="1"/>
              <a:t>Crit</a:t>
            </a:r>
            <a:r>
              <a:rPr lang="en-US" altLang="en-US" dirty="0"/>
              <a:t> Care Med 163:1730-54, 2001</a:t>
            </a:r>
          </a:p>
        </p:txBody>
      </p:sp>
    </p:spTree>
    <p:extLst>
      <p:ext uri="{BB962C8B-B14F-4D97-AF65-F5344CB8AC3E}">
        <p14:creationId xmlns:p14="http://schemas.microsoft.com/office/powerpoint/2010/main" val="1352317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等腰三角形 1"/>
          <p:cNvSpPr>
            <a:spLocks noChangeArrowheads="1"/>
          </p:cNvSpPr>
          <p:nvPr/>
        </p:nvSpPr>
        <p:spPr bwMode="auto">
          <a:xfrm rot="-5400000">
            <a:off x="5529263" y="3638551"/>
            <a:ext cx="1071563" cy="2366962"/>
          </a:xfrm>
          <a:prstGeom prst="triangle">
            <a:avLst>
              <a:gd name="adj" fmla="val 100000"/>
            </a:avLst>
          </a:prstGeom>
          <a:solidFill>
            <a:srgbClr val="99CC00"/>
          </a:solidFill>
          <a:ln w="25400">
            <a:solidFill>
              <a:srgbClr val="FCD5B5"/>
            </a:solidFill>
            <a:miter lim="800000"/>
            <a:headEnd/>
            <a:tailEnd/>
          </a:ln>
        </p:spPr>
        <p:txBody>
          <a:bodyPr vert="eaVert"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0"/>
              </a:spcBef>
              <a:buClrTx/>
              <a:buSzTx/>
              <a:buFontTx/>
              <a:buNone/>
            </a:pPr>
            <a:endParaRPr lang="zh-TW" altLang="en-US" sz="1600">
              <a:solidFill>
                <a:srgbClr val="FFFFFF"/>
              </a:solidFill>
              <a:ea typeface="PMingLiU" charset="-120"/>
            </a:endParaRPr>
          </a:p>
        </p:txBody>
      </p:sp>
      <p:cxnSp>
        <p:nvCxnSpPr>
          <p:cNvPr id="81922" name="直線接點 2"/>
          <p:cNvCxnSpPr>
            <a:cxnSpLocks noChangeShapeType="1"/>
          </p:cNvCxnSpPr>
          <p:nvPr/>
        </p:nvCxnSpPr>
        <p:spPr bwMode="auto">
          <a:xfrm rot="5400000">
            <a:off x="1060450" y="3608388"/>
            <a:ext cx="34988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1923" name="直線接點 3"/>
          <p:cNvCxnSpPr>
            <a:cxnSpLocks noChangeShapeType="1"/>
          </p:cNvCxnSpPr>
          <p:nvPr/>
        </p:nvCxnSpPr>
        <p:spPr bwMode="auto">
          <a:xfrm>
            <a:off x="2809875" y="4286250"/>
            <a:ext cx="5715000" cy="1588"/>
          </a:xfrm>
          <a:prstGeom prst="line">
            <a:avLst/>
          </a:prstGeom>
          <a:noFill/>
          <a:ln w="57150">
            <a:solidFill>
              <a:schemeClr val="tx1"/>
            </a:solidFill>
            <a:prstDash val="dash"/>
            <a:round/>
            <a:headEnd/>
            <a:tailEnd/>
          </a:ln>
          <a:extLst>
            <a:ext uri="{909E8E84-426E-40DD-AFC4-6F175D3DCCD1}">
              <a14:hiddenFill xmlns:a14="http://schemas.microsoft.com/office/drawing/2010/main">
                <a:noFill/>
              </a14:hiddenFill>
            </a:ext>
          </a:extLst>
        </p:spPr>
      </p:cxnSp>
      <p:sp>
        <p:nvSpPr>
          <p:cNvPr id="5" name="手繪多邊形 4"/>
          <p:cNvSpPr/>
          <p:nvPr/>
        </p:nvSpPr>
        <p:spPr>
          <a:xfrm>
            <a:off x="2809876" y="2355850"/>
            <a:ext cx="5992813" cy="3182938"/>
          </a:xfrm>
          <a:custGeom>
            <a:avLst/>
            <a:gdLst>
              <a:gd name="connsiteX0" fmla="*/ 662709 w 6132945"/>
              <a:gd name="connsiteY0" fmla="*/ 3482109 h 3969327"/>
              <a:gd name="connsiteX1" fmla="*/ 5747327 w 6132945"/>
              <a:gd name="connsiteY1" fmla="*/ 3426691 h 3969327"/>
              <a:gd name="connsiteX2" fmla="*/ 2976418 w 6132945"/>
              <a:gd name="connsiteY2" fmla="*/ 2429163 h 3969327"/>
              <a:gd name="connsiteX3" fmla="*/ 2366818 w 6132945"/>
              <a:gd name="connsiteY3" fmla="*/ 475673 h 3969327"/>
              <a:gd name="connsiteX4" fmla="*/ 1771073 w 6132945"/>
              <a:gd name="connsiteY4" fmla="*/ 503382 h 3969327"/>
              <a:gd name="connsiteX5" fmla="*/ 662709 w 6132945"/>
              <a:gd name="connsiteY5" fmla="*/ 3482109 h 3969327"/>
              <a:gd name="connsiteX0" fmla="*/ 662709 w 6132945"/>
              <a:gd name="connsiteY0" fmla="*/ 3482109 h 3969327"/>
              <a:gd name="connsiteX1" fmla="*/ 5747327 w 6132945"/>
              <a:gd name="connsiteY1" fmla="*/ 3426691 h 3969327"/>
              <a:gd name="connsiteX2" fmla="*/ 2976418 w 6132945"/>
              <a:gd name="connsiteY2" fmla="*/ 2429163 h 3969327"/>
              <a:gd name="connsiteX3" fmla="*/ 2366818 w 6132945"/>
              <a:gd name="connsiteY3" fmla="*/ 475673 h 3969327"/>
              <a:gd name="connsiteX4" fmla="*/ 1771073 w 6132945"/>
              <a:gd name="connsiteY4" fmla="*/ 503382 h 3969327"/>
              <a:gd name="connsiteX5" fmla="*/ 662709 w 6132945"/>
              <a:gd name="connsiteY5" fmla="*/ 3482109 h 3969327"/>
              <a:gd name="connsiteX0" fmla="*/ 662709 w 6132945"/>
              <a:gd name="connsiteY0" fmla="*/ 3026482 h 3513700"/>
              <a:gd name="connsiteX1" fmla="*/ 5747327 w 6132945"/>
              <a:gd name="connsiteY1" fmla="*/ 2971064 h 3513700"/>
              <a:gd name="connsiteX2" fmla="*/ 2976418 w 6132945"/>
              <a:gd name="connsiteY2" fmla="*/ 1973536 h 3513700"/>
              <a:gd name="connsiteX3" fmla="*/ 2366818 w 6132945"/>
              <a:gd name="connsiteY3" fmla="*/ 20046 h 3513700"/>
              <a:gd name="connsiteX4" fmla="*/ 1771073 w 6132945"/>
              <a:gd name="connsiteY4" fmla="*/ 47755 h 3513700"/>
              <a:gd name="connsiteX5" fmla="*/ 662709 w 6132945"/>
              <a:gd name="connsiteY5" fmla="*/ 3026482 h 3513700"/>
              <a:gd name="connsiteX0" fmla="*/ 662709 w 6132945"/>
              <a:gd name="connsiteY0" fmla="*/ 3108444 h 3595662"/>
              <a:gd name="connsiteX1" fmla="*/ 5747327 w 6132945"/>
              <a:gd name="connsiteY1" fmla="*/ 3053026 h 3595662"/>
              <a:gd name="connsiteX2" fmla="*/ 2976418 w 6132945"/>
              <a:gd name="connsiteY2" fmla="*/ 2055498 h 3595662"/>
              <a:gd name="connsiteX3" fmla="*/ 2366818 w 6132945"/>
              <a:gd name="connsiteY3" fmla="*/ 102008 h 3595662"/>
              <a:gd name="connsiteX4" fmla="*/ 1771073 w 6132945"/>
              <a:gd name="connsiteY4" fmla="*/ 129717 h 3595662"/>
              <a:gd name="connsiteX5" fmla="*/ 662709 w 6132945"/>
              <a:gd name="connsiteY5" fmla="*/ 3108444 h 3595662"/>
              <a:gd name="connsiteX0" fmla="*/ 662709 w 6132945"/>
              <a:gd name="connsiteY0" fmla="*/ 3108444 h 3228517"/>
              <a:gd name="connsiteX1" fmla="*/ 5747327 w 6132945"/>
              <a:gd name="connsiteY1" fmla="*/ 3053026 h 3228517"/>
              <a:gd name="connsiteX2" fmla="*/ 2976418 w 6132945"/>
              <a:gd name="connsiteY2" fmla="*/ 2055498 h 3228517"/>
              <a:gd name="connsiteX3" fmla="*/ 2366818 w 6132945"/>
              <a:gd name="connsiteY3" fmla="*/ 102008 h 3228517"/>
              <a:gd name="connsiteX4" fmla="*/ 1771073 w 6132945"/>
              <a:gd name="connsiteY4" fmla="*/ 129717 h 3228517"/>
              <a:gd name="connsiteX5" fmla="*/ 662709 w 6132945"/>
              <a:gd name="connsiteY5" fmla="*/ 3108444 h 3228517"/>
              <a:gd name="connsiteX0" fmla="*/ 0 w 5470236"/>
              <a:gd name="connsiteY0" fmla="*/ 3108444 h 3228517"/>
              <a:gd name="connsiteX1" fmla="*/ 5084618 w 5470236"/>
              <a:gd name="connsiteY1" fmla="*/ 3053026 h 3228517"/>
              <a:gd name="connsiteX2" fmla="*/ 2313709 w 5470236"/>
              <a:gd name="connsiteY2" fmla="*/ 2055498 h 3228517"/>
              <a:gd name="connsiteX3" fmla="*/ 1704109 w 5470236"/>
              <a:gd name="connsiteY3" fmla="*/ 102008 h 3228517"/>
              <a:gd name="connsiteX4" fmla="*/ 1108364 w 5470236"/>
              <a:gd name="connsiteY4" fmla="*/ 129717 h 3228517"/>
              <a:gd name="connsiteX5" fmla="*/ 0 w 5470236"/>
              <a:gd name="connsiteY5" fmla="*/ 3108444 h 3228517"/>
              <a:gd name="connsiteX0" fmla="*/ 0 w 5470236"/>
              <a:gd name="connsiteY0" fmla="*/ 3108444 h 3228517"/>
              <a:gd name="connsiteX1" fmla="*/ 5084618 w 5470236"/>
              <a:gd name="connsiteY1" fmla="*/ 3053026 h 3228517"/>
              <a:gd name="connsiteX2" fmla="*/ 2313709 w 5470236"/>
              <a:gd name="connsiteY2" fmla="*/ 2055498 h 3228517"/>
              <a:gd name="connsiteX3" fmla="*/ 1704109 w 5470236"/>
              <a:gd name="connsiteY3" fmla="*/ 102008 h 3228517"/>
              <a:gd name="connsiteX4" fmla="*/ 1108364 w 5470236"/>
              <a:gd name="connsiteY4" fmla="*/ 129717 h 3228517"/>
              <a:gd name="connsiteX5" fmla="*/ 0 w 5470236"/>
              <a:gd name="connsiteY5" fmla="*/ 3108444 h 3228517"/>
              <a:gd name="connsiteX0" fmla="*/ 0 w 5470236"/>
              <a:gd name="connsiteY0" fmla="*/ 3006436 h 3126509"/>
              <a:gd name="connsiteX1" fmla="*/ 5084618 w 5470236"/>
              <a:gd name="connsiteY1" fmla="*/ 2951018 h 3126509"/>
              <a:gd name="connsiteX2" fmla="*/ 2313709 w 5470236"/>
              <a:gd name="connsiteY2" fmla="*/ 1953490 h 3126509"/>
              <a:gd name="connsiteX3" fmla="*/ 1704109 w 5470236"/>
              <a:gd name="connsiteY3" fmla="*/ 0 h 3126509"/>
              <a:gd name="connsiteX4" fmla="*/ 1108364 w 5470236"/>
              <a:gd name="connsiteY4" fmla="*/ 27709 h 3126509"/>
              <a:gd name="connsiteX5" fmla="*/ 0 w 5470236"/>
              <a:gd name="connsiteY5" fmla="*/ 3006436 h 3126509"/>
              <a:gd name="connsiteX0" fmla="*/ 0 w 5470236"/>
              <a:gd name="connsiteY0" fmla="*/ 3038716 h 3158789"/>
              <a:gd name="connsiteX1" fmla="*/ 5084618 w 5470236"/>
              <a:gd name="connsiteY1" fmla="*/ 2983298 h 3158789"/>
              <a:gd name="connsiteX2" fmla="*/ 2313709 w 5470236"/>
              <a:gd name="connsiteY2" fmla="*/ 1985770 h 3158789"/>
              <a:gd name="connsiteX3" fmla="*/ 1704109 w 5470236"/>
              <a:gd name="connsiteY3" fmla="*/ 32280 h 3158789"/>
              <a:gd name="connsiteX4" fmla="*/ 1108364 w 5470236"/>
              <a:gd name="connsiteY4" fmla="*/ 59989 h 3158789"/>
              <a:gd name="connsiteX5" fmla="*/ 0 w 5470236"/>
              <a:gd name="connsiteY5" fmla="*/ 3038716 h 3158789"/>
              <a:gd name="connsiteX0" fmla="*/ 0 w 5470236"/>
              <a:gd name="connsiteY0" fmla="*/ 3038716 h 3157910"/>
              <a:gd name="connsiteX1" fmla="*/ 5084618 w 5470236"/>
              <a:gd name="connsiteY1" fmla="*/ 2983298 h 3157910"/>
              <a:gd name="connsiteX2" fmla="*/ 2313709 w 5470236"/>
              <a:gd name="connsiteY2" fmla="*/ 1985770 h 3157910"/>
              <a:gd name="connsiteX3" fmla="*/ 1704109 w 5470236"/>
              <a:gd name="connsiteY3" fmla="*/ 32280 h 3157910"/>
              <a:gd name="connsiteX4" fmla="*/ 1108364 w 5470236"/>
              <a:gd name="connsiteY4" fmla="*/ 59989 h 3157910"/>
              <a:gd name="connsiteX5" fmla="*/ 0 w 5470236"/>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636475"/>
              <a:gd name="connsiteY0" fmla="*/ 3038716 h 3157910"/>
              <a:gd name="connsiteX1" fmla="*/ 5084618 w 5636475"/>
              <a:gd name="connsiteY1" fmla="*/ 2983298 h 3157910"/>
              <a:gd name="connsiteX2" fmla="*/ 2313709 w 5636475"/>
              <a:gd name="connsiteY2" fmla="*/ 1985770 h 3157910"/>
              <a:gd name="connsiteX3" fmla="*/ 1704109 w 5636475"/>
              <a:gd name="connsiteY3" fmla="*/ 32280 h 3157910"/>
              <a:gd name="connsiteX4" fmla="*/ 1108364 w 5636475"/>
              <a:gd name="connsiteY4" fmla="*/ 59989 h 3157910"/>
              <a:gd name="connsiteX5" fmla="*/ 0 w 5636475"/>
              <a:gd name="connsiteY5" fmla="*/ 3038716 h 3157910"/>
              <a:gd name="connsiteX0" fmla="*/ 0 w 5993633"/>
              <a:gd name="connsiteY0" fmla="*/ 3038716 h 3181848"/>
              <a:gd name="connsiteX1" fmla="*/ 5441776 w 5993633"/>
              <a:gd name="connsiteY1" fmla="*/ 3126150 h 3181848"/>
              <a:gd name="connsiteX2" fmla="*/ 2313709 w 5993633"/>
              <a:gd name="connsiteY2" fmla="*/ 1985770 h 3181848"/>
              <a:gd name="connsiteX3" fmla="*/ 1704109 w 5993633"/>
              <a:gd name="connsiteY3" fmla="*/ 32280 h 3181848"/>
              <a:gd name="connsiteX4" fmla="*/ 1108364 w 5993633"/>
              <a:gd name="connsiteY4" fmla="*/ 59989 h 3181848"/>
              <a:gd name="connsiteX5" fmla="*/ 0 w 5993633"/>
              <a:gd name="connsiteY5" fmla="*/ 3038716 h 318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633" h="3181848">
                <a:moveTo>
                  <a:pt x="0" y="3038716"/>
                </a:moveTo>
                <a:cubicBezTo>
                  <a:pt x="755376" y="3157910"/>
                  <a:pt x="5163087" y="3163950"/>
                  <a:pt x="5441776" y="3126150"/>
                </a:cubicBezTo>
                <a:cubicBezTo>
                  <a:pt x="5993633" y="3181848"/>
                  <a:pt x="3026499" y="2634329"/>
                  <a:pt x="2313709" y="1985770"/>
                </a:cubicBezTo>
                <a:cubicBezTo>
                  <a:pt x="1693163" y="1588751"/>
                  <a:pt x="1639175" y="604799"/>
                  <a:pt x="1704109" y="32280"/>
                </a:cubicBezTo>
                <a:cubicBezTo>
                  <a:pt x="1278972" y="66797"/>
                  <a:pt x="1692755" y="0"/>
                  <a:pt x="1108364" y="59989"/>
                </a:cubicBezTo>
                <a:cubicBezTo>
                  <a:pt x="826655" y="563371"/>
                  <a:pt x="207555" y="2435460"/>
                  <a:pt x="0" y="3038716"/>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600"/>
          </a:p>
        </p:txBody>
      </p:sp>
      <p:sp>
        <p:nvSpPr>
          <p:cNvPr id="81925" name="五邊形 5"/>
          <p:cNvSpPr>
            <a:spLocks noChangeArrowheads="1"/>
          </p:cNvSpPr>
          <p:nvPr/>
        </p:nvSpPr>
        <p:spPr bwMode="auto">
          <a:xfrm>
            <a:off x="3216275" y="4376739"/>
            <a:ext cx="1849438" cy="73025"/>
          </a:xfrm>
          <a:prstGeom prst="homePlate">
            <a:avLst>
              <a:gd name="adj" fmla="val 32361"/>
            </a:avLst>
          </a:prstGeom>
          <a:solidFill>
            <a:schemeClr val="tx1"/>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0"/>
              </a:spcBef>
              <a:buClrTx/>
              <a:buSzTx/>
              <a:buFontTx/>
              <a:buNone/>
            </a:pPr>
            <a:endParaRPr lang="zh-TW" altLang="en-US" sz="1600">
              <a:solidFill>
                <a:srgbClr val="FFFFFF"/>
              </a:solidFill>
              <a:ea typeface="PMingLiU" charset="-120"/>
            </a:endParaRPr>
          </a:p>
        </p:txBody>
      </p:sp>
      <p:sp>
        <p:nvSpPr>
          <p:cNvPr id="81926" name="文字方塊 45"/>
          <p:cNvSpPr txBox="1">
            <a:spLocks noChangeArrowheads="1"/>
          </p:cNvSpPr>
          <p:nvPr/>
        </p:nvSpPr>
        <p:spPr bwMode="auto">
          <a:xfrm>
            <a:off x="3503614" y="4664076"/>
            <a:ext cx="121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0"/>
              </a:spcBef>
              <a:buClrTx/>
              <a:buSzTx/>
              <a:buFontTx/>
              <a:buNone/>
            </a:pPr>
            <a:r>
              <a:rPr lang="en-US" altLang="zh-TW" sz="2000" b="1">
                <a:solidFill>
                  <a:srgbClr val="050000"/>
                </a:solidFill>
                <a:ea typeface="PMingLiU" charset="-120"/>
              </a:rPr>
              <a:t>T</a:t>
            </a:r>
            <a:r>
              <a:rPr lang="zh-TW" altLang="en-US" sz="2000" b="1">
                <a:solidFill>
                  <a:srgbClr val="050000"/>
                </a:solidFill>
                <a:ea typeface="PMingLiU" charset="-120"/>
              </a:rPr>
              <a:t>＞</a:t>
            </a:r>
            <a:r>
              <a:rPr lang="en-US" altLang="zh-TW" sz="2000" b="1">
                <a:solidFill>
                  <a:srgbClr val="050000"/>
                </a:solidFill>
                <a:ea typeface="PMingLiU" charset="-120"/>
              </a:rPr>
              <a:t>MIC</a:t>
            </a:r>
            <a:endParaRPr lang="zh-TW" altLang="en-US" sz="2000" b="1">
              <a:solidFill>
                <a:srgbClr val="050000"/>
              </a:solidFill>
              <a:ea typeface="PMingLiU" charset="-120"/>
            </a:endParaRPr>
          </a:p>
        </p:txBody>
      </p:sp>
      <p:sp>
        <p:nvSpPr>
          <p:cNvPr id="81927" name="文字方塊 51"/>
          <p:cNvSpPr txBox="1">
            <a:spLocks noChangeArrowheads="1"/>
          </p:cNvSpPr>
          <p:nvPr/>
        </p:nvSpPr>
        <p:spPr bwMode="auto">
          <a:xfrm>
            <a:off x="6310314" y="4429125"/>
            <a:ext cx="714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ctr" eaLnBrk="1" hangingPunct="1">
              <a:spcBef>
                <a:spcPct val="0"/>
              </a:spcBef>
              <a:buClrTx/>
              <a:buSzTx/>
              <a:buFontTx/>
              <a:buNone/>
            </a:pPr>
            <a:r>
              <a:rPr lang="en-US" altLang="zh-TW" sz="1600" b="1">
                <a:solidFill>
                  <a:srgbClr val="050000"/>
                </a:solidFill>
                <a:ea typeface="PMingLiU" charset="-120"/>
              </a:rPr>
              <a:t>PAE</a:t>
            </a:r>
            <a:endParaRPr lang="zh-TW" altLang="en-US" sz="1600" b="1">
              <a:solidFill>
                <a:srgbClr val="050000"/>
              </a:solidFill>
              <a:ea typeface="PMingLiU" charset="-120"/>
            </a:endParaRPr>
          </a:p>
        </p:txBody>
      </p:sp>
      <p:sp>
        <p:nvSpPr>
          <p:cNvPr id="81928" name="文字方塊 52"/>
          <p:cNvSpPr txBox="1">
            <a:spLocks noChangeArrowheads="1"/>
          </p:cNvSpPr>
          <p:nvPr/>
        </p:nvSpPr>
        <p:spPr bwMode="auto">
          <a:xfrm>
            <a:off x="7540624" y="4857750"/>
            <a:ext cx="1500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ea typeface="PMingLiU" charset="-120"/>
              </a:rPr>
              <a:t>C</a:t>
            </a:r>
            <a:r>
              <a:rPr lang="en-US" altLang="zh-TW" sz="1600" b="1" baseline="-25000">
                <a:ea typeface="PMingLiU" charset="-120"/>
              </a:rPr>
              <a:t>min</a:t>
            </a:r>
            <a:r>
              <a:rPr lang="en-US" altLang="zh-TW" sz="1600" b="1">
                <a:ea typeface="PMingLiU" charset="-120"/>
              </a:rPr>
              <a:t>(trough)</a:t>
            </a:r>
            <a:endParaRPr lang="zh-TW" altLang="en-US" sz="1600" b="1">
              <a:ea typeface="PMingLiU" charset="-120"/>
            </a:endParaRPr>
          </a:p>
        </p:txBody>
      </p:sp>
      <p:sp>
        <p:nvSpPr>
          <p:cNvPr id="81929" name="文字方塊 53"/>
          <p:cNvSpPr txBox="1">
            <a:spLocks noChangeArrowheads="1"/>
          </p:cNvSpPr>
          <p:nvPr/>
        </p:nvSpPr>
        <p:spPr bwMode="auto">
          <a:xfrm>
            <a:off x="8540749" y="4086225"/>
            <a:ext cx="928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ea typeface="PMingLiU" charset="-120"/>
              </a:rPr>
              <a:t>MIC</a:t>
            </a:r>
            <a:endParaRPr lang="zh-TW" altLang="en-US" sz="1600" b="1">
              <a:ea typeface="PMingLiU" charset="-120"/>
            </a:endParaRPr>
          </a:p>
        </p:txBody>
      </p:sp>
      <p:sp>
        <p:nvSpPr>
          <p:cNvPr id="81930" name="文字方塊 54"/>
          <p:cNvSpPr txBox="1">
            <a:spLocks noChangeArrowheads="1"/>
          </p:cNvSpPr>
          <p:nvPr/>
        </p:nvSpPr>
        <p:spPr bwMode="auto">
          <a:xfrm>
            <a:off x="4583114" y="3295650"/>
            <a:ext cx="1430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solidFill>
                  <a:srgbClr val="FFC000"/>
                </a:solidFill>
                <a:ea typeface="PMingLiU" charset="-120"/>
              </a:rPr>
              <a:t>AUC / MIC</a:t>
            </a:r>
            <a:endParaRPr lang="zh-TW" altLang="en-US" sz="1600" b="1">
              <a:solidFill>
                <a:srgbClr val="FFC000"/>
              </a:solidFill>
              <a:ea typeface="PMingLiU" charset="-120"/>
            </a:endParaRPr>
          </a:p>
        </p:txBody>
      </p:sp>
      <p:sp>
        <p:nvSpPr>
          <p:cNvPr id="81931" name="文字方塊 55"/>
          <p:cNvSpPr txBox="1">
            <a:spLocks noChangeArrowheads="1"/>
          </p:cNvSpPr>
          <p:nvPr/>
        </p:nvSpPr>
        <p:spPr bwMode="auto">
          <a:xfrm>
            <a:off x="4583113" y="1855789"/>
            <a:ext cx="135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2000" b="1">
                <a:solidFill>
                  <a:srgbClr val="FFC000"/>
                </a:solidFill>
                <a:ea typeface="PMingLiU" charset="-120"/>
              </a:rPr>
              <a:t>C</a:t>
            </a:r>
            <a:r>
              <a:rPr lang="en-US" altLang="zh-TW" sz="2000" b="1" baseline="-25000">
                <a:solidFill>
                  <a:srgbClr val="FFC000"/>
                </a:solidFill>
                <a:ea typeface="PMingLiU" charset="-120"/>
              </a:rPr>
              <a:t>max </a:t>
            </a:r>
            <a:r>
              <a:rPr lang="en-US" altLang="zh-TW" sz="2000" b="1">
                <a:solidFill>
                  <a:srgbClr val="FFC000"/>
                </a:solidFill>
                <a:ea typeface="PMingLiU" charset="-120"/>
              </a:rPr>
              <a:t>/ MIC</a:t>
            </a:r>
            <a:endParaRPr lang="zh-TW" altLang="en-US" sz="2000" b="1">
              <a:solidFill>
                <a:srgbClr val="FFC000"/>
              </a:solidFill>
              <a:ea typeface="PMingLiU" charset="-120"/>
            </a:endParaRPr>
          </a:p>
        </p:txBody>
      </p:sp>
      <p:sp>
        <p:nvSpPr>
          <p:cNvPr id="81932" name="文字方塊 56"/>
          <p:cNvSpPr txBox="1">
            <a:spLocks noChangeArrowheads="1"/>
          </p:cNvSpPr>
          <p:nvPr/>
        </p:nvSpPr>
        <p:spPr bwMode="auto">
          <a:xfrm>
            <a:off x="3663950" y="1352550"/>
            <a:ext cx="1357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ea typeface="PMingLiU" charset="-120"/>
              </a:rPr>
              <a:t>C</a:t>
            </a:r>
            <a:r>
              <a:rPr lang="en-US" altLang="zh-TW" sz="1600" b="1" baseline="-25000">
                <a:ea typeface="PMingLiU" charset="-120"/>
              </a:rPr>
              <a:t>max</a:t>
            </a:r>
            <a:r>
              <a:rPr lang="en-US" altLang="zh-TW" sz="1600" b="1">
                <a:ea typeface="PMingLiU" charset="-120"/>
              </a:rPr>
              <a:t>(peak)</a:t>
            </a:r>
            <a:endParaRPr lang="zh-TW" altLang="en-US" sz="1600" b="1">
              <a:ea typeface="PMingLiU" charset="-120"/>
            </a:endParaRPr>
          </a:p>
        </p:txBody>
      </p:sp>
      <p:sp>
        <p:nvSpPr>
          <p:cNvPr id="14" name="圓角矩形 13"/>
          <p:cNvSpPr/>
          <p:nvPr/>
        </p:nvSpPr>
        <p:spPr>
          <a:xfrm>
            <a:off x="6240464" y="2719388"/>
            <a:ext cx="2141537" cy="142875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600">
                <a:solidFill>
                  <a:srgbClr val="050000"/>
                </a:solidFill>
                <a:latin typeface="Calibri" pitchFamily="34" charset="0"/>
                <a:ea typeface="新細明體" pitchFamily="18" charset="-120"/>
              </a:rPr>
              <a:t>Penicillins</a:t>
            </a:r>
          </a:p>
          <a:p>
            <a:pPr algn="ctr" eaLnBrk="1" hangingPunct="1">
              <a:defRPr/>
            </a:pPr>
            <a:r>
              <a:rPr lang="en-US" altLang="zh-TW" sz="1600">
                <a:solidFill>
                  <a:srgbClr val="050000"/>
                </a:solidFill>
                <a:latin typeface="Calibri" pitchFamily="34" charset="0"/>
                <a:ea typeface="新細明體" pitchFamily="18" charset="-120"/>
              </a:rPr>
              <a:t>Cephalosporins</a:t>
            </a:r>
          </a:p>
          <a:p>
            <a:pPr algn="ctr" eaLnBrk="1" hangingPunct="1">
              <a:defRPr/>
            </a:pPr>
            <a:r>
              <a:rPr lang="en-US" altLang="zh-TW" sz="1600">
                <a:solidFill>
                  <a:srgbClr val="050000"/>
                </a:solidFill>
                <a:latin typeface="Calibri" pitchFamily="34" charset="0"/>
                <a:ea typeface="新細明體" pitchFamily="18" charset="-120"/>
              </a:rPr>
              <a:t>Carbapenems</a:t>
            </a:r>
          </a:p>
          <a:p>
            <a:pPr algn="ctr" eaLnBrk="1" hangingPunct="1">
              <a:defRPr/>
            </a:pPr>
            <a:r>
              <a:rPr lang="en-US" altLang="zh-TW" sz="1600">
                <a:solidFill>
                  <a:srgbClr val="050000"/>
                </a:solidFill>
                <a:latin typeface="Calibri" pitchFamily="34" charset="0"/>
                <a:ea typeface="新細明體" pitchFamily="18" charset="-120"/>
              </a:rPr>
              <a:t>Macrolides</a:t>
            </a:r>
          </a:p>
          <a:p>
            <a:pPr algn="ctr" eaLnBrk="1" hangingPunct="1">
              <a:defRPr/>
            </a:pPr>
            <a:r>
              <a:rPr lang="en-US" altLang="zh-TW" sz="1600">
                <a:solidFill>
                  <a:srgbClr val="050000"/>
                </a:solidFill>
                <a:latin typeface="Calibri" pitchFamily="34" charset="0"/>
                <a:ea typeface="新細明體" pitchFamily="18" charset="-120"/>
              </a:rPr>
              <a:t>Vancomycin</a:t>
            </a:r>
          </a:p>
          <a:p>
            <a:pPr algn="ctr" eaLnBrk="1" hangingPunct="1">
              <a:defRPr/>
            </a:pPr>
            <a:r>
              <a:rPr lang="en-US" altLang="zh-TW" sz="1600">
                <a:solidFill>
                  <a:srgbClr val="050000"/>
                </a:solidFill>
                <a:latin typeface="Calibri" pitchFamily="34" charset="0"/>
                <a:ea typeface="新細明體" pitchFamily="18" charset="-120"/>
              </a:rPr>
              <a:t>Clindamycin</a:t>
            </a:r>
            <a:endParaRPr lang="zh-TW" altLang="en-US" sz="1600">
              <a:solidFill>
                <a:srgbClr val="050000"/>
              </a:solidFill>
              <a:latin typeface="Calibri" pitchFamily="34" charset="0"/>
              <a:ea typeface="新細明體" pitchFamily="18" charset="-120"/>
            </a:endParaRPr>
          </a:p>
        </p:txBody>
      </p:sp>
      <p:sp>
        <p:nvSpPr>
          <p:cNvPr id="15" name="圓角矩形 14"/>
          <p:cNvSpPr/>
          <p:nvPr/>
        </p:nvSpPr>
        <p:spPr>
          <a:xfrm>
            <a:off x="6240464" y="1279526"/>
            <a:ext cx="2141537" cy="1285875"/>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600">
                <a:solidFill>
                  <a:srgbClr val="050000"/>
                </a:solidFill>
                <a:latin typeface="Calibri" pitchFamily="34" charset="0"/>
                <a:ea typeface="新細明體" pitchFamily="18" charset="-120"/>
              </a:rPr>
              <a:t>Aminoglycosides</a:t>
            </a:r>
          </a:p>
          <a:p>
            <a:pPr algn="ctr" eaLnBrk="1" hangingPunct="1">
              <a:defRPr/>
            </a:pPr>
            <a:r>
              <a:rPr lang="en-US" altLang="zh-TW" sz="1600">
                <a:solidFill>
                  <a:srgbClr val="050000"/>
                </a:solidFill>
                <a:latin typeface="Calibri" pitchFamily="34" charset="0"/>
                <a:ea typeface="新細明體" pitchFamily="18" charset="-120"/>
              </a:rPr>
              <a:t>Fluoroquinolones</a:t>
            </a:r>
          </a:p>
          <a:p>
            <a:pPr algn="ctr" eaLnBrk="1" hangingPunct="1">
              <a:defRPr/>
            </a:pPr>
            <a:r>
              <a:rPr lang="en-US" altLang="zh-TW" sz="1600">
                <a:solidFill>
                  <a:srgbClr val="050000"/>
                </a:solidFill>
                <a:latin typeface="Calibri" pitchFamily="34" charset="0"/>
                <a:ea typeface="新細明體" pitchFamily="18" charset="-120"/>
              </a:rPr>
              <a:t>Linezolid</a:t>
            </a:r>
          </a:p>
          <a:p>
            <a:pPr algn="ctr" eaLnBrk="1" hangingPunct="1">
              <a:defRPr/>
            </a:pPr>
            <a:r>
              <a:rPr lang="en-US" altLang="zh-TW" sz="1600">
                <a:solidFill>
                  <a:srgbClr val="050000"/>
                </a:solidFill>
                <a:latin typeface="Calibri" pitchFamily="34" charset="0"/>
                <a:ea typeface="新細明體" pitchFamily="18" charset="-120"/>
              </a:rPr>
              <a:t>Daptomycin</a:t>
            </a:r>
          </a:p>
          <a:p>
            <a:pPr algn="ctr" eaLnBrk="1" hangingPunct="1">
              <a:defRPr/>
            </a:pPr>
            <a:r>
              <a:rPr lang="en-US" altLang="zh-TW" sz="1600">
                <a:solidFill>
                  <a:srgbClr val="050000"/>
                </a:solidFill>
                <a:latin typeface="Calibri" pitchFamily="34" charset="0"/>
                <a:ea typeface="新細明體" pitchFamily="18" charset="-120"/>
              </a:rPr>
              <a:t>Tigecycline</a:t>
            </a:r>
            <a:endParaRPr lang="zh-TW" altLang="en-US" sz="1600">
              <a:solidFill>
                <a:srgbClr val="050000"/>
              </a:solidFill>
              <a:latin typeface="Calibri" pitchFamily="34" charset="0"/>
              <a:ea typeface="新細明體" pitchFamily="18" charset="-120"/>
            </a:endParaRPr>
          </a:p>
        </p:txBody>
      </p:sp>
      <p:sp>
        <p:nvSpPr>
          <p:cNvPr id="81935" name="文字方塊 60"/>
          <p:cNvSpPr txBox="1">
            <a:spLocks noChangeArrowheads="1"/>
          </p:cNvSpPr>
          <p:nvPr/>
        </p:nvSpPr>
        <p:spPr bwMode="auto">
          <a:xfrm>
            <a:off x="8488363" y="1495426"/>
            <a:ext cx="19510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2000" b="1">
                <a:ea typeface="PMingLiU" charset="-120"/>
              </a:rPr>
              <a:t>Phụ thuộc nồng độ</a:t>
            </a:r>
            <a:endParaRPr lang="zh-TW" altLang="en-US" sz="2000" b="1">
              <a:ea typeface="PMingLiU" charset="-120"/>
            </a:endParaRPr>
          </a:p>
        </p:txBody>
      </p:sp>
      <p:sp>
        <p:nvSpPr>
          <p:cNvPr id="81936" name="文字方塊 61"/>
          <p:cNvSpPr txBox="1">
            <a:spLocks noChangeArrowheads="1"/>
          </p:cNvSpPr>
          <p:nvPr/>
        </p:nvSpPr>
        <p:spPr bwMode="auto">
          <a:xfrm>
            <a:off x="8632825" y="3151189"/>
            <a:ext cx="1806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2000" b="1">
                <a:ea typeface="PMingLiU" charset="-120"/>
              </a:rPr>
              <a:t>Phụ thuộc thời gian</a:t>
            </a:r>
            <a:endParaRPr lang="zh-TW" altLang="en-US" sz="2000" b="1">
              <a:ea typeface="PMingLiU" charset="-120"/>
            </a:endParaRPr>
          </a:p>
        </p:txBody>
      </p:sp>
      <p:sp>
        <p:nvSpPr>
          <p:cNvPr id="81937" name="文字方塊 17"/>
          <p:cNvSpPr txBox="1">
            <a:spLocks noChangeArrowheads="1"/>
          </p:cNvSpPr>
          <p:nvPr/>
        </p:nvSpPr>
        <p:spPr bwMode="auto">
          <a:xfrm>
            <a:off x="5111750" y="5572125"/>
            <a:ext cx="785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ea typeface="PMingLiU" charset="-120"/>
              </a:rPr>
              <a:t>TIME</a:t>
            </a:r>
            <a:endParaRPr lang="zh-TW" altLang="en-US" sz="1600" b="1">
              <a:ea typeface="PMingLiU" charset="-120"/>
            </a:endParaRPr>
          </a:p>
        </p:txBody>
      </p:sp>
      <p:sp>
        <p:nvSpPr>
          <p:cNvPr id="81938" name="文字方塊 18"/>
          <p:cNvSpPr txBox="1">
            <a:spLocks noChangeArrowheads="1"/>
          </p:cNvSpPr>
          <p:nvPr/>
        </p:nvSpPr>
        <p:spPr bwMode="auto">
          <a:xfrm rot="10800000">
            <a:off x="2234863" y="2500313"/>
            <a:ext cx="4308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dirty="0">
                <a:ea typeface="PMingLiU" charset="-120"/>
              </a:rPr>
              <a:t>CONCENTRATION</a:t>
            </a:r>
            <a:endParaRPr lang="zh-TW" altLang="en-US" sz="1600" b="1" dirty="0">
              <a:ea typeface="PMingLiU" charset="-120"/>
            </a:endParaRPr>
          </a:p>
        </p:txBody>
      </p:sp>
      <p:sp>
        <p:nvSpPr>
          <p:cNvPr id="81939" name="文字方塊 69"/>
          <p:cNvSpPr txBox="1">
            <a:spLocks noChangeArrowheads="1"/>
          </p:cNvSpPr>
          <p:nvPr/>
        </p:nvSpPr>
        <p:spPr bwMode="auto">
          <a:xfrm>
            <a:off x="3810000" y="3441700"/>
            <a:ext cx="857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zh-TW" sz="1600" b="1">
                <a:ea typeface="PMingLiU" charset="-120"/>
              </a:rPr>
              <a:t>AUC</a:t>
            </a:r>
          </a:p>
        </p:txBody>
      </p:sp>
      <p:sp>
        <p:nvSpPr>
          <p:cNvPr id="63509" name="文字方塊 74"/>
          <p:cNvSpPr txBox="1">
            <a:spLocks noChangeArrowheads="1"/>
          </p:cNvSpPr>
          <p:nvPr/>
        </p:nvSpPr>
        <p:spPr bwMode="auto">
          <a:xfrm>
            <a:off x="2611439" y="260350"/>
            <a:ext cx="7615237" cy="954088"/>
          </a:xfrm>
          <a:prstGeom prst="rect">
            <a:avLst/>
          </a:prstGeom>
          <a:noFill/>
          <a:ln w="9525">
            <a:noFill/>
            <a:miter lim="800000"/>
            <a:headEnd/>
            <a:tailEnd/>
          </a:ln>
          <a:effectLst/>
        </p:spPr>
        <p:txBody>
          <a:bodyPr anchor="ctr">
            <a:normAutofit/>
          </a:bodyPr>
          <a:lstStyle/>
          <a:p>
            <a:pPr algn="ctr">
              <a:defRPr/>
            </a:pPr>
            <a:r>
              <a:rPr lang="en-US" altLang="zh-TW" sz="2800" b="1">
                <a:solidFill>
                  <a:srgbClr val="FFFF00"/>
                </a:solidFill>
                <a:effectLst>
                  <a:outerShdw blurRad="38100" dist="38100" dir="2700000" algn="tl">
                    <a:srgbClr val="000000"/>
                  </a:outerShdw>
                </a:effectLst>
                <a:ea typeface="ＭＳ Ｐゴシック" pitchFamily="34" charset="-128"/>
                <a:cs typeface="Arial" pitchFamily="34" charset="0"/>
              </a:rPr>
              <a:t>TỐI ƯU HÓA HOẠT TÍNH KHÁNG SINH LÀ CHÌA KHÓA ĐỂ KIỂM SOÁT NHIỂM KHUẨN</a:t>
            </a:r>
            <a:endParaRPr lang="zh-TW" altLang="en-US" sz="2800" b="1">
              <a:solidFill>
                <a:srgbClr val="FFFF00"/>
              </a:solidFill>
              <a:effectLst>
                <a:outerShdw blurRad="38100" dist="38100" dir="2700000" algn="tl">
                  <a:srgbClr val="000000"/>
                </a:outerShdw>
              </a:effectLst>
              <a:ea typeface="ＭＳ Ｐゴシック" pitchFamily="34" charset="-128"/>
              <a:cs typeface="Arial" pitchFamily="34" charset="0"/>
            </a:endParaRPr>
          </a:p>
        </p:txBody>
      </p:sp>
      <p:sp>
        <p:nvSpPr>
          <p:cNvPr id="81941" name="文字方塊 75"/>
          <p:cNvSpPr txBox="1">
            <a:spLocks noChangeArrowheads="1"/>
          </p:cNvSpPr>
          <p:nvPr/>
        </p:nvSpPr>
        <p:spPr bwMode="auto">
          <a:xfrm>
            <a:off x="3455987" y="6032500"/>
            <a:ext cx="67865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algn="r" eaLnBrk="1" hangingPunct="1">
              <a:spcBef>
                <a:spcPct val="0"/>
              </a:spcBef>
              <a:buClrTx/>
              <a:buSzTx/>
              <a:buFontTx/>
              <a:buNone/>
            </a:pPr>
            <a:r>
              <a:rPr lang="en-US" altLang="zh-TW" sz="1600" b="1">
                <a:ea typeface="PMingLiU" charset="-120"/>
              </a:rPr>
              <a:t>AUC, area under the concentration-time curve; PAE, post-antibiotic effect. Slide (modified) courtesy of Shannon Holt, PharmD.</a:t>
            </a:r>
          </a:p>
          <a:p>
            <a:pPr algn="r" eaLnBrk="1" hangingPunct="1">
              <a:spcBef>
                <a:spcPct val="0"/>
              </a:spcBef>
              <a:buClrTx/>
              <a:buSzTx/>
              <a:buFontTx/>
              <a:buNone/>
            </a:pPr>
            <a:r>
              <a:rPr lang="en-US" altLang="zh-TW" sz="1600" b="1">
                <a:ea typeface="PMingLiU" charset="-120"/>
              </a:rPr>
              <a:t>Rybak MJ. Am J Med. 2006;119:S37-S44.</a:t>
            </a:r>
            <a:endParaRPr lang="zh-TW" altLang="en-US" sz="1600" b="1">
              <a:ea typeface="PMingLiU" charset="-120"/>
            </a:endParaRPr>
          </a:p>
        </p:txBody>
      </p:sp>
      <p:sp>
        <p:nvSpPr>
          <p:cNvPr id="81942" name="Freeform 25"/>
          <p:cNvSpPr>
            <a:spLocks/>
          </p:cNvSpPr>
          <p:nvPr/>
        </p:nvSpPr>
        <p:spPr bwMode="auto">
          <a:xfrm>
            <a:off x="3143251" y="1855789"/>
            <a:ext cx="2016125" cy="2447925"/>
          </a:xfrm>
          <a:custGeom>
            <a:avLst/>
            <a:gdLst>
              <a:gd name="T0" fmla="*/ 0 w 1179"/>
              <a:gd name="T1" fmla="*/ 2147483646 h 1678"/>
              <a:gd name="T2" fmla="*/ 2147483646 w 1179"/>
              <a:gd name="T3" fmla="*/ 2147483646 h 1678"/>
              <a:gd name="T4" fmla="*/ 2147483646 w 1179"/>
              <a:gd name="T5" fmla="*/ 2147483646 h 1678"/>
              <a:gd name="T6" fmla="*/ 2147483646 w 1179"/>
              <a:gd name="T7" fmla="*/ 2147483646 h 1678"/>
              <a:gd name="T8" fmla="*/ 2147483646 w 1179"/>
              <a:gd name="T9" fmla="*/ 2147483646 h 1678"/>
              <a:gd name="T10" fmla="*/ 2147483646 w 1179"/>
              <a:gd name="T11" fmla="*/ 2147483646 h 1678"/>
              <a:gd name="T12" fmla="*/ 2147483646 w 1179"/>
              <a:gd name="T13" fmla="*/ 0 h 1678"/>
              <a:gd name="T14" fmla="*/ 2147483646 w 1179"/>
              <a:gd name="T15" fmla="*/ 2147483646 h 1678"/>
              <a:gd name="T16" fmla="*/ 2147483646 w 1179"/>
              <a:gd name="T17" fmla="*/ 2147483646 h 1678"/>
              <a:gd name="T18" fmla="*/ 2147483646 w 1179"/>
              <a:gd name="T19" fmla="*/ 2147483646 h 1678"/>
              <a:gd name="T20" fmla="*/ 2147483646 w 1179"/>
              <a:gd name="T21" fmla="*/ 2147483646 h 1678"/>
              <a:gd name="T22" fmla="*/ 2147483646 w 1179"/>
              <a:gd name="T23" fmla="*/ 2147483646 h 1678"/>
              <a:gd name="T24" fmla="*/ 2147483646 w 1179"/>
              <a:gd name="T25" fmla="*/ 2147483646 h 1678"/>
              <a:gd name="T26" fmla="*/ 2147483646 w 1179"/>
              <a:gd name="T27" fmla="*/ 2147483646 h 1678"/>
              <a:gd name="T28" fmla="*/ 2147483646 w 1179"/>
              <a:gd name="T29" fmla="*/ 2147483646 h 1678"/>
              <a:gd name="T30" fmla="*/ 2147483646 w 1179"/>
              <a:gd name="T31" fmla="*/ 2147483646 h 1678"/>
              <a:gd name="T32" fmla="*/ 2147483646 w 1179"/>
              <a:gd name="T33" fmla="*/ 2147483646 h 1678"/>
              <a:gd name="T34" fmla="*/ 2147483646 w 1179"/>
              <a:gd name="T35" fmla="*/ 2147483646 h 1678"/>
              <a:gd name="T36" fmla="*/ 2147483646 w 1179"/>
              <a:gd name="T37" fmla="*/ 2147483646 h 1678"/>
              <a:gd name="T38" fmla="*/ 2147483646 w 1179"/>
              <a:gd name="T39" fmla="*/ 2147483646 h 1678"/>
              <a:gd name="T40" fmla="*/ 0 w 1179"/>
              <a:gd name="T41" fmla="*/ 2147483646 h 16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9"/>
              <a:gd name="T64" fmla="*/ 0 h 1678"/>
              <a:gd name="T65" fmla="*/ 1179 w 1179"/>
              <a:gd name="T66" fmla="*/ 1678 h 16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9" h="1678">
                <a:moveTo>
                  <a:pt x="0" y="1678"/>
                </a:moveTo>
                <a:lnTo>
                  <a:pt x="136" y="1270"/>
                </a:lnTo>
                <a:lnTo>
                  <a:pt x="272" y="862"/>
                </a:lnTo>
                <a:lnTo>
                  <a:pt x="408" y="499"/>
                </a:lnTo>
                <a:lnTo>
                  <a:pt x="544" y="181"/>
                </a:lnTo>
                <a:lnTo>
                  <a:pt x="635" y="45"/>
                </a:lnTo>
                <a:lnTo>
                  <a:pt x="725" y="0"/>
                </a:lnTo>
                <a:lnTo>
                  <a:pt x="771" y="45"/>
                </a:lnTo>
                <a:lnTo>
                  <a:pt x="771" y="181"/>
                </a:lnTo>
                <a:lnTo>
                  <a:pt x="816" y="408"/>
                </a:lnTo>
                <a:lnTo>
                  <a:pt x="816" y="590"/>
                </a:lnTo>
                <a:lnTo>
                  <a:pt x="816" y="680"/>
                </a:lnTo>
                <a:lnTo>
                  <a:pt x="816" y="816"/>
                </a:lnTo>
                <a:lnTo>
                  <a:pt x="816" y="998"/>
                </a:lnTo>
                <a:lnTo>
                  <a:pt x="861" y="1179"/>
                </a:lnTo>
                <a:lnTo>
                  <a:pt x="952" y="1315"/>
                </a:lnTo>
                <a:lnTo>
                  <a:pt x="1043" y="1497"/>
                </a:lnTo>
                <a:lnTo>
                  <a:pt x="861" y="1542"/>
                </a:lnTo>
                <a:lnTo>
                  <a:pt x="1043" y="1497"/>
                </a:lnTo>
                <a:lnTo>
                  <a:pt x="1179" y="1678"/>
                </a:lnTo>
                <a:lnTo>
                  <a:pt x="0" y="167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69" name="Group 2"/>
          <p:cNvGrpSpPr>
            <a:grpSpLocks/>
          </p:cNvGrpSpPr>
          <p:nvPr/>
        </p:nvGrpSpPr>
        <p:grpSpPr bwMode="auto">
          <a:xfrm>
            <a:off x="1981200" y="1295400"/>
            <a:ext cx="8305800" cy="5029200"/>
            <a:chOff x="288" y="432"/>
            <a:chExt cx="5232" cy="3168"/>
          </a:xfrm>
        </p:grpSpPr>
        <p:sp>
          <p:nvSpPr>
            <p:cNvPr id="83972" name="Rectangle 3"/>
            <p:cNvSpPr>
              <a:spLocks noChangeArrowheads="1"/>
            </p:cNvSpPr>
            <p:nvPr/>
          </p:nvSpPr>
          <p:spPr bwMode="auto">
            <a:xfrm>
              <a:off x="288" y="2928"/>
              <a:ext cx="5232" cy="6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grpSp>
          <p:nvGrpSpPr>
            <p:cNvPr id="83973" name="Group 4"/>
            <p:cNvGrpSpPr>
              <a:grpSpLocks/>
            </p:cNvGrpSpPr>
            <p:nvPr/>
          </p:nvGrpSpPr>
          <p:grpSpPr bwMode="auto">
            <a:xfrm>
              <a:off x="288" y="432"/>
              <a:ext cx="5232" cy="2496"/>
              <a:chOff x="288" y="960"/>
              <a:chExt cx="5232" cy="2496"/>
            </a:xfrm>
          </p:grpSpPr>
          <p:sp>
            <p:nvSpPr>
              <p:cNvPr id="83974" name="Rectangle 5"/>
              <p:cNvSpPr>
                <a:spLocks noChangeArrowheads="1"/>
              </p:cNvSpPr>
              <p:nvPr/>
            </p:nvSpPr>
            <p:spPr bwMode="auto">
              <a:xfrm>
                <a:off x="288" y="2208"/>
                <a:ext cx="5232" cy="124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sp>
            <p:nvSpPr>
              <p:cNvPr id="83975" name="Rectangle 6"/>
              <p:cNvSpPr>
                <a:spLocks noChangeArrowheads="1"/>
              </p:cNvSpPr>
              <p:nvPr/>
            </p:nvSpPr>
            <p:spPr bwMode="auto">
              <a:xfrm>
                <a:off x="288" y="960"/>
                <a:ext cx="5232" cy="124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charset="2"/>
                  <a:buChar char="n"/>
                  <a:defRPr sz="3200">
                    <a:solidFill>
                      <a:schemeClr val="tx1"/>
                    </a:solidFill>
                    <a:latin typeface="Arial" charset="0"/>
                    <a:ea typeface="ＭＳ Ｐゴシック" charset="-128"/>
                  </a:defRPr>
                </a:lvl1pPr>
                <a:lvl2pPr marL="742950" indent="-285750">
                  <a:spcBef>
                    <a:spcPct val="20000"/>
                  </a:spcBef>
                  <a:buClr>
                    <a:schemeClr val="accent2"/>
                  </a:buClr>
                  <a:buSzPct val="70000"/>
                  <a:buFont typeface="Wingdings" charset="2"/>
                  <a:buChar char="n"/>
                  <a:defRPr sz="2800">
                    <a:solidFill>
                      <a:schemeClr val="tx1"/>
                    </a:solidFill>
                    <a:latin typeface="Arial" charset="0"/>
                    <a:ea typeface="ＭＳ Ｐゴシック" charset="-128"/>
                  </a:defRPr>
                </a:lvl2pPr>
                <a:lvl3pPr marL="1143000" indent="-228600">
                  <a:spcBef>
                    <a:spcPct val="20000"/>
                  </a:spcBef>
                  <a:buClr>
                    <a:schemeClr val="tx2"/>
                  </a:buClr>
                  <a:buSzPct val="70000"/>
                  <a:buFont typeface="Wingdings" charset="2"/>
                  <a:buChar char="n"/>
                  <a:defRPr sz="24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n"/>
                  <a:defRPr sz="2000">
                    <a:solidFill>
                      <a:schemeClr val="tx1"/>
                    </a:solidFill>
                    <a:latin typeface="Arial" charset="0"/>
                    <a:ea typeface="ＭＳ Ｐゴシック" charset="-128"/>
                  </a:defRPr>
                </a:lvl4pPr>
                <a:lvl5pPr marL="2057400" indent="-228600">
                  <a:spcBef>
                    <a:spcPct val="20000"/>
                  </a:spcBef>
                  <a:buClr>
                    <a:schemeClr val="hlink"/>
                  </a:buClr>
                  <a:buSzPct val="70000"/>
                  <a:buFont typeface="Wingdings" charset="2"/>
                  <a:buChar char="n"/>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hlink"/>
                  </a:buClr>
                  <a:buSzPct val="70000"/>
                  <a:buFont typeface="Wingdings" charset="2"/>
                  <a:buChar char="n"/>
                  <a:defRPr sz="2000">
                    <a:solidFill>
                      <a:schemeClr val="tx1"/>
                    </a:solidFill>
                    <a:latin typeface="Arial" charset="0"/>
                    <a:ea typeface="ＭＳ Ｐゴシック" charset="-128"/>
                  </a:defRPr>
                </a:lvl9pPr>
              </a:lstStyle>
              <a:p>
                <a:pPr eaLnBrk="1" hangingPunct="1">
                  <a:spcBef>
                    <a:spcPct val="0"/>
                  </a:spcBef>
                  <a:buClrTx/>
                  <a:buSzTx/>
                  <a:buFontTx/>
                  <a:buNone/>
                </a:pPr>
                <a:endParaRPr lang="en-US" altLang="en-US" sz="1800"/>
              </a:p>
            </p:txBody>
          </p:sp>
        </p:grpSp>
      </p:grpSp>
      <p:sp>
        <p:nvSpPr>
          <p:cNvPr id="399367" name="Rectangle 7"/>
          <p:cNvSpPr>
            <a:spLocks noGrp="1" noChangeArrowheads="1"/>
          </p:cNvSpPr>
          <p:nvPr>
            <p:ph type="title"/>
          </p:nvPr>
        </p:nvSpPr>
        <p:spPr>
          <a:xfrm>
            <a:off x="2667001" y="228601"/>
            <a:ext cx="7358063" cy="1071563"/>
          </a:xfrm>
        </p:spPr>
        <p:txBody>
          <a:bodyPr/>
          <a:lstStyle/>
          <a:p>
            <a:pPr>
              <a:defRPr/>
            </a:pPr>
            <a:r>
              <a:rPr lang="en-GB" sz="4000" dirty="0">
                <a:solidFill>
                  <a:srgbClr val="FFFF00"/>
                </a:solidFill>
                <a:latin typeface="Arial" panose="020B0604020202020204" pitchFamily="34" charset="0"/>
                <a:cs typeface="Arial" panose="020B0604020202020204" pitchFamily="34" charset="0"/>
              </a:rPr>
              <a:t>D</a:t>
            </a:r>
            <a:r>
              <a:rPr lang="vi-VN" sz="4000" dirty="0">
                <a:solidFill>
                  <a:srgbClr val="FFFF00"/>
                </a:solidFill>
                <a:latin typeface="Arial" panose="020B0604020202020204" pitchFamily="34" charset="0"/>
                <a:cs typeface="Arial" panose="020B0604020202020204" pitchFamily="34" charset="0"/>
              </a:rPr>
              <a:t>ược động học KS</a:t>
            </a:r>
            <a:endParaRPr lang="en-GB" sz="4000" dirty="0">
              <a:solidFill>
                <a:srgbClr val="FFFF00"/>
              </a:solidFill>
              <a:latin typeface="Arial" panose="020B0604020202020204" pitchFamily="34" charset="0"/>
              <a:cs typeface="Arial" panose="020B0604020202020204" pitchFamily="34" charset="0"/>
            </a:endParaRPr>
          </a:p>
        </p:txBody>
      </p:sp>
      <p:sp>
        <p:nvSpPr>
          <p:cNvPr id="399368" name="Rectangle 8"/>
          <p:cNvSpPr>
            <a:spLocks noGrp="1" noChangeArrowheads="1"/>
          </p:cNvSpPr>
          <p:nvPr>
            <p:ph idx="1"/>
          </p:nvPr>
        </p:nvSpPr>
        <p:spPr>
          <a:xfrm>
            <a:off x="1905000" y="1219200"/>
            <a:ext cx="8382000" cy="5105400"/>
          </a:xfrm>
        </p:spPr>
        <p:txBody>
          <a:bodyPr vert="horz" lIns="90488" tIns="44450" rIns="90488" bIns="44450" rtlCol="0">
            <a:normAutofit/>
          </a:bodyPr>
          <a:lstStyle/>
          <a:p>
            <a:pPr marL="2505075" indent="-2505075">
              <a:buSzPct val="50000"/>
              <a:buNone/>
              <a:defRPr/>
            </a:pPr>
            <a:r>
              <a:rPr lang="en-US" sz="2800" b="1">
                <a:solidFill>
                  <a:srgbClr val="A50021"/>
                </a:solidFill>
                <a:latin typeface="Arial" panose="020B0604020202020204" pitchFamily="34" charset="0"/>
                <a:cs typeface="Arial" panose="020B0604020202020204" pitchFamily="34" charset="0"/>
              </a:rPr>
              <a:t>T&gt;MIC</a:t>
            </a:r>
            <a:r>
              <a:rPr lang="en-US" sz="2800">
                <a:solidFill>
                  <a:srgbClr val="000066"/>
                </a:solidFill>
                <a:latin typeface="Arial" panose="020B0604020202020204" pitchFamily="34" charset="0"/>
                <a:cs typeface="Arial" panose="020B0604020202020204" pitchFamily="34" charset="0"/>
              </a:rPr>
              <a:t> 	Penicillins, cephalosporins,                      aztreonam, monobactams,                     carbapenems, "macrolides",                     clindamycin </a:t>
            </a:r>
          </a:p>
          <a:p>
            <a:pPr marL="2505075" indent="-2505075">
              <a:buSzPct val="50000"/>
              <a:buNone/>
              <a:defRPr/>
            </a:pPr>
            <a:endParaRPr lang="en-US" sz="2800" b="1">
              <a:solidFill>
                <a:srgbClr val="000066"/>
              </a:solidFill>
              <a:latin typeface="Arial" panose="020B0604020202020204" pitchFamily="34" charset="0"/>
              <a:cs typeface="Arial" panose="020B0604020202020204" pitchFamily="34" charset="0"/>
            </a:endParaRPr>
          </a:p>
          <a:p>
            <a:pPr marL="2505075" indent="-2505075">
              <a:buSzPct val="50000"/>
              <a:buNone/>
              <a:defRPr/>
            </a:pPr>
            <a:r>
              <a:rPr lang="en-US" sz="2800" b="1">
                <a:solidFill>
                  <a:srgbClr val="A50021"/>
                </a:solidFill>
                <a:latin typeface="Arial" panose="020B0604020202020204" pitchFamily="34" charset="0"/>
                <a:cs typeface="Arial" panose="020B0604020202020204" pitchFamily="34" charset="0"/>
              </a:rPr>
              <a:t>AUC/MIC</a:t>
            </a:r>
            <a:r>
              <a:rPr lang="en-US" sz="2800">
                <a:solidFill>
                  <a:srgbClr val="000066"/>
                </a:solidFill>
                <a:latin typeface="Arial" panose="020B0604020202020204" pitchFamily="34" charset="0"/>
                <a:cs typeface="Arial" panose="020B0604020202020204" pitchFamily="34" charset="0"/>
              </a:rPr>
              <a:t> 	fluoroquinolones, azithromycin,                        tetracyclines,  vancomycin,                        ketolides, Streptogramins</a:t>
            </a:r>
          </a:p>
          <a:p>
            <a:pPr marL="2505075" indent="-2505075">
              <a:buSzPct val="50000"/>
              <a:buNone/>
              <a:defRPr/>
            </a:pPr>
            <a:endParaRPr lang="en-US" sz="2800" b="1">
              <a:solidFill>
                <a:srgbClr val="000066"/>
              </a:solidFill>
              <a:latin typeface="Arial" panose="020B0604020202020204" pitchFamily="34" charset="0"/>
              <a:cs typeface="Arial" panose="020B0604020202020204" pitchFamily="34" charset="0"/>
            </a:endParaRPr>
          </a:p>
          <a:p>
            <a:pPr marL="2505075" indent="-2505075">
              <a:buSzPct val="50000"/>
              <a:buNone/>
              <a:defRPr/>
            </a:pPr>
            <a:r>
              <a:rPr lang="en-US" sz="2800" b="1">
                <a:solidFill>
                  <a:srgbClr val="A50021"/>
                </a:solidFill>
                <a:latin typeface="Arial" panose="020B0604020202020204" pitchFamily="34" charset="0"/>
                <a:cs typeface="Arial" panose="020B0604020202020204" pitchFamily="34" charset="0"/>
              </a:rPr>
              <a:t>Peak/MIC</a:t>
            </a:r>
            <a:r>
              <a:rPr lang="en-US" sz="2800">
                <a:solidFill>
                  <a:srgbClr val="000066"/>
                </a:solidFill>
                <a:latin typeface="Arial" panose="020B0604020202020204" pitchFamily="34" charset="0"/>
                <a:cs typeface="Arial" panose="020B0604020202020204" pitchFamily="34" charset="0"/>
              </a:rPr>
              <a:t> 	Aminoglycosides, fluoroquinolones</a:t>
            </a:r>
            <a:endParaRPr lang="en-GB" sz="2800">
              <a:solidFill>
                <a:srgbClr val="000066"/>
              </a:solidFill>
              <a:latin typeface="Arial" panose="020B0604020202020204" pitchFamily="34" charset="0"/>
              <a:cs typeface="Arial" panose="020B0604020202020204" pitchFamily="34"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042A-BBAE-400C-8FD2-A54E3905AD1E}"/>
              </a:ext>
            </a:extLst>
          </p:cNvPr>
          <p:cNvSpPr>
            <a:spLocks noGrp="1"/>
          </p:cNvSpPr>
          <p:nvPr>
            <p:ph type="title"/>
          </p:nvPr>
        </p:nvSpPr>
        <p:spPr/>
        <p:txBody>
          <a:bodyPr/>
          <a:lstStyle/>
          <a:p>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3A28AB-8012-4394-B78A-2BBB22DBE2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F83D16-30AC-43DD-A5D7-71E1547FDC6F}"/>
              </a:ext>
            </a:extLst>
          </p:cNvPr>
          <p:cNvPicPr>
            <a:picLocks noChangeAspect="1"/>
          </p:cNvPicPr>
          <p:nvPr/>
        </p:nvPicPr>
        <p:blipFill>
          <a:blip r:embed="rId2"/>
          <a:stretch>
            <a:fillRect/>
          </a:stretch>
        </p:blipFill>
        <p:spPr>
          <a:xfrm>
            <a:off x="1524000" y="-8020"/>
            <a:ext cx="9112102" cy="6837667"/>
          </a:xfrm>
          <a:prstGeom prst="rect">
            <a:avLst/>
          </a:prstGeom>
        </p:spPr>
      </p:pic>
    </p:spTree>
    <p:extLst>
      <p:ext uri="{BB962C8B-B14F-4D97-AF65-F5344CB8AC3E}">
        <p14:creationId xmlns:p14="http://schemas.microsoft.com/office/powerpoint/2010/main" val="8088814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 y="477479"/>
            <a:ext cx="6019801" cy="753365"/>
          </a:xfrm>
        </p:spPr>
        <p:txBody>
          <a:bodyPr>
            <a:normAutofit fontScale="90000"/>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khuẩn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vong</a:t>
            </a:r>
            <a:r>
              <a:rPr lang="en-US" dirty="0">
                <a:latin typeface="Arial" panose="020B0604020202020204" pitchFamily="34" charset="0"/>
                <a:cs typeface="Arial" panose="020B0604020202020204" pitchFamily="34" charset="0"/>
              </a:rPr>
              <a:t> VPCĐ</a:t>
            </a:r>
          </a:p>
        </p:txBody>
      </p:sp>
      <p:sp>
        <p:nvSpPr>
          <p:cNvPr id="3" name="Text Placeholder 2"/>
          <p:cNvSpPr>
            <a:spLocks noGrp="1"/>
          </p:cNvSpPr>
          <p:nvPr>
            <p:ph idx="1"/>
          </p:nvPr>
        </p:nvSpPr>
        <p:spPr/>
        <p:txBody>
          <a:bodyPr/>
          <a:lstStyle/>
          <a:p>
            <a:endParaRPr lang="en-US" dirty="0"/>
          </a:p>
        </p:txBody>
      </p:sp>
      <p:sp>
        <p:nvSpPr>
          <p:cNvPr id="4" name="TextBox 3"/>
          <p:cNvSpPr txBox="1"/>
          <p:nvPr/>
        </p:nvSpPr>
        <p:spPr>
          <a:xfrm>
            <a:off x="1594052" y="2178613"/>
            <a:ext cx="2416046" cy="369332"/>
          </a:xfrm>
          <a:prstGeom prst="rect">
            <a:avLst/>
          </a:prstGeom>
          <a:noFill/>
        </p:spPr>
        <p:txBody>
          <a:bodyPr wrap="none" rtlCol="0">
            <a:spAutoFit/>
          </a:bodyPr>
          <a:lstStyle/>
          <a:p>
            <a:pPr>
              <a:defRPr/>
            </a:pPr>
            <a:r>
              <a:rPr lang="en-US" dirty="0">
                <a:solidFill>
                  <a:srgbClr val="FFFFFF"/>
                </a:solidFill>
                <a:latin typeface="Arial"/>
                <a:cs typeface="Arial"/>
              </a:rPr>
              <a:t>Arnold Res Med 2013</a:t>
            </a:r>
          </a:p>
        </p:txBody>
      </p:sp>
      <p:pic>
        <p:nvPicPr>
          <p:cNvPr id="5" name="Picture 4"/>
          <p:cNvPicPr>
            <a:picLocks noChangeAspect="1"/>
          </p:cNvPicPr>
          <p:nvPr/>
        </p:nvPicPr>
        <p:blipFill>
          <a:blip r:embed="rId2"/>
          <a:stretch>
            <a:fillRect/>
          </a:stretch>
        </p:blipFill>
        <p:spPr>
          <a:xfrm>
            <a:off x="6204372" y="0"/>
            <a:ext cx="4482678" cy="3231698"/>
          </a:xfrm>
          <a:prstGeom prst="rect">
            <a:avLst/>
          </a:prstGeom>
        </p:spPr>
      </p:pic>
      <p:pic>
        <p:nvPicPr>
          <p:cNvPr id="6" name="Picture 5"/>
          <p:cNvPicPr>
            <a:picLocks noChangeAspect="1"/>
          </p:cNvPicPr>
          <p:nvPr/>
        </p:nvPicPr>
        <p:blipFill>
          <a:blip r:embed="rId3"/>
          <a:stretch>
            <a:fillRect/>
          </a:stretch>
        </p:blipFill>
        <p:spPr>
          <a:xfrm>
            <a:off x="1504948" y="3108049"/>
            <a:ext cx="9144000" cy="4011920"/>
          </a:xfrm>
          <a:prstGeom prst="rect">
            <a:avLst/>
          </a:prstGeom>
        </p:spPr>
      </p:pic>
      <p:sp>
        <p:nvSpPr>
          <p:cNvPr id="7" name="Rectangle 6"/>
          <p:cNvSpPr/>
          <p:nvPr/>
        </p:nvSpPr>
        <p:spPr>
          <a:xfrm>
            <a:off x="1594052" y="5562600"/>
            <a:ext cx="7854748"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Arial"/>
              <a:cs typeface="Arial"/>
            </a:endParaRPr>
          </a:p>
        </p:txBody>
      </p:sp>
    </p:spTree>
    <p:extLst>
      <p:ext uri="{BB962C8B-B14F-4D97-AF65-F5344CB8AC3E}">
        <p14:creationId xmlns:p14="http://schemas.microsoft.com/office/powerpoint/2010/main" val="41903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96" y="212576"/>
            <a:ext cx="3536801" cy="1748410"/>
          </a:xfrm>
        </p:spPr>
        <p:txBody>
          <a:bodyPr>
            <a:normAutofit fontScale="90000"/>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khuẩn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vong</a:t>
            </a:r>
            <a:r>
              <a:rPr lang="en-US" dirty="0">
                <a:latin typeface="Arial" panose="020B0604020202020204" pitchFamily="34" charset="0"/>
                <a:cs typeface="Arial" panose="020B0604020202020204" pitchFamily="34" charset="0"/>
              </a:rPr>
              <a:t> VPCĐ</a:t>
            </a:r>
          </a:p>
        </p:txBody>
      </p:sp>
      <p:sp>
        <p:nvSpPr>
          <p:cNvPr id="3" name="Tex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3944322" y="31495"/>
            <a:ext cx="6723679" cy="6330272"/>
          </a:xfrm>
          <a:prstGeom prst="rect">
            <a:avLst/>
          </a:prstGeom>
        </p:spPr>
      </p:pic>
      <p:sp>
        <p:nvSpPr>
          <p:cNvPr id="4" name="TextBox 3"/>
          <p:cNvSpPr txBox="1"/>
          <p:nvPr/>
        </p:nvSpPr>
        <p:spPr>
          <a:xfrm>
            <a:off x="7315200" y="6477000"/>
            <a:ext cx="2416046" cy="369332"/>
          </a:xfrm>
          <a:prstGeom prst="rect">
            <a:avLst/>
          </a:prstGeom>
          <a:noFill/>
        </p:spPr>
        <p:txBody>
          <a:bodyPr wrap="none" rtlCol="0">
            <a:spAutoFit/>
          </a:bodyPr>
          <a:lstStyle/>
          <a:p>
            <a:pPr>
              <a:defRPr/>
            </a:pPr>
            <a:r>
              <a:rPr lang="en-US" dirty="0">
                <a:solidFill>
                  <a:srgbClr val="FFFFFF"/>
                </a:solidFill>
                <a:latin typeface="Arial"/>
                <a:cs typeface="Arial"/>
              </a:rPr>
              <a:t>Arnold Res Med 2013</a:t>
            </a:r>
          </a:p>
        </p:txBody>
      </p:sp>
    </p:spTree>
    <p:extLst>
      <p:ext uri="{BB962C8B-B14F-4D97-AF65-F5344CB8AC3E}">
        <p14:creationId xmlns:p14="http://schemas.microsoft.com/office/powerpoint/2010/main" val="12011107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Tình hình Streptococcus pneumoniae gây viêm phổi cộng đồng đề kháng"/>
  <p:tag name="PXID" val="2"/>
  <p:tag name="SID" val="426"/>
</p:tagLst>
</file>

<file path=ppt/tags/tag2.xml><?xml version="1.0" encoding="utf-8"?>
<p:tagLst xmlns:a="http://schemas.openxmlformats.org/drawingml/2006/main" xmlns:r="http://schemas.openxmlformats.org/officeDocument/2006/relationships" xmlns:p="http://schemas.openxmlformats.org/presentationml/2006/main">
  <p:tag name="NAME" val="Mức độ bệnh càng nặng tác nhân gây bệnh VPCĐ càng nguy hiểm"/>
  <p:tag name="PXID" val="2"/>
  <p:tag name="SID" val="365"/>
</p:tagLst>
</file>

<file path=ppt/tags/tag3.xml><?xml version="1.0" encoding="utf-8"?>
<p:tagLst xmlns:a="http://schemas.openxmlformats.org/drawingml/2006/main" xmlns:r="http://schemas.openxmlformats.org/officeDocument/2006/relationships" xmlns:p="http://schemas.openxmlformats.org/presentationml/2006/main">
  <p:tag name="NAME" val="Điều trị viêm phổi cộng đồng nặng(CURB65 = 3-5 điểm)"/>
  <p:tag name="PXID" val="1"/>
  <p:tag name="SID" val="375"/>
</p:tagLst>
</file>

<file path=ppt/tags/tag4.xml><?xml version="1.0" encoding="utf-8"?>
<p:tagLst xmlns:a="http://schemas.openxmlformats.org/drawingml/2006/main" xmlns:r="http://schemas.openxmlformats.org/officeDocument/2006/relationships" xmlns:p="http://schemas.openxmlformats.org/presentationml/2006/main">
  <p:tag name="NAME" val="Điều trị viêm phổi cộng đồng nặng(CURB65 = 3-5 điểm) (1)"/>
  <p:tag name="PXID" val="1"/>
  <p:tag name="SID" val="376"/>
</p:tagLst>
</file>

<file path=ppt/tags/tag5.xml><?xml version="1.0" encoding="utf-8"?>
<p:tagLst xmlns:a="http://schemas.openxmlformats.org/drawingml/2006/main" xmlns:r="http://schemas.openxmlformats.org/officeDocument/2006/relationships" xmlns:p="http://schemas.openxmlformats.org/presentationml/2006/main">
  <p:tag name="NAME" val="Điều trị viêm phổi cộng đồng nặng(CURB65 = 3-5 điểm) (2)"/>
  <p:tag name="PXID" val="1"/>
  <p:tag name="SID" val="377"/>
</p:tagLst>
</file>

<file path=ppt/tags/tag6.xml><?xml version="1.0" encoding="utf-8"?>
<p:tagLst xmlns:a="http://schemas.openxmlformats.org/drawingml/2006/main" xmlns:r="http://schemas.openxmlformats.org/officeDocument/2006/relationships" xmlns:p="http://schemas.openxmlformats.org/presentationml/2006/main">
  <p:tag name="NAME" val="Điều trị viêm phổi cộng đồng nặng(CURB65 = 3-5 điểm) (3)"/>
  <p:tag name="PXID" val="1"/>
  <p:tag name="SID" val="378"/>
</p:tagLst>
</file>

<file path=ppt/tags/tag7.xml><?xml version="1.0" encoding="utf-8"?>
<p:tagLst xmlns:a="http://schemas.openxmlformats.org/drawingml/2006/main" xmlns:r="http://schemas.openxmlformats.org/officeDocument/2006/relationships" xmlns:p="http://schemas.openxmlformats.org/presentationml/2006/main">
  <p:tag name="PXID" val="3"/>
  <p:tag name="SID" val="399"/>
  <p:tag name="NAME" val="HIỆU LỰC QUINOLONE HÔ HẤP SO VỚI BETA LACTAM + MACROLIDE"/>
</p:tagLst>
</file>

<file path=ppt/tags/tag8.xml><?xml version="1.0" encoding="utf-8"?>
<p:tagLst xmlns:a="http://schemas.openxmlformats.org/drawingml/2006/main" xmlns:r="http://schemas.openxmlformats.org/officeDocument/2006/relationships" xmlns:p="http://schemas.openxmlformats.org/presentationml/2006/main">
  <p:tag name="NAME" val=""/>
  <p:tag name="PXID" val="2"/>
  <p:tag name="SID" val="36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2017_HTAA_Diabetes">
  <a:themeElements>
    <a:clrScheme name="2018 CCO LIVE">
      <a:dk1>
        <a:srgbClr val="455560"/>
      </a:dk1>
      <a:lt1>
        <a:srgbClr val="FFFFFF"/>
      </a:lt1>
      <a:dk2>
        <a:srgbClr val="000000"/>
      </a:dk2>
      <a:lt2>
        <a:srgbClr val="CDCDCF"/>
      </a:lt2>
      <a:accent1>
        <a:srgbClr val="015873"/>
      </a:accent1>
      <a:accent2>
        <a:srgbClr val="4DA1BB"/>
      </a:accent2>
      <a:accent3>
        <a:srgbClr val="E1471D"/>
      </a:accent3>
      <a:accent4>
        <a:srgbClr val="00823B"/>
      </a:accent4>
      <a:accent5>
        <a:srgbClr val="FDB338"/>
      </a:accent5>
      <a:accent6>
        <a:srgbClr val="682E74"/>
      </a:accent6>
      <a:hlink>
        <a:srgbClr val="E1471D"/>
      </a:hlink>
      <a:folHlink>
        <a:srgbClr val="015873"/>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0">
          <a:solidFill>
            <a:schemeClr val="bg1"/>
          </a:solidFill>
          <a:miter lim="800000"/>
          <a:headEnd/>
          <a:tailEnd/>
        </a:ln>
      </a:spPr>
      <a:bodyPr anchor="b"/>
      <a:lstStyle>
        <a:defPPr algn="ctr" eaLnBrk="1" hangingPunct="1">
          <a:spcBef>
            <a:spcPct val="35000"/>
          </a:spcBef>
          <a:spcAft>
            <a:spcPct val="25000"/>
          </a:spcAft>
          <a:buClr>
            <a:schemeClr val="folHlink"/>
          </a:buClr>
          <a:buNone/>
          <a:defRPr sz="1800" b="0" dirty="0">
            <a:solidFill>
              <a:schemeClr val="tx1"/>
            </a:solidFill>
            <a:latin typeface="Calibri" panose="020F0502020204030204" pitchFamily="34" charset="0"/>
          </a:defRPr>
        </a:defPPr>
      </a:lstStyle>
    </a:spDef>
    <a:lnDef>
      <a:spPr bwMode="auto">
        <a:noFill/>
        <a:ln w="28575" cap="flat" cmpd="sng" algn="ctr">
          <a:solidFill>
            <a:schemeClr val="bg1"/>
          </a:solidFill>
          <a:prstDash val="solid"/>
          <a:round/>
          <a:headEnd type="none" w="med" len="med"/>
          <a:tailEnd type="none" w="med" len="med"/>
        </a:ln>
        <a:effectLst/>
      </a:spPr>
      <a:bodyPr/>
      <a:lstStyle/>
    </a:lnDef>
    <a:txDef>
      <a:spPr bwMode="auto">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a:spPr>
      <a:bodyPr wrap="square" rtlCol="0">
        <a:spAutoFit/>
      </a:bodyPr>
      <a:lstStyle>
        <a:defPPr algn="l">
          <a:lnSpc>
            <a:spcPct val="100000"/>
          </a:lnSpc>
          <a:spcBef>
            <a:spcPct val="50000"/>
          </a:spcBef>
          <a:spcAft>
            <a:spcPct val="0"/>
          </a:spcAft>
          <a:buClrTx/>
          <a:buFontTx/>
          <a:buNone/>
          <a:defRPr b="0" dirty="0" smtClean="0">
            <a:solidFill>
              <a:schemeClr val="bg1"/>
            </a:solidFill>
            <a:latin typeface="Calibri" panose="020F0502020204030204" pitchFamily="34" charset="0"/>
          </a:defRPr>
        </a:defPPr>
      </a:lstStyle>
    </a:txDef>
  </a:objectDefaults>
  <a:extraClrSchemeLst>
    <a:extraClrScheme>
      <a:clrScheme name="Custom Design 1">
        <a:dk1>
          <a:srgbClr val="CDCDCF"/>
        </a:dk1>
        <a:lt1>
          <a:srgbClr val="FFFFFF"/>
        </a:lt1>
        <a:dk2>
          <a:srgbClr val="09003E"/>
        </a:dk2>
        <a:lt2>
          <a:srgbClr val="F2F23A"/>
        </a:lt2>
        <a:accent1>
          <a:srgbClr val="12AD2B"/>
        </a:accent1>
        <a:accent2>
          <a:srgbClr val="5AAACE"/>
        </a:accent2>
        <a:accent3>
          <a:srgbClr val="AAAAAF"/>
        </a:accent3>
        <a:accent4>
          <a:srgbClr val="DADADA"/>
        </a:accent4>
        <a:accent5>
          <a:srgbClr val="AAD3AC"/>
        </a:accent5>
        <a:accent6>
          <a:srgbClr val="519ABA"/>
        </a:accent6>
        <a:hlink>
          <a:srgbClr val="F6A108"/>
        </a:hlink>
        <a:folHlink>
          <a:srgbClr val="2B85B8"/>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7_HTAA_Diabetes" id="{1367EE62-49C0-41AA-9F7D-AEA8A8F73D1D}" vid="{45DB6FF6-6200-4F3D-90FC-F48B642527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6248</TotalTime>
  <Words>9334</Words>
  <Application>Microsoft Office PowerPoint</Application>
  <PresentationFormat>Widescreen</PresentationFormat>
  <Paragraphs>1178</Paragraphs>
  <Slides>120</Slides>
  <Notes>23</Notes>
  <HiddenSlides>3</HiddenSlides>
  <MMClips>0</MMClips>
  <ScaleCrop>false</ScaleCrop>
  <HeadingPairs>
    <vt:vector size="8" baseType="variant">
      <vt:variant>
        <vt:lpstr>Fonts Used</vt:lpstr>
      </vt:variant>
      <vt:variant>
        <vt:i4>20</vt:i4>
      </vt:variant>
      <vt:variant>
        <vt:lpstr>Theme</vt:lpstr>
      </vt:variant>
      <vt:variant>
        <vt:i4>2</vt:i4>
      </vt:variant>
      <vt:variant>
        <vt:lpstr>Embedded OLE Servers</vt:lpstr>
      </vt:variant>
      <vt:variant>
        <vt:i4>1</vt:i4>
      </vt:variant>
      <vt:variant>
        <vt:lpstr>Slide Titles</vt:lpstr>
      </vt:variant>
      <vt:variant>
        <vt:i4>120</vt:i4>
      </vt:variant>
    </vt:vector>
  </HeadingPairs>
  <TitlesOfParts>
    <vt:vector size="143" baseType="lpstr">
      <vt:lpstr>Arial</vt:lpstr>
      <vt:lpstr>Arial Black</vt:lpstr>
      <vt:lpstr>Arial Narrow</vt:lpstr>
      <vt:lpstr>Arial Nova</vt:lpstr>
      <vt:lpstr>Arial Unicode MS</vt:lpstr>
      <vt:lpstr>Bookman Old Style</vt:lpstr>
      <vt:lpstr>Calibri</vt:lpstr>
      <vt:lpstr>Calibri Light</vt:lpstr>
      <vt:lpstr>Cambria</vt:lpstr>
      <vt:lpstr>Corbel</vt:lpstr>
      <vt:lpstr>Garamond</vt:lpstr>
      <vt:lpstr>Georgia</vt:lpstr>
      <vt:lpstr>inherit</vt:lpstr>
      <vt:lpstr>Monotype Sorts</vt:lpstr>
      <vt:lpstr>Tahoma</vt:lpstr>
      <vt:lpstr>Times New Roman</vt:lpstr>
      <vt:lpstr>Trebuchet MS</vt:lpstr>
      <vt:lpstr>Wingdings</vt:lpstr>
      <vt:lpstr>Wingdings 3</vt:lpstr>
      <vt:lpstr>華康標楷體 Std W5</vt:lpstr>
      <vt:lpstr>Celestial</vt:lpstr>
      <vt:lpstr>1_2017_HTAA_Diabetes</vt:lpstr>
      <vt:lpstr>Chart</vt:lpstr>
      <vt:lpstr>Chẩn đoán và Điều trị  Viêm Phổi mắc phải trong cộng đồng</vt:lpstr>
      <vt:lpstr>Điều trị Viêm Phổi cộng đồng</vt:lpstr>
      <vt:lpstr>Định nghĩa </vt:lpstr>
      <vt:lpstr>Giải phẫu/sinh lý bệnh</vt:lpstr>
      <vt:lpstr>Tần suất mới mắc Viêm phổi mắc phải cộng đồng</vt:lpstr>
      <vt:lpstr>Viêm phổi: nguyên nhân tử vong hàng đầu trong các bệnh nhiễm trùng</vt:lpstr>
      <vt:lpstr>Điều trị Viêm Phổi cộng đồng</vt:lpstr>
      <vt:lpstr>Viêm phổi – cơ năng, thực thể &amp; CLS</vt:lpstr>
      <vt:lpstr>Vai trò X quang chẩn đoán viêm phổi</vt:lpstr>
      <vt:lpstr>X quang trong chẩn đoán viêm phổi</vt:lpstr>
      <vt:lpstr>X quang trong chẩn đoán viêm phổi</vt:lpstr>
      <vt:lpstr>Điều trị Viêm Phổi cộng đồng</vt:lpstr>
      <vt:lpstr>Điều trị Viêm Phổi cộng đồng</vt:lpstr>
      <vt:lpstr>Chẩn đoán</vt:lpstr>
      <vt:lpstr>PowerPoint Presentation</vt:lpstr>
      <vt:lpstr>Chẩn đoán phân biệt</vt:lpstr>
      <vt:lpstr>Chuẩn vàng chẩn đoán viêm phổi?</vt:lpstr>
      <vt:lpstr>PowerPoint Presentation</vt:lpstr>
      <vt:lpstr>Phân biệt viêm phổi cộng đồng và Bệnh viện?</vt:lpstr>
      <vt:lpstr>Điều trị Viêm Phổi cộng đồng</vt:lpstr>
      <vt:lpstr>Xét nghiệm vi sinh – cách lấy mẫu</vt:lpstr>
      <vt:lpstr>Chỉ định các xét nghiệm vi sinh</vt:lpstr>
      <vt:lpstr>Các xn vi sinh</vt:lpstr>
      <vt:lpstr>Các điểm quan trọng về xn vi sinh</vt:lpstr>
      <vt:lpstr>PowerPoint Presentation</vt:lpstr>
      <vt:lpstr>Koch’s postulates</vt:lpstr>
      <vt:lpstr>Điều trị Viêm phổi cộng đồng kinh nghiệm?</vt:lpstr>
      <vt:lpstr>Các vi khuẩn thường gặp trong viêm phổi cộng đồng</vt:lpstr>
      <vt:lpstr>Tác nhân gây viêm phổi</vt:lpstr>
      <vt:lpstr>PowerPoint Presentation</vt:lpstr>
      <vt:lpstr>Nc REAL VPCĐ 2016-17</vt:lpstr>
      <vt:lpstr>VK KĐH</vt:lpstr>
      <vt:lpstr>Chẩn đoán covid  dựa trên các mẫu nghiệm khác nhau</vt:lpstr>
      <vt:lpstr>Sars-CoV-2: Temporal Considerations for Diagnosis</vt:lpstr>
      <vt:lpstr>IDSA: xét nghiệm SARS-CoV-2 cho bn có triệu chứng?</vt:lpstr>
      <vt:lpstr>Các xét nghiệm mới tìm tác nhân gây bệnh</vt:lpstr>
      <vt:lpstr>PowerPoint Presentation</vt:lpstr>
      <vt:lpstr>Nc REAL VPCĐ 2016-17</vt:lpstr>
      <vt:lpstr>S.Pneumoniae Kháng PNC :  Tiêu chuẩn CLSI 2009 </vt:lpstr>
      <vt:lpstr>S.pneumoniae kháng thuốc?</vt:lpstr>
      <vt:lpstr>PowerPoint Presentation</vt:lpstr>
      <vt:lpstr>PowerPoint Presentation</vt:lpstr>
      <vt:lpstr>PowerPoint Presentation</vt:lpstr>
      <vt:lpstr>PowerPoint Presentation</vt:lpstr>
      <vt:lpstr>Điều trị Viêm Phổi cộng đồng</vt:lpstr>
      <vt:lpstr>PowerPoint Presentation</vt:lpstr>
      <vt:lpstr>Pneumonia Severity Index (PSI)</vt:lpstr>
      <vt:lpstr>Pneumonia Severity Index (PSI)- Các chiến lược nhập viện khả thi</vt:lpstr>
      <vt:lpstr>PowerPoint Presentation</vt:lpstr>
      <vt:lpstr>Viêm phổi cộng đồng nhập viện?</vt:lpstr>
      <vt:lpstr>Mức độ bệnh càng nặng tác nhân gây bệnh VPCĐ càng nguy hiểm</vt:lpstr>
      <vt:lpstr>Yếu tố nguy cơ thay đổi tác nhân vi khuẩn</vt:lpstr>
      <vt:lpstr>Viêm phổi cộng đồng YẾU TỐ LÀM TĂNG KHẢ NĂNG MẮC VI KHUẨN KHÁNG THUỐC</vt:lpstr>
      <vt:lpstr>Điều trị Viêm Phổi cộng đồng</vt:lpstr>
      <vt:lpstr>Tiếp cận Chẩn đoán Viêm phổi cộng đồng</vt:lpstr>
      <vt:lpstr>Điều trị Viêm Phổi cộng đồng</vt:lpstr>
      <vt:lpstr>Các nguyên tắc xây dựng hướng dẫn ĐIỀU TRỊ VIÊM PHỔI theo kinh nghiệm</vt:lpstr>
      <vt:lpstr>Một số khuyến cáo điều trị CAP</vt:lpstr>
      <vt:lpstr>Empiric Therapy in CAP: IDSA/ATS</vt:lpstr>
      <vt:lpstr>CHỌN LỰA KS CHO VIÊM PHỔI NHẸ</vt:lpstr>
      <vt:lpstr>Tần suất tụ cầu kháng PNC/ery châu Âu</vt:lpstr>
      <vt:lpstr>Empiric Therapy in CAP: IDSA/ATS</vt:lpstr>
      <vt:lpstr>Bộ Y Tế 2015 Điều trị viêm phổi cộng đồng nhẹ</vt:lpstr>
      <vt:lpstr>Bộ Y Tế 2015 Điều trị viêm phổi cộng đồng trung bình</vt:lpstr>
      <vt:lpstr>Bộ Y Tế 2015 Điều trị viêm phổi cộng đồng nặng (CURB65 = 3-5 điểm)</vt:lpstr>
      <vt:lpstr>Bộ Y Tế 2015 Điều trị viêm phổi cộng đồng nặng (CURB65 = 3-5 điểm)</vt:lpstr>
      <vt:lpstr>Bộ Y Tế Điều trị viêm phổi cộng đồng nặng (CURB65 = 3-5 điểm)</vt:lpstr>
      <vt:lpstr>Bộ Y Tế Điều trị viêm phổi cộng đồng nặng (CURB65 = 3-5 điểm)</vt:lpstr>
      <vt:lpstr>KHUYẾN CÁO CỦA IDSA 2019</vt:lpstr>
      <vt:lpstr>KHUYẾN CÁO CỦA IDSA 2019</vt:lpstr>
      <vt:lpstr>Các điểm mới của hướng dẫn idsa 2019</vt:lpstr>
      <vt:lpstr>Bệnh nhân nội trú nặng và không có yếu tố nguy cơ nhiễm MRSA và P.aeruginosa</vt:lpstr>
      <vt:lpstr>PowerPoint Presentation</vt:lpstr>
      <vt:lpstr>PowerPoint Presentation</vt:lpstr>
      <vt:lpstr>PowerPoint Presentation</vt:lpstr>
      <vt:lpstr>Các yếu tố nguy cơ gây viêm phổi liên quan đến chăm sóc y tế (HCAP)</vt:lpstr>
      <vt:lpstr>PowerPoint Presentation</vt:lpstr>
      <vt:lpstr>HCAP không phải là yếu tố dự đoán tốt các vi khuẩn đề kháng</vt:lpstr>
      <vt:lpstr>PowerPoint Presentation</vt:lpstr>
      <vt:lpstr>Nghi ngờ viêm phổi do hít</vt:lpstr>
      <vt:lpstr>PowerPoint Presentation</vt:lpstr>
      <vt:lpstr>PowerPoint Presentation</vt:lpstr>
      <vt:lpstr>Khi test influenza (+)</vt:lpstr>
      <vt:lpstr>Khi test influenza (+)</vt:lpstr>
      <vt:lpstr>PowerPoint Presentation</vt:lpstr>
      <vt:lpstr>Thời gian sử dụng kháng sinh</vt:lpstr>
      <vt:lpstr>Thời gian sử dụng kháng sinh</vt:lpstr>
      <vt:lpstr>Điều trị Viêm Phổi cộng đồng</vt:lpstr>
      <vt:lpstr>ĐIỀU TRỊ VIÊM PHỔI theo kinh nghiệm</vt:lpstr>
      <vt:lpstr> ĐIỀU TRỊ VPCĐ (TT) Nguyên tắc dùng kháng sinh</vt:lpstr>
      <vt:lpstr>Sự quan trọng của chọn lựa kháng sinh khởi đầu theo kinh nghiệm</vt:lpstr>
      <vt:lpstr>PowerPoint Presentation</vt:lpstr>
      <vt:lpstr>PowerPoint Presentation</vt:lpstr>
      <vt:lpstr>Thời gian điều trị</vt:lpstr>
      <vt:lpstr>PowerPoint Presentation</vt:lpstr>
      <vt:lpstr>Dược động học KS</vt:lpstr>
      <vt:lpstr>PowerPoint Presentation</vt:lpstr>
      <vt:lpstr>Điều trị vi khuẩn không điển hình giảm Tử vong VPCĐ</vt:lpstr>
      <vt:lpstr>Điều trị vi khuẩn không điển hình giảm Tử vong VPCĐ</vt:lpstr>
      <vt:lpstr>KS phối hợp trong CAP nặng</vt:lpstr>
      <vt:lpstr>PHỐI HỢP KHÁNG SINH </vt:lpstr>
      <vt:lpstr>ĐƠN TRỊ LIỆU HAY PHỐI HỢP KHÁNG SINH</vt:lpstr>
      <vt:lpstr>HIỆU LỰC QUINOLONE HÔ HẤP SO VỚI  BETA LACTAM + MACROLIDE</vt:lpstr>
      <vt:lpstr>Cá thể hóa trên cơ địa bệnh đồng mắc</vt:lpstr>
      <vt:lpstr>Điều trị KS cho VPCĐ ở Trung quốc</vt:lpstr>
      <vt:lpstr>Bệnh án Viêm phổi cộng đồng</vt:lpstr>
      <vt:lpstr>Bệnh án </vt:lpstr>
      <vt:lpstr>khám</vt:lpstr>
      <vt:lpstr>CTM</vt:lpstr>
      <vt:lpstr>Xét nghiệm cơ bản</vt:lpstr>
      <vt:lpstr>Tóm tắt bệnh án</vt:lpstr>
      <vt:lpstr>Vấn đề</vt:lpstr>
      <vt:lpstr>Ct scan ngực cửa sổ nhu mô phổi</vt:lpstr>
      <vt:lpstr>Diễn tiến 18/3</vt:lpstr>
      <vt:lpstr>Diễn tiến</vt:lpstr>
      <vt:lpstr>Kết luận</vt:lpstr>
      <vt:lpstr>Liều lượng KS thường dùng để điều trị viêm phổi</vt:lpstr>
      <vt:lpstr>Liều lượng KS thường dùng để điều trị viêm phổi</vt:lpstr>
      <vt:lpstr>Liều lượng KS thường dùng để điều trị viêm phổi</vt:lpstr>
      <vt:lpstr>Liều lượng KS thường dùng để điều trị viêm phổi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Chẩn đoán Viêm Phổi: vai trò của các xét nghiệm cận lâm sàng</dc:title>
  <dc:creator>HOME</dc:creator>
  <cp:lastModifiedBy>thuyvu letu</cp:lastModifiedBy>
  <cp:revision>161</cp:revision>
  <dcterms:created xsi:type="dcterms:W3CDTF">2013-04-18T17:49:55Z</dcterms:created>
  <dcterms:modified xsi:type="dcterms:W3CDTF">2021-01-29T14:38:26Z</dcterms:modified>
</cp:coreProperties>
</file>